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2"/>
  </p:notesMasterIdLst>
  <p:sldIdLst>
    <p:sldId id="256" r:id="rId4"/>
    <p:sldId id="306" r:id="rId5"/>
    <p:sldId id="268" r:id="rId6"/>
    <p:sldId id="307" r:id="rId7"/>
    <p:sldId id="272" r:id="rId8"/>
    <p:sldId id="270" r:id="rId9"/>
    <p:sldId id="271" r:id="rId10"/>
    <p:sldId id="273" r:id="rId11"/>
    <p:sldId id="258" r:id="rId12"/>
    <p:sldId id="259" r:id="rId13"/>
    <p:sldId id="274" r:id="rId14"/>
    <p:sldId id="260" r:id="rId15"/>
    <p:sldId id="275" r:id="rId16"/>
    <p:sldId id="278" r:id="rId17"/>
    <p:sldId id="276" r:id="rId18"/>
    <p:sldId id="277" r:id="rId19"/>
    <p:sldId id="261" r:id="rId20"/>
    <p:sldId id="291" r:id="rId21"/>
    <p:sldId id="292" r:id="rId22"/>
    <p:sldId id="293" r:id="rId23"/>
    <p:sldId id="294" r:id="rId24"/>
    <p:sldId id="295" r:id="rId25"/>
    <p:sldId id="286" r:id="rId26"/>
    <p:sldId id="288" r:id="rId27"/>
    <p:sldId id="297" r:id="rId28"/>
    <p:sldId id="296" r:id="rId29"/>
    <p:sldId id="298" r:id="rId30"/>
    <p:sldId id="303" r:id="rId31"/>
    <p:sldId id="262" r:id="rId32"/>
    <p:sldId id="280" r:id="rId33"/>
    <p:sldId id="279" r:id="rId34"/>
    <p:sldId id="300" r:id="rId35"/>
    <p:sldId id="301" r:id="rId36"/>
    <p:sldId id="302" r:id="rId37"/>
    <p:sldId id="308" r:id="rId38"/>
    <p:sldId id="309" r:id="rId39"/>
    <p:sldId id="310" r:id="rId40"/>
    <p:sldId id="311" r:id="rId41"/>
    <p:sldId id="312" r:id="rId42"/>
    <p:sldId id="313" r:id="rId43"/>
    <p:sldId id="314" r:id="rId44"/>
    <p:sldId id="266" r:id="rId45"/>
    <p:sldId id="267" r:id="rId46"/>
    <p:sldId id="315" r:id="rId47"/>
    <p:sldId id="269" r:id="rId48"/>
    <p:sldId id="316" r:id="rId49"/>
    <p:sldId id="317" r:id="rId50"/>
    <p:sldId id="257" r:id="rId5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5" d="100"/>
          <a:sy n="55" d="100"/>
        </p:scale>
        <p:origin x="114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55910-E3C5-4F22-98EA-7126774D5229}" type="datetimeFigureOut">
              <a:rPr lang="es-CO" smtClean="0"/>
              <a:t>25/09/2018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69660-7E72-4220-94DB-C77158137E16}" type="slidenum">
              <a:rPr lang="es-CO" smtClean="0"/>
              <a:t>‹Nº›</a:t>
            </a:fld>
            <a:endParaRPr lang="es-CO"/>
          </a:p>
        </p:txBody>
      </p:sp>
    </p:spTree>
    <p:extLst>
      <p:ext uri="{BB962C8B-B14F-4D97-AF65-F5344CB8AC3E}">
        <p14:creationId xmlns:p14="http://schemas.microsoft.com/office/powerpoint/2010/main" val="211335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normAutofit/>
          </a:bodyPr>
          <a:lstStyle>
            <a:lvl1pPr algn="ctr">
              <a:defRPr sz="4400"/>
            </a:lvl1pPr>
          </a:lstStyle>
          <a:p>
            <a:r>
              <a:rPr lang="es-ES" dirty="0"/>
              <a:t>Titulo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538EF2-1AE6-4690-8543-D2D03CBBA4B2}" type="slidenum">
              <a:rPr lang="es-CO" smtClean="0"/>
              <a:t>‹Nº›</a:t>
            </a:fld>
            <a:endParaRPr lang="es-CO"/>
          </a:p>
        </p:txBody>
      </p:sp>
    </p:spTree>
    <p:extLst>
      <p:ext uri="{BB962C8B-B14F-4D97-AF65-F5344CB8AC3E}">
        <p14:creationId xmlns:p14="http://schemas.microsoft.com/office/powerpoint/2010/main" val="100753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1" y="5081154"/>
            <a:ext cx="6858000" cy="748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n-US" dirty="0"/>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538EF2-1AE6-4690-8543-D2D03CBBA4B2}" type="slidenum">
              <a:rPr lang="es-CO" smtClean="0"/>
              <a:t>‹Nº›</a:t>
            </a:fld>
            <a:endParaRPr lang="es-CO"/>
          </a:p>
        </p:txBody>
      </p:sp>
      <p:sp>
        <p:nvSpPr>
          <p:cNvPr id="7" name="Picture Placeholder 2"/>
          <p:cNvSpPr>
            <a:spLocks noGrp="1" noChangeAspect="1"/>
          </p:cNvSpPr>
          <p:nvPr>
            <p:ph type="pic" idx="13"/>
          </p:nvPr>
        </p:nvSpPr>
        <p:spPr>
          <a:xfrm>
            <a:off x="1143001" y="1454727"/>
            <a:ext cx="6858000" cy="3429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8" name="Title Placeholder 1"/>
          <p:cNvSpPr>
            <a:spLocks noGrp="1"/>
          </p:cNvSpPr>
          <p:nvPr>
            <p:ph type="title" hasCustomPrompt="1"/>
          </p:nvPr>
        </p:nvSpPr>
        <p:spPr>
          <a:xfrm>
            <a:off x="628650" y="280555"/>
            <a:ext cx="7886700" cy="405245"/>
          </a:xfrm>
          <a:prstGeom prst="rect">
            <a:avLst/>
          </a:prstGeom>
        </p:spPr>
        <p:txBody>
          <a:bodyPr vert="horz" lIns="91440" tIns="45720" rIns="91440" bIns="45720" rtlCol="0" anchor="ctr">
            <a:normAutofit/>
          </a:bodyPr>
          <a:lstStyle>
            <a:lvl1pPr>
              <a:defRPr/>
            </a:lvl1pPr>
          </a:lstStyle>
          <a:p>
            <a:r>
              <a:rPr lang="es-ES" dirty="0"/>
              <a:t>Titulo</a:t>
            </a:r>
            <a:endParaRPr lang="en-US" dirty="0"/>
          </a:p>
        </p:txBody>
      </p:sp>
    </p:spTree>
    <p:extLst>
      <p:ext uri="{BB962C8B-B14F-4D97-AF65-F5344CB8AC3E}">
        <p14:creationId xmlns:p14="http://schemas.microsoft.com/office/powerpoint/2010/main" val="276350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399552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Tree>
    <p:extLst>
      <p:ext uri="{BB962C8B-B14F-4D97-AF65-F5344CB8AC3E}">
        <p14:creationId xmlns:p14="http://schemas.microsoft.com/office/powerpoint/2010/main" val="194010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39" y="0"/>
            <a:ext cx="9138721" cy="6858000"/>
          </a:xfrm>
          <a:prstGeom prst="rect">
            <a:avLst/>
          </a:prstGeom>
        </p:spPr>
      </p:pic>
      <p:sp>
        <p:nvSpPr>
          <p:cNvPr id="2" name="Title Placeholder 1"/>
          <p:cNvSpPr>
            <a:spLocks noGrp="1"/>
          </p:cNvSpPr>
          <p:nvPr>
            <p:ph type="title"/>
          </p:nvPr>
        </p:nvSpPr>
        <p:spPr>
          <a:xfrm>
            <a:off x="628650" y="280555"/>
            <a:ext cx="7886700" cy="405245"/>
          </a:xfrm>
          <a:prstGeom prst="rect">
            <a:avLst/>
          </a:prstGeom>
        </p:spPr>
        <p:txBody>
          <a:bodyPr vert="horz" lIns="91440" tIns="45720" rIns="91440" bIns="45720" rtlCol="0" anchor="ctr">
            <a:normAutofit/>
          </a:bodyPr>
          <a:lstStyle/>
          <a:p>
            <a:r>
              <a:rPr lang="es-ES" dirty="0"/>
              <a:t>Titulo</a:t>
            </a:r>
            <a:endParaRPr lang="en-US" dirty="0"/>
          </a:p>
        </p:txBody>
      </p:sp>
      <p:sp>
        <p:nvSpPr>
          <p:cNvPr id="3" name="Text Placeholder 2"/>
          <p:cNvSpPr>
            <a:spLocks noGrp="1"/>
          </p:cNvSpPr>
          <p:nvPr>
            <p:ph type="body" idx="1"/>
          </p:nvPr>
        </p:nvSpPr>
        <p:spPr>
          <a:xfrm>
            <a:off x="597478" y="966354"/>
            <a:ext cx="7886700" cy="4447309"/>
          </a:xfrm>
          <a:prstGeom prst="rect">
            <a:avLst/>
          </a:prstGeom>
        </p:spPr>
        <p:txBody>
          <a:bodyPr vert="horz" lIns="91440" tIns="45720" rIns="91440" bIns="45720" rtlCol="0">
            <a:noAutofit/>
          </a:bodyPr>
          <a:lstStyle/>
          <a:p>
            <a:pPr lvl="0"/>
            <a:r>
              <a:rPr lang="es-ES" dirty="0"/>
              <a:t>Texto</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38EF2-1AE6-4690-8543-D2D03CBBA4B2}" type="slidenum">
              <a:rPr lang="es-CO" smtClean="0"/>
              <a:t>‹Nº›</a:t>
            </a:fld>
            <a:endParaRPr lang="es-CO"/>
          </a:p>
        </p:txBody>
      </p:sp>
    </p:spTree>
    <p:extLst>
      <p:ext uri="{BB962C8B-B14F-4D97-AF65-F5344CB8AC3E}">
        <p14:creationId xmlns:p14="http://schemas.microsoft.com/office/powerpoint/2010/main" val="207287255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87" r:id="rId3"/>
    <p:sldLayoutId id="2147483688" r:id="rId4"/>
  </p:sldLayoutIdLst>
  <p:txStyles>
    <p:titleStyle>
      <a:lvl1pPr algn="l" defTabSz="914400" rtl="0" eaLnBrk="1" latinLnBrk="0" hangingPunct="1">
        <a:lnSpc>
          <a:spcPct val="90000"/>
        </a:lnSpc>
        <a:spcBef>
          <a:spcPct val="0"/>
        </a:spcBef>
        <a:buNone/>
        <a:defRPr sz="4400" b="1" kern="1200">
          <a:solidFill>
            <a:srgbClr val="0070C0"/>
          </a:solidFill>
          <a:latin typeface="Candara" panose="020E0502030303020204" pitchFamily="34" charset="0"/>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9" y="0"/>
            <a:ext cx="9138721" cy="6858000"/>
          </a:xfrm>
          <a:prstGeom prst="rect">
            <a:avLst/>
          </a:prstGeom>
        </p:spPr>
      </p:pic>
    </p:spTree>
    <p:extLst>
      <p:ext uri="{BB962C8B-B14F-4D97-AF65-F5344CB8AC3E}">
        <p14:creationId xmlns:p14="http://schemas.microsoft.com/office/powerpoint/2010/main" val="15156676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9" y="0"/>
            <a:ext cx="9138721" cy="6858000"/>
          </a:xfrm>
          <a:prstGeom prst="rect">
            <a:avLst/>
          </a:prstGeom>
        </p:spPr>
      </p:pic>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22D15-AED5-4244-914B-1E39EFC25F7C}" type="datetimeFigureOut">
              <a:rPr lang="es-CO" smtClean="0"/>
              <a:t>25/09/2018</a:t>
            </a:fld>
            <a:endParaRPr lang="es-CO"/>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Tree>
    <p:extLst>
      <p:ext uri="{BB962C8B-B14F-4D97-AF65-F5344CB8AC3E}">
        <p14:creationId xmlns:p14="http://schemas.microsoft.com/office/powerpoint/2010/main" val="239520055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rednaranja.gov.co/" TargetMode="External"/><Relationship Id="rId2" Type="http://schemas.openxmlformats.org/officeDocument/2006/relationships/hyperlink" Target="http://www.derechodeautor.gov.co/"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www.rednaranja.gov.co/"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rednaranja.gov.co/"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 y="0"/>
            <a:ext cx="9138721" cy="6858000"/>
          </a:xfrm>
          <a:prstGeom prst="rect">
            <a:avLst/>
          </a:prstGeom>
        </p:spPr>
      </p:pic>
      <p:sp>
        <p:nvSpPr>
          <p:cNvPr id="2" name="Título 1"/>
          <p:cNvSpPr>
            <a:spLocks noGrp="1"/>
          </p:cNvSpPr>
          <p:nvPr>
            <p:ph type="ctrTitle"/>
          </p:nvPr>
        </p:nvSpPr>
        <p:spPr>
          <a:xfrm>
            <a:off x="872836" y="2446958"/>
            <a:ext cx="7772400" cy="829108"/>
          </a:xfrm>
        </p:spPr>
        <p:txBody>
          <a:bodyPr>
            <a:normAutofit fontScale="90000"/>
          </a:bodyPr>
          <a:lstStyle/>
          <a:p>
            <a:pPr algn="r"/>
            <a:r>
              <a:rPr lang="es-CO" dirty="0">
                <a:solidFill>
                  <a:schemeClr val="bg1"/>
                </a:solidFill>
              </a:rPr>
              <a:t>Aspectos generales sobre </a:t>
            </a:r>
            <a:br>
              <a:rPr lang="es-CO" dirty="0">
                <a:solidFill>
                  <a:schemeClr val="bg1"/>
                </a:solidFill>
              </a:rPr>
            </a:br>
            <a:r>
              <a:rPr lang="es-CO" dirty="0">
                <a:solidFill>
                  <a:schemeClr val="bg1"/>
                </a:solidFill>
              </a:rPr>
              <a:t>Derecho de Autor</a:t>
            </a:r>
            <a:br>
              <a:rPr lang="es-CO" dirty="0">
                <a:solidFill>
                  <a:schemeClr val="bg1"/>
                </a:solidFill>
              </a:rPr>
            </a:br>
            <a:r>
              <a:rPr lang="es-CO" dirty="0">
                <a:solidFill>
                  <a:schemeClr val="bg1"/>
                </a:solidFill>
              </a:rPr>
              <a:t>Red Naranja</a:t>
            </a:r>
            <a:br>
              <a:rPr lang="es-CO" dirty="0">
                <a:solidFill>
                  <a:schemeClr val="bg1"/>
                </a:solidFill>
              </a:rPr>
            </a:br>
            <a:endParaRPr lang="es-CO" dirty="0">
              <a:solidFill>
                <a:schemeClr val="bg1"/>
              </a:solidFill>
            </a:endParaRPr>
          </a:p>
        </p:txBody>
      </p:sp>
      <p:sp>
        <p:nvSpPr>
          <p:cNvPr id="3" name="Subtítulo 2"/>
          <p:cNvSpPr>
            <a:spLocks noGrp="1"/>
          </p:cNvSpPr>
          <p:nvPr>
            <p:ph type="subTitle" idx="1"/>
          </p:nvPr>
        </p:nvSpPr>
        <p:spPr>
          <a:xfrm>
            <a:off x="1714500" y="3636335"/>
            <a:ext cx="6858000" cy="1640083"/>
          </a:xfrm>
        </p:spPr>
        <p:txBody>
          <a:bodyPr/>
          <a:lstStyle/>
          <a:p>
            <a:pPr algn="r"/>
            <a:r>
              <a:rPr lang="es-CO" dirty="0">
                <a:solidFill>
                  <a:schemeClr val="bg1"/>
                </a:solidFill>
              </a:rPr>
              <a:t>Jaime Antonio Sarmiento Santander</a:t>
            </a:r>
          </a:p>
          <a:p>
            <a:pPr algn="r"/>
            <a:r>
              <a:rPr lang="es-CO" dirty="0">
                <a:solidFill>
                  <a:schemeClr val="bg1"/>
                </a:solidFill>
              </a:rPr>
              <a:t>Abogado </a:t>
            </a:r>
          </a:p>
          <a:p>
            <a:pPr algn="r"/>
            <a:r>
              <a:rPr lang="es-CO" dirty="0">
                <a:solidFill>
                  <a:schemeClr val="bg1"/>
                </a:solidFill>
              </a:rPr>
              <a:t>Oficina Asesora Jurídica</a:t>
            </a:r>
          </a:p>
        </p:txBody>
      </p:sp>
      <p:pic>
        <p:nvPicPr>
          <p:cNvPr id="6" name="Imagen 5">
            <a:extLst>
              <a:ext uri="{FF2B5EF4-FFF2-40B4-BE49-F238E27FC236}">
                <a16:creationId xmlns="" xmlns:a16="http://schemas.microsoft.com/office/drawing/2014/main" id="{FC1EFAE3-3CB8-41EF-B1CE-62D026C712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5" y="-123285"/>
            <a:ext cx="9274373" cy="6981285"/>
          </a:xfrm>
          <a:prstGeom prst="rect">
            <a:avLst/>
          </a:prstGeom>
        </p:spPr>
      </p:pic>
      <p:pic>
        <p:nvPicPr>
          <p:cNvPr id="7" name="Imagen 6">
            <a:extLst>
              <a:ext uri="{FF2B5EF4-FFF2-40B4-BE49-F238E27FC236}">
                <a16:creationId xmlns="" xmlns:a16="http://schemas.microsoft.com/office/drawing/2014/main" id="{243A19BF-7522-48B9-8509-F67B70472913}"/>
              </a:ext>
            </a:extLst>
          </p:cNvPr>
          <p:cNvPicPr>
            <a:picLocks noChangeAspect="1"/>
          </p:cNvPicPr>
          <p:nvPr/>
        </p:nvPicPr>
        <p:blipFill>
          <a:blip r:embed="rId4"/>
          <a:stretch>
            <a:fillRect/>
          </a:stretch>
        </p:blipFill>
        <p:spPr>
          <a:xfrm>
            <a:off x="2683881" y="1400573"/>
            <a:ext cx="6285521" cy="2164268"/>
          </a:xfrm>
          <a:prstGeom prst="rect">
            <a:avLst/>
          </a:prstGeom>
        </p:spPr>
      </p:pic>
      <p:pic>
        <p:nvPicPr>
          <p:cNvPr id="8" name="Imagen 7">
            <a:extLst>
              <a:ext uri="{FF2B5EF4-FFF2-40B4-BE49-F238E27FC236}">
                <a16:creationId xmlns="" xmlns:a16="http://schemas.microsoft.com/office/drawing/2014/main" id="{BB4BEBFD-A699-4B2D-891B-DF59790119EC}"/>
              </a:ext>
            </a:extLst>
          </p:cNvPr>
          <p:cNvPicPr>
            <a:picLocks noChangeAspect="1"/>
          </p:cNvPicPr>
          <p:nvPr/>
        </p:nvPicPr>
        <p:blipFill>
          <a:blip r:embed="rId5"/>
          <a:stretch>
            <a:fillRect/>
          </a:stretch>
        </p:blipFill>
        <p:spPr>
          <a:xfrm>
            <a:off x="3477413" y="3558502"/>
            <a:ext cx="5017443" cy="1548518"/>
          </a:xfrm>
          <a:prstGeom prst="rect">
            <a:avLst/>
          </a:prstGeom>
        </p:spPr>
      </p:pic>
    </p:spTree>
    <p:extLst>
      <p:ext uri="{BB962C8B-B14F-4D97-AF65-F5344CB8AC3E}">
        <p14:creationId xmlns:p14="http://schemas.microsoft.com/office/powerpoint/2010/main" val="30007826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41300" y="1677554"/>
            <a:ext cx="8661399" cy="1840346"/>
          </a:xfrm>
        </p:spPr>
        <p:txBody>
          <a:bodyPr/>
          <a:lstStyle/>
          <a:p>
            <a:r>
              <a:rPr lang="es-CO" dirty="0"/>
              <a:t>Los derechos morales son aquellos que protegen la relación que existe entre al autor y la obra.</a:t>
            </a:r>
          </a:p>
          <a:p>
            <a:r>
              <a:rPr lang="es-CO" dirty="0"/>
              <a:t>Por su naturaleza son derechos perpetuos, intransferibles, irrenunciables.</a:t>
            </a:r>
          </a:p>
        </p:txBody>
      </p:sp>
      <p:sp>
        <p:nvSpPr>
          <p:cNvPr id="4" name="Título 3"/>
          <p:cNvSpPr>
            <a:spLocks noGrp="1"/>
          </p:cNvSpPr>
          <p:nvPr>
            <p:ph type="title"/>
          </p:nvPr>
        </p:nvSpPr>
        <p:spPr/>
        <p:txBody>
          <a:bodyPr>
            <a:normAutofit fontScale="90000"/>
          </a:bodyPr>
          <a:lstStyle/>
          <a:p>
            <a:r>
              <a:rPr lang="es-CO" dirty="0"/>
              <a:t>Derechos Reconocidos</a:t>
            </a:r>
          </a:p>
        </p:txBody>
      </p:sp>
      <p:sp>
        <p:nvSpPr>
          <p:cNvPr id="5" name="CuadroTexto 4"/>
          <p:cNvSpPr txBox="1"/>
          <p:nvPr/>
        </p:nvSpPr>
        <p:spPr>
          <a:xfrm>
            <a:off x="736600" y="3733800"/>
            <a:ext cx="3683000" cy="2308324"/>
          </a:xfrm>
          <a:prstGeom prst="rect">
            <a:avLst/>
          </a:prstGeom>
          <a:noFill/>
        </p:spPr>
        <p:txBody>
          <a:bodyPr wrap="square" rtlCol="0">
            <a:spAutoFit/>
          </a:bodyPr>
          <a:lstStyle/>
          <a:p>
            <a:pPr marL="342900" indent="-342900">
              <a:buFont typeface="Arial" panose="020B0604020202020204" pitchFamily="34" charset="0"/>
              <a:buChar char="•"/>
            </a:pPr>
            <a:r>
              <a:rPr lang="es-CO" sz="2400" dirty="0">
                <a:latin typeface="Candara" panose="020E0502030303020204" pitchFamily="34" charset="0"/>
              </a:rPr>
              <a:t>Divulgación o </a:t>
            </a:r>
            <a:r>
              <a:rPr lang="es-CO" sz="2400" dirty="0" err="1">
                <a:latin typeface="Candara" panose="020E0502030303020204" pitchFamily="34" charset="0"/>
              </a:rPr>
              <a:t>ineditud</a:t>
            </a:r>
            <a:r>
              <a:rPr lang="es-CO" sz="2400" dirty="0">
                <a:latin typeface="Candara" panose="020E0502030303020204" pitchFamily="34" charset="0"/>
              </a:rPr>
              <a:t>.</a:t>
            </a:r>
          </a:p>
          <a:p>
            <a:pPr marL="342900" indent="-342900">
              <a:buFont typeface="Arial" panose="020B0604020202020204" pitchFamily="34" charset="0"/>
              <a:buChar char="•"/>
            </a:pPr>
            <a:r>
              <a:rPr lang="es-CO" sz="2400" dirty="0">
                <a:latin typeface="Candara" panose="020E0502030303020204" pitchFamily="34" charset="0"/>
              </a:rPr>
              <a:t>Paternidad.</a:t>
            </a:r>
          </a:p>
          <a:p>
            <a:pPr marL="342900" indent="-342900">
              <a:buFont typeface="Arial" panose="020B0604020202020204" pitchFamily="34" charset="0"/>
              <a:buChar char="•"/>
            </a:pPr>
            <a:r>
              <a:rPr lang="es-CO" sz="2400" dirty="0">
                <a:latin typeface="Candara" panose="020E0502030303020204" pitchFamily="34" charset="0"/>
              </a:rPr>
              <a:t>Integridad.</a:t>
            </a:r>
          </a:p>
          <a:p>
            <a:pPr marL="342900" indent="-342900">
              <a:buFont typeface="Arial" panose="020B0604020202020204" pitchFamily="34" charset="0"/>
              <a:buChar char="•"/>
            </a:pPr>
            <a:r>
              <a:rPr lang="es-CO" sz="2400" dirty="0">
                <a:latin typeface="Candara" panose="020E0502030303020204" pitchFamily="34" charset="0"/>
              </a:rPr>
              <a:t>Modificación</a:t>
            </a:r>
          </a:p>
          <a:p>
            <a:pPr marL="342900" indent="-342900">
              <a:buFont typeface="Arial" panose="020B0604020202020204" pitchFamily="34" charset="0"/>
              <a:buChar char="•"/>
            </a:pPr>
            <a:r>
              <a:rPr lang="es-CO" sz="2400" dirty="0">
                <a:latin typeface="Candara" panose="020E0502030303020204" pitchFamily="34" charset="0"/>
              </a:rPr>
              <a:t>Retracto. </a:t>
            </a:r>
          </a:p>
          <a:p>
            <a:pPr marL="342900" indent="-342900">
              <a:buFont typeface="Arial" panose="020B0604020202020204" pitchFamily="34" charset="0"/>
              <a:buChar char="•"/>
            </a:pPr>
            <a:endParaRPr lang="es-CO" sz="2400" dirty="0">
              <a:latin typeface="Candara" panose="020E0502030303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5299" y="4049762"/>
            <a:ext cx="1460500" cy="146050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290" y="4049762"/>
            <a:ext cx="1460500" cy="146050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38415" y="4010074"/>
            <a:ext cx="1539875" cy="1539875"/>
          </a:xfrm>
          <a:prstGeom prst="rect">
            <a:avLst/>
          </a:prstGeom>
        </p:spPr>
      </p:pic>
      <p:sp>
        <p:nvSpPr>
          <p:cNvPr id="10" name="CuadroTexto 9"/>
          <p:cNvSpPr txBox="1"/>
          <p:nvPr/>
        </p:nvSpPr>
        <p:spPr>
          <a:xfrm>
            <a:off x="3022599" y="1057908"/>
            <a:ext cx="3098799"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DERECHOS MORALES</a:t>
            </a:r>
          </a:p>
        </p:txBody>
      </p:sp>
    </p:spTree>
    <p:extLst>
      <p:ext uri="{BB962C8B-B14F-4D97-AF65-F5344CB8AC3E}">
        <p14:creationId xmlns:p14="http://schemas.microsoft.com/office/powerpoint/2010/main" val="42755416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41300" y="1677554"/>
            <a:ext cx="8661399" cy="1078346"/>
          </a:xfrm>
        </p:spPr>
        <p:txBody>
          <a:bodyPr/>
          <a:lstStyle/>
          <a:p>
            <a:r>
              <a:rPr lang="es-CO" dirty="0"/>
              <a:t>Los derechos patrimoniales son aquellos que protegen la facultad del autor o titular de efectuar actos para explotar económicamente la obra. Estos son temporales y enajenables</a:t>
            </a:r>
          </a:p>
        </p:txBody>
      </p:sp>
      <p:sp>
        <p:nvSpPr>
          <p:cNvPr id="4" name="Título 3"/>
          <p:cNvSpPr>
            <a:spLocks noGrp="1"/>
          </p:cNvSpPr>
          <p:nvPr>
            <p:ph type="title"/>
          </p:nvPr>
        </p:nvSpPr>
        <p:spPr/>
        <p:txBody>
          <a:bodyPr>
            <a:normAutofit fontScale="90000"/>
          </a:bodyPr>
          <a:lstStyle/>
          <a:p>
            <a:r>
              <a:rPr lang="es-CO" dirty="0"/>
              <a:t>Derechos Reconocidos</a:t>
            </a:r>
          </a:p>
        </p:txBody>
      </p:sp>
      <p:sp>
        <p:nvSpPr>
          <p:cNvPr id="10" name="CuadroTexto 9"/>
          <p:cNvSpPr txBox="1"/>
          <p:nvPr/>
        </p:nvSpPr>
        <p:spPr>
          <a:xfrm>
            <a:off x="2527299" y="1057908"/>
            <a:ext cx="4089399"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DERECHOS PATRIMONIALES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125" y="3292805"/>
            <a:ext cx="2313911" cy="2313911"/>
          </a:xfrm>
          <a:prstGeom prst="rect">
            <a:avLst/>
          </a:prstGeom>
        </p:spPr>
      </p:pic>
      <p:sp>
        <p:nvSpPr>
          <p:cNvPr id="7" name="CuadroTexto 6"/>
          <p:cNvSpPr txBox="1"/>
          <p:nvPr/>
        </p:nvSpPr>
        <p:spPr>
          <a:xfrm>
            <a:off x="241300" y="3172489"/>
            <a:ext cx="6613525" cy="2246769"/>
          </a:xfrm>
          <a:prstGeom prst="rect">
            <a:avLst/>
          </a:prstGeom>
          <a:noFill/>
        </p:spPr>
        <p:txBody>
          <a:bodyPr wrap="square" rtlCol="0">
            <a:spAutoFit/>
          </a:bodyPr>
          <a:lstStyle/>
          <a:p>
            <a:pPr marL="342900" indent="-342900">
              <a:buFont typeface="Arial" panose="020B0604020202020204" pitchFamily="34" charset="0"/>
              <a:buChar char="•"/>
            </a:pPr>
            <a:r>
              <a:rPr lang="es-CO" sz="2000" dirty="0">
                <a:latin typeface="Candara" panose="020E0502030303020204" pitchFamily="34" charset="0"/>
              </a:rPr>
              <a:t>Los derechos patrimoniales son independientes entre si.</a:t>
            </a:r>
          </a:p>
          <a:p>
            <a:pPr marL="342900" indent="-342900">
              <a:buFont typeface="Arial" panose="020B0604020202020204" pitchFamily="34" charset="0"/>
              <a:buChar char="•"/>
            </a:pPr>
            <a:r>
              <a:rPr lang="es-CO" sz="2000" dirty="0">
                <a:latin typeface="Candara" panose="020E0502030303020204" pitchFamily="34" charset="0"/>
              </a:rPr>
              <a:t>El derecho de autor es independiente del derecho sobre el bien que contiene la obra.</a:t>
            </a:r>
          </a:p>
          <a:p>
            <a:pPr marL="342900" indent="-342900">
              <a:buFont typeface="Arial" panose="020B0604020202020204" pitchFamily="34" charset="0"/>
              <a:buChar char="•"/>
            </a:pPr>
            <a:r>
              <a:rPr lang="es-CO" sz="2000" dirty="0">
                <a:latin typeface="Candara" panose="020E0502030303020204" pitchFamily="34" charset="0"/>
              </a:rPr>
              <a:t>No están sujetos a números clausus y sus limitaciones son las que expresamente consagra la ley.</a:t>
            </a:r>
          </a:p>
          <a:p>
            <a:pPr marL="342900" indent="-342900">
              <a:buFont typeface="Arial" panose="020B0604020202020204" pitchFamily="34" charset="0"/>
              <a:buChar char="•"/>
            </a:pPr>
            <a:r>
              <a:rPr lang="es-CO" sz="2000" dirty="0">
                <a:latin typeface="Candara" panose="020E0502030303020204" pitchFamily="34" charset="0"/>
              </a:rPr>
              <a:t>Los actos o negocios jurídicos que se celebren sobre estos deben interpretarse restrictivamente.</a:t>
            </a:r>
          </a:p>
        </p:txBody>
      </p:sp>
    </p:spTree>
    <p:extLst>
      <p:ext uri="{BB962C8B-B14F-4D97-AF65-F5344CB8AC3E}">
        <p14:creationId xmlns:p14="http://schemas.microsoft.com/office/powerpoint/2010/main" val="18262443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Derechos Reconocidos</a:t>
            </a:r>
          </a:p>
        </p:txBody>
      </p:sp>
      <p:sp>
        <p:nvSpPr>
          <p:cNvPr id="5" name="CuadroTexto 4"/>
          <p:cNvSpPr txBox="1"/>
          <p:nvPr/>
        </p:nvSpPr>
        <p:spPr>
          <a:xfrm>
            <a:off x="2527300" y="995570"/>
            <a:ext cx="4432300"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 DE REPRODUCCION</a:t>
            </a:r>
          </a:p>
        </p:txBody>
      </p:sp>
      <p:sp>
        <p:nvSpPr>
          <p:cNvPr id="7" name="Rectángulo 6"/>
          <p:cNvSpPr/>
          <p:nvPr/>
        </p:nvSpPr>
        <p:spPr>
          <a:xfrm>
            <a:off x="241300" y="1623536"/>
            <a:ext cx="8737600" cy="1569660"/>
          </a:xfrm>
          <a:prstGeom prst="rect">
            <a:avLst/>
          </a:prstGeom>
        </p:spPr>
        <p:txBody>
          <a:bodyPr wrap="square">
            <a:spAutoFit/>
          </a:bodyPr>
          <a:lstStyle/>
          <a:p>
            <a:pPr algn="ctr"/>
            <a:r>
              <a:rPr lang="es-CO" sz="2400" dirty="0">
                <a:latin typeface="Candara" panose="020E0502030303020204" pitchFamily="34" charset="0"/>
              </a:rPr>
              <a:t>“Es la facultad exclusiva de explotar la obra en su forma original o derivada, mediante su fijación material en cualquier medio y por cualquier procedimiento y la obtención de una o varias copias de todo o de parte de la obra.”*</a:t>
            </a:r>
            <a:endParaRPr lang="es-CO" sz="2400" baseline="30000" dirty="0">
              <a:latin typeface="Candara" panose="020E0502030303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898" y="3410044"/>
            <a:ext cx="2190403" cy="2190403"/>
          </a:xfrm>
          <a:prstGeom prst="rect">
            <a:avLst/>
          </a:prstGeom>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51" y="3359497"/>
            <a:ext cx="2291498" cy="2291498"/>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4949" y="3410044"/>
            <a:ext cx="2139351" cy="2139351"/>
          </a:xfrm>
          <a:prstGeom prst="rect">
            <a:avLst/>
          </a:prstGeom>
        </p:spPr>
      </p:pic>
      <p:sp>
        <p:nvSpPr>
          <p:cNvPr id="16" name="Marcador de pie de página 6"/>
          <p:cNvSpPr>
            <a:spLocks noGrp="1"/>
          </p:cNvSpPr>
          <p:nvPr>
            <p:ph type="ftr" sz="quarter" idx="11"/>
          </p:nvPr>
        </p:nvSpPr>
        <p:spPr>
          <a:xfrm>
            <a:off x="908050" y="5803764"/>
            <a:ext cx="7905750" cy="365125"/>
          </a:xfrm>
        </p:spPr>
        <p:txBody>
          <a:bodyPr/>
          <a:lstStyle/>
          <a:p>
            <a:r>
              <a:rPr lang="es-CO" dirty="0"/>
              <a:t>*. VEGA JARAMILLO, Alfredo; Manual de Derecho de Autor; Dirección Nacional de Derecho de Autor, Bogotá D.C., 2010</a:t>
            </a:r>
          </a:p>
        </p:txBody>
      </p:sp>
    </p:spTree>
    <p:extLst>
      <p:ext uri="{BB962C8B-B14F-4D97-AF65-F5344CB8AC3E}">
        <p14:creationId xmlns:p14="http://schemas.microsoft.com/office/powerpoint/2010/main" val="1599320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Derechos Reconocidos</a:t>
            </a:r>
          </a:p>
        </p:txBody>
      </p:sp>
      <p:sp>
        <p:nvSpPr>
          <p:cNvPr id="5" name="CuadroTexto 4"/>
          <p:cNvSpPr txBox="1"/>
          <p:nvPr/>
        </p:nvSpPr>
        <p:spPr>
          <a:xfrm>
            <a:off x="1765300" y="1053447"/>
            <a:ext cx="5537200"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 DE COMUNICACIÓN PUBLICA</a:t>
            </a:r>
          </a:p>
        </p:txBody>
      </p:sp>
      <p:sp>
        <p:nvSpPr>
          <p:cNvPr id="7" name="Rectángulo 6"/>
          <p:cNvSpPr/>
          <p:nvPr/>
        </p:nvSpPr>
        <p:spPr>
          <a:xfrm>
            <a:off x="241300" y="1623536"/>
            <a:ext cx="8737600" cy="2554545"/>
          </a:xfrm>
          <a:prstGeom prst="rect">
            <a:avLst/>
          </a:prstGeom>
        </p:spPr>
        <p:txBody>
          <a:bodyPr wrap="square">
            <a:spAutoFit/>
          </a:bodyPr>
          <a:lstStyle/>
          <a:p>
            <a:pPr algn="ctr"/>
            <a:r>
              <a:rPr lang="es-CO" sz="2400" dirty="0">
                <a:latin typeface="Candara" panose="020E0502030303020204" pitchFamily="34" charset="0"/>
              </a:rPr>
              <a:t>“Se entiende por comunicación publica de una obra todo acto por el cual una pluralidad de personas pueda tener acceso a todo o parte de ella, en su forma original o transformada, por medios que no consisten en la distribución de ejemplares.”* </a:t>
            </a:r>
          </a:p>
          <a:p>
            <a:pPr algn="ctr"/>
            <a:endParaRPr lang="es-CO" sz="2400" dirty="0">
              <a:latin typeface="Candara" panose="020E0502030303020204" pitchFamily="34" charset="0"/>
            </a:endParaRPr>
          </a:p>
          <a:p>
            <a:pPr algn="ctr"/>
            <a:r>
              <a:rPr lang="es-CO" sz="2400" dirty="0">
                <a:latin typeface="Candara" panose="020E0502030303020204" pitchFamily="34" charset="0"/>
              </a:rPr>
              <a:t>1) Fuera del ámbito personal 2) Conectividad a red de difusión.</a:t>
            </a:r>
            <a:endParaRPr lang="es-CO" sz="2400" baseline="30000" dirty="0">
              <a:latin typeface="Candara" panose="020E0502030303020204" pitchFamily="34" charset="0"/>
            </a:endParaRPr>
          </a:p>
          <a:p>
            <a:pPr algn="ctr"/>
            <a:endParaRPr lang="es-CO" sz="2400" baseline="30000" dirty="0">
              <a:latin typeface="Candara" panose="020E0502030303020204" pitchFamily="34" charset="0"/>
            </a:endParaRPr>
          </a:p>
        </p:txBody>
      </p:sp>
      <p:sp>
        <p:nvSpPr>
          <p:cNvPr id="8" name="Marcador de pie de página 5"/>
          <p:cNvSpPr>
            <a:spLocks noGrp="1"/>
          </p:cNvSpPr>
          <p:nvPr>
            <p:ph type="ftr" sz="quarter" idx="11"/>
          </p:nvPr>
        </p:nvSpPr>
        <p:spPr>
          <a:xfrm>
            <a:off x="1041400" y="5855143"/>
            <a:ext cx="7835900" cy="365125"/>
          </a:xfrm>
        </p:spPr>
        <p:txBody>
          <a:bodyPr/>
          <a:lstStyle/>
          <a:p>
            <a:r>
              <a:rPr lang="es-CO" dirty="0"/>
              <a:t>*. LIPSZYC, Delia. Derecho de Autor y Derechos Conexos. Ediciones UNESCO/</a:t>
            </a:r>
            <a:r>
              <a:rPr lang="es-CO" dirty="0" err="1"/>
              <a:t>Cerlalc</a:t>
            </a:r>
            <a:r>
              <a:rPr lang="es-CO" dirty="0"/>
              <a:t>/</a:t>
            </a:r>
            <a:r>
              <a:rPr lang="es-CO" dirty="0" err="1"/>
              <a:t>Zavalía</a:t>
            </a:r>
            <a:r>
              <a:rPr lang="es-CO" dirty="0"/>
              <a:t>, Buenos Aires, 1993.</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01" y="4201745"/>
            <a:ext cx="1487856" cy="148785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7540" y="4178081"/>
            <a:ext cx="1409919" cy="1409919"/>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6781" y="4178081"/>
            <a:ext cx="1511519" cy="1511519"/>
          </a:xfrm>
          <a:prstGeom prst="rect">
            <a:avLst/>
          </a:prstGeom>
        </p:spPr>
      </p:pic>
    </p:spTree>
    <p:extLst>
      <p:ext uri="{BB962C8B-B14F-4D97-AF65-F5344CB8AC3E}">
        <p14:creationId xmlns:p14="http://schemas.microsoft.com/office/powerpoint/2010/main" val="10429171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Derechos Reconocidos</a:t>
            </a:r>
          </a:p>
        </p:txBody>
      </p:sp>
      <p:sp>
        <p:nvSpPr>
          <p:cNvPr id="5" name="CuadroTexto 4"/>
          <p:cNvSpPr txBox="1"/>
          <p:nvPr/>
        </p:nvSpPr>
        <p:spPr>
          <a:xfrm>
            <a:off x="1765300" y="1053447"/>
            <a:ext cx="5537200"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 DE COMUNICACIÓN PUBLICA</a:t>
            </a:r>
          </a:p>
        </p:txBody>
      </p:sp>
      <p:sp>
        <p:nvSpPr>
          <p:cNvPr id="7" name="Rectángulo 6"/>
          <p:cNvSpPr/>
          <p:nvPr/>
        </p:nvSpPr>
        <p:spPr>
          <a:xfrm>
            <a:off x="241300" y="1623536"/>
            <a:ext cx="8737600" cy="3785652"/>
          </a:xfrm>
          <a:prstGeom prst="rect">
            <a:avLst/>
          </a:prstGeom>
        </p:spPr>
        <p:txBody>
          <a:bodyPr wrap="square">
            <a:spAutoFit/>
          </a:bodyPr>
          <a:lstStyle/>
          <a:p>
            <a:pPr algn="ctr"/>
            <a:r>
              <a:rPr lang="es-CO" sz="2400" dirty="0">
                <a:latin typeface="Candara" panose="020E0502030303020204" pitchFamily="34" charset="0"/>
              </a:rPr>
              <a:t>Directa: Cuando se hace en la presencia del público.</a:t>
            </a:r>
          </a:p>
          <a:p>
            <a:pPr marL="342900" indent="-342900">
              <a:buFont typeface="Arial" panose="020B0604020202020204" pitchFamily="34" charset="0"/>
              <a:buChar char="•"/>
            </a:pPr>
            <a:r>
              <a:rPr lang="es-CO" sz="2400" dirty="0">
                <a:latin typeface="Candara" panose="020E0502030303020204" pitchFamily="34" charset="0"/>
              </a:rPr>
              <a:t>Representación teatral</a:t>
            </a:r>
          </a:p>
          <a:p>
            <a:pPr marL="342900" indent="-342900">
              <a:buFont typeface="Arial" panose="020B0604020202020204" pitchFamily="34" charset="0"/>
              <a:buChar char="•"/>
            </a:pPr>
            <a:r>
              <a:rPr lang="es-CO" sz="2400" dirty="0">
                <a:latin typeface="Candara" panose="020E0502030303020204" pitchFamily="34" charset="0"/>
              </a:rPr>
              <a:t>Concierto</a:t>
            </a:r>
          </a:p>
          <a:p>
            <a:pPr marL="342900" indent="-342900">
              <a:buFont typeface="Arial" panose="020B0604020202020204" pitchFamily="34" charset="0"/>
              <a:buChar char="•"/>
            </a:pPr>
            <a:r>
              <a:rPr lang="es-CO" sz="2400" dirty="0">
                <a:latin typeface="Candara" panose="020E0502030303020204" pitchFamily="34" charset="0"/>
              </a:rPr>
              <a:t>Disertaciones </a:t>
            </a:r>
          </a:p>
          <a:p>
            <a:pPr marL="342900" indent="-342900" algn="ctr">
              <a:buFont typeface="Arial" panose="020B0604020202020204" pitchFamily="34" charset="0"/>
              <a:buChar char="•"/>
            </a:pPr>
            <a:endParaRPr lang="es-CO" sz="2400" dirty="0">
              <a:latin typeface="Candara" panose="020E0502030303020204" pitchFamily="34" charset="0"/>
            </a:endParaRPr>
          </a:p>
          <a:p>
            <a:pPr algn="ctr"/>
            <a:r>
              <a:rPr lang="es-CO" sz="2400" dirty="0">
                <a:latin typeface="Candara" panose="020E0502030303020204" pitchFamily="34" charset="0"/>
              </a:rPr>
              <a:t>Indirecta: cuando se hace a través de fijaciones o mediante mecanismos que permitan el acceso a la obra. </a:t>
            </a:r>
          </a:p>
          <a:p>
            <a:pPr marL="342900" indent="-342900">
              <a:buFont typeface="Arial" panose="020B0604020202020204" pitchFamily="34" charset="0"/>
              <a:buChar char="•"/>
            </a:pPr>
            <a:r>
              <a:rPr lang="es-CO" sz="2400" dirty="0">
                <a:latin typeface="Candara" panose="020E0502030303020204" pitchFamily="34" charset="0"/>
              </a:rPr>
              <a:t>Radiodifusión</a:t>
            </a:r>
          </a:p>
          <a:p>
            <a:pPr marL="342900" indent="-342900">
              <a:buFont typeface="Arial" panose="020B0604020202020204" pitchFamily="34" charset="0"/>
              <a:buChar char="•"/>
            </a:pPr>
            <a:r>
              <a:rPr lang="es-CO" sz="2400" dirty="0">
                <a:latin typeface="Candara" panose="020E0502030303020204" pitchFamily="34" charset="0"/>
              </a:rPr>
              <a:t>Emisión de obras musicales o audiovisuales</a:t>
            </a:r>
          </a:p>
          <a:p>
            <a:pPr marL="342900" indent="-342900">
              <a:buFont typeface="Arial" panose="020B0604020202020204" pitchFamily="34" charset="0"/>
              <a:buChar char="•"/>
            </a:pPr>
            <a:r>
              <a:rPr lang="es-CO" sz="2400" dirty="0">
                <a:latin typeface="Candara" panose="020E0502030303020204" pitchFamily="34" charset="0"/>
              </a:rPr>
              <a:t>Puesta a disposición</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635" y="4157226"/>
            <a:ext cx="1392674" cy="141807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350" y="1882759"/>
            <a:ext cx="1447820" cy="1447820"/>
          </a:xfrm>
          <a:prstGeom prst="rect">
            <a:avLst/>
          </a:prstGeom>
        </p:spPr>
      </p:pic>
    </p:spTree>
    <p:extLst>
      <p:ext uri="{BB962C8B-B14F-4D97-AF65-F5344CB8AC3E}">
        <p14:creationId xmlns:p14="http://schemas.microsoft.com/office/powerpoint/2010/main" val="25604028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Derechos Reconocidos</a:t>
            </a:r>
          </a:p>
        </p:txBody>
      </p:sp>
      <p:sp>
        <p:nvSpPr>
          <p:cNvPr id="5" name="CuadroTexto 4"/>
          <p:cNvSpPr txBox="1"/>
          <p:nvPr/>
        </p:nvSpPr>
        <p:spPr>
          <a:xfrm>
            <a:off x="2400300" y="1033670"/>
            <a:ext cx="4927600"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 DE TRANSFORMACION</a:t>
            </a:r>
          </a:p>
        </p:txBody>
      </p:sp>
      <p:sp>
        <p:nvSpPr>
          <p:cNvPr id="7" name="Rectángulo 6"/>
          <p:cNvSpPr/>
          <p:nvPr/>
        </p:nvSpPr>
        <p:spPr>
          <a:xfrm>
            <a:off x="241300" y="1623536"/>
            <a:ext cx="8737600" cy="338554"/>
          </a:xfrm>
          <a:prstGeom prst="rect">
            <a:avLst/>
          </a:prstGeom>
        </p:spPr>
        <p:txBody>
          <a:bodyPr wrap="square">
            <a:spAutoFit/>
          </a:bodyPr>
          <a:lstStyle/>
          <a:p>
            <a:pPr algn="ctr"/>
            <a:endParaRPr lang="es-CO" sz="2400" baseline="30000" dirty="0">
              <a:latin typeface="Candara" panose="020E0502030303020204" pitchFamily="34" charset="0"/>
            </a:endParaRPr>
          </a:p>
        </p:txBody>
      </p:sp>
      <p:sp>
        <p:nvSpPr>
          <p:cNvPr id="2" name="CuadroTexto 1"/>
          <p:cNvSpPr txBox="1"/>
          <p:nvPr/>
        </p:nvSpPr>
        <p:spPr>
          <a:xfrm>
            <a:off x="723900" y="1799492"/>
            <a:ext cx="7950200" cy="1569660"/>
          </a:xfrm>
          <a:prstGeom prst="rect">
            <a:avLst/>
          </a:prstGeom>
          <a:noFill/>
        </p:spPr>
        <p:txBody>
          <a:bodyPr wrap="square" rtlCol="0">
            <a:spAutoFit/>
          </a:bodyPr>
          <a:lstStyle/>
          <a:p>
            <a:pPr algn="ctr"/>
            <a:r>
              <a:rPr lang="es-CO" sz="2400" dirty="0">
                <a:latin typeface="Candara" panose="020E0502030303020204" pitchFamily="34" charset="0"/>
              </a:rPr>
              <a:t>“Es la facultad del autor de una obra originaria para autorizar la creación de obras derivadas de aquella, tales como adaptaciones, traducciones, arreglos musicales, compilaciones, etc.”*</a:t>
            </a:r>
            <a:endParaRPr lang="es-CO" sz="2400" baseline="30000" dirty="0">
              <a:latin typeface="Candara" panose="020E0502030303020204" pitchFamily="34" charset="0"/>
            </a:endParaRPr>
          </a:p>
        </p:txBody>
      </p:sp>
      <p:sp>
        <p:nvSpPr>
          <p:cNvPr id="9" name="Marcador de pie de página 6"/>
          <p:cNvSpPr>
            <a:spLocks noGrp="1"/>
          </p:cNvSpPr>
          <p:nvPr>
            <p:ph type="ftr" sz="quarter" idx="11"/>
          </p:nvPr>
        </p:nvSpPr>
        <p:spPr>
          <a:xfrm>
            <a:off x="1073150" y="5841864"/>
            <a:ext cx="7905750" cy="365125"/>
          </a:xfrm>
        </p:spPr>
        <p:txBody>
          <a:bodyPr/>
          <a:lstStyle/>
          <a:p>
            <a:r>
              <a:rPr lang="es-CO" dirty="0"/>
              <a:t>*. VEGA JARAMILLO, Alfredo; Manual de Derecho de Autor; Dirección Nacional de Derecho de Autor, Bogotá D.C., 2010</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4100" y="3102773"/>
            <a:ext cx="1360383" cy="136038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478" y="3635716"/>
            <a:ext cx="1380784" cy="138078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609" y="4684142"/>
            <a:ext cx="1259364" cy="1259364"/>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3394100"/>
            <a:ext cx="2204648" cy="2204648"/>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333891" y="3783791"/>
            <a:ext cx="1479212" cy="1479212"/>
          </a:xfrm>
          <a:prstGeom prst="rect">
            <a:avLst/>
          </a:prstGeom>
        </p:spPr>
      </p:pic>
    </p:spTree>
    <p:extLst>
      <p:ext uri="{BB962C8B-B14F-4D97-AF65-F5344CB8AC3E}">
        <p14:creationId xmlns:p14="http://schemas.microsoft.com/office/powerpoint/2010/main" val="36542465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Derechos Reconocidos</a:t>
            </a:r>
          </a:p>
        </p:txBody>
      </p:sp>
      <p:sp>
        <p:nvSpPr>
          <p:cNvPr id="5" name="CuadroTexto 4"/>
          <p:cNvSpPr txBox="1"/>
          <p:nvPr/>
        </p:nvSpPr>
        <p:spPr>
          <a:xfrm>
            <a:off x="2730500" y="995570"/>
            <a:ext cx="4057649"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DERECHO DE DISTRIBUCION</a:t>
            </a:r>
          </a:p>
        </p:txBody>
      </p:sp>
      <p:sp>
        <p:nvSpPr>
          <p:cNvPr id="7" name="Rectángulo 6"/>
          <p:cNvSpPr/>
          <p:nvPr/>
        </p:nvSpPr>
        <p:spPr>
          <a:xfrm>
            <a:off x="203200" y="1928336"/>
            <a:ext cx="8737600" cy="830997"/>
          </a:xfrm>
          <a:prstGeom prst="rect">
            <a:avLst/>
          </a:prstGeom>
        </p:spPr>
        <p:txBody>
          <a:bodyPr wrap="square">
            <a:spAutoFit/>
          </a:bodyPr>
          <a:lstStyle/>
          <a:p>
            <a:pPr algn="ctr"/>
            <a:r>
              <a:rPr lang="es-CO" sz="2400" dirty="0">
                <a:latin typeface="Candara" panose="020E0502030303020204" pitchFamily="34" charset="0"/>
              </a:rPr>
              <a:t>“Es la facultad de autorizar o prohibir la facultad de acceder a la obra mediante la venta, el alquiler, la importación, entre otras.”    </a:t>
            </a:r>
            <a:endParaRPr lang="es-CO" sz="2400" baseline="30000" dirty="0">
              <a:latin typeface="Candara" panose="020E0502030303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025" y="3622933"/>
            <a:ext cx="2200275" cy="220027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925542"/>
            <a:ext cx="2152651" cy="215265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049" y="2925543"/>
            <a:ext cx="2152651" cy="2152651"/>
          </a:xfrm>
          <a:prstGeom prst="rect">
            <a:avLst/>
          </a:prstGeom>
        </p:spPr>
      </p:pic>
    </p:spTree>
    <p:extLst>
      <p:ext uri="{BB962C8B-B14F-4D97-AF65-F5344CB8AC3E}">
        <p14:creationId xmlns:p14="http://schemas.microsoft.com/office/powerpoint/2010/main" val="245728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425450" y="1506104"/>
            <a:ext cx="8293100" cy="2068946"/>
          </a:xfrm>
        </p:spPr>
        <p:txBody>
          <a:bodyPr/>
          <a:lstStyle/>
          <a:p>
            <a:r>
              <a:rPr lang="es-CO" dirty="0"/>
              <a:t>El termino de protección es de la vida del autor mas ochenta (80) años después de la muerte del autor.*</a:t>
            </a:r>
            <a:endParaRPr lang="es-CO" baseline="30000" dirty="0"/>
          </a:p>
          <a:p>
            <a:r>
              <a:rPr lang="es-CO" dirty="0"/>
              <a:t>Cuando una persona jurídica es titular de los derechos, el termino de protección es de setenta (70) años desde su publicación.**</a:t>
            </a:r>
            <a:endParaRPr lang="es-CO" baseline="30000" dirty="0"/>
          </a:p>
        </p:txBody>
      </p:sp>
      <p:sp>
        <p:nvSpPr>
          <p:cNvPr id="4" name="Título 3"/>
          <p:cNvSpPr>
            <a:spLocks noGrp="1"/>
          </p:cNvSpPr>
          <p:nvPr>
            <p:ph type="title"/>
          </p:nvPr>
        </p:nvSpPr>
        <p:spPr/>
        <p:txBody>
          <a:bodyPr>
            <a:normAutofit fontScale="90000"/>
          </a:bodyPr>
          <a:lstStyle/>
          <a:p>
            <a:r>
              <a:rPr lang="es-CO" dirty="0"/>
              <a:t>Termino de Protección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 y="3471142"/>
            <a:ext cx="2216150" cy="221615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225" y="3575050"/>
            <a:ext cx="2114550" cy="2114550"/>
          </a:xfrm>
          <a:prstGeom prst="rect">
            <a:avLst/>
          </a:prstGeom>
        </p:spPr>
      </p:pic>
      <p:sp>
        <p:nvSpPr>
          <p:cNvPr id="7" name="Marcador de pie de página 4"/>
          <p:cNvSpPr>
            <a:spLocks noGrp="1"/>
          </p:cNvSpPr>
          <p:nvPr>
            <p:ph type="ftr" sz="quarter" idx="11"/>
          </p:nvPr>
        </p:nvSpPr>
        <p:spPr>
          <a:xfrm>
            <a:off x="1035050" y="5687292"/>
            <a:ext cx="8235950" cy="629804"/>
          </a:xfrm>
        </p:spPr>
        <p:txBody>
          <a:bodyPr/>
          <a:lstStyle/>
          <a:p>
            <a:pPr algn="l"/>
            <a:r>
              <a:rPr lang="es-CO" dirty="0"/>
              <a:t>* Republica de Colombia, Ley 23 de 1982, Articulo 21</a:t>
            </a:r>
          </a:p>
          <a:p>
            <a:pPr algn="l"/>
            <a:r>
              <a:rPr lang="es-CO" dirty="0"/>
              <a:t>** Comunidad Andina de Naciones; Decisión Andina 351 régimen común sobre derecho de autor y derechos conexos de 1993; Articulo 18</a:t>
            </a:r>
          </a:p>
          <a:p>
            <a:pPr algn="l"/>
            <a:endParaRPr lang="es-CO" dirty="0"/>
          </a:p>
        </p:txBody>
      </p:sp>
    </p:spTree>
    <p:extLst>
      <p:ext uri="{BB962C8B-B14F-4D97-AF65-F5344CB8AC3E}">
        <p14:creationId xmlns:p14="http://schemas.microsoft.com/office/powerpoint/2010/main" val="42295543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21673" y="1288474"/>
            <a:ext cx="8686800" cy="1039090"/>
          </a:xfrm>
        </p:spPr>
        <p:txBody>
          <a:bodyPr/>
          <a:lstStyle/>
          <a:p>
            <a:r>
              <a:rPr lang="es-CO" dirty="0"/>
              <a:t>“Son aquellos que protegen prestaciones personales y/o actividades técnico-empresariales que se configuran como </a:t>
            </a:r>
            <a:r>
              <a:rPr lang="es-CO" i="1" dirty="0"/>
              <a:t>auxiliares </a:t>
            </a:r>
            <a:r>
              <a:rPr lang="es-CO" dirty="0"/>
              <a:t>de la creación o contribuyen a su difusión” *</a:t>
            </a:r>
          </a:p>
        </p:txBody>
      </p:sp>
      <p:sp>
        <p:nvSpPr>
          <p:cNvPr id="4" name="Título 3"/>
          <p:cNvSpPr>
            <a:spLocks noGrp="1"/>
          </p:cNvSpPr>
          <p:nvPr>
            <p:ph type="title"/>
          </p:nvPr>
        </p:nvSpPr>
        <p:spPr/>
        <p:txBody>
          <a:bodyPr>
            <a:normAutofit fontScale="90000"/>
          </a:bodyPr>
          <a:lstStyle/>
          <a:p>
            <a:r>
              <a:rPr lang="es-CO" dirty="0"/>
              <a:t>Derechos Conexos</a:t>
            </a:r>
          </a:p>
        </p:txBody>
      </p:sp>
      <p:sp>
        <p:nvSpPr>
          <p:cNvPr id="5" name="Marcador de pie de página 4"/>
          <p:cNvSpPr>
            <a:spLocks noGrp="1"/>
          </p:cNvSpPr>
          <p:nvPr>
            <p:ph type="ftr" sz="quarter" idx="11"/>
          </p:nvPr>
        </p:nvSpPr>
        <p:spPr>
          <a:xfrm>
            <a:off x="628650" y="5802169"/>
            <a:ext cx="7860723" cy="365125"/>
          </a:xfrm>
        </p:spPr>
        <p:txBody>
          <a:bodyPr/>
          <a:lstStyle/>
          <a:p>
            <a:r>
              <a:rPr lang="es-CO" dirty="0"/>
              <a:t>*ANTEQUERA PARILLI, Ricardo; Estudios de Derecho de Autor y Derechos Afines; Editorial Reus; Madrid, 2007</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4" y="2670468"/>
            <a:ext cx="2220188" cy="222018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605" y="2598021"/>
            <a:ext cx="2133600" cy="213360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428" y="3363770"/>
            <a:ext cx="2092611" cy="2092611"/>
          </a:xfrm>
          <a:prstGeom prst="rect">
            <a:avLst/>
          </a:prstGeom>
        </p:spPr>
      </p:pic>
    </p:spTree>
    <p:extLst>
      <p:ext uri="{BB962C8B-B14F-4D97-AF65-F5344CB8AC3E}">
        <p14:creationId xmlns:p14="http://schemas.microsoft.com/office/powerpoint/2010/main" val="26075660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8650" y="1633410"/>
            <a:ext cx="4328680" cy="3919208"/>
          </a:xfrm>
        </p:spPr>
        <p:txBody>
          <a:bodyPr/>
          <a:lstStyle/>
          <a:p>
            <a:r>
              <a:rPr lang="es-CO" dirty="0"/>
              <a:t>Se entiende generalmente que se trata de un actor, cantante, músico, bailarín u otra persona que represente un papel, cante, recite, declame, interprete o ejecute en cualquier forma una obra literaria o artística,(…)”*</a:t>
            </a:r>
          </a:p>
          <a:p>
            <a:endParaRPr lang="es-CO" dirty="0"/>
          </a:p>
          <a:p>
            <a:r>
              <a:rPr lang="es-CO" dirty="0"/>
              <a:t>Son los únicos que tienen tanto derechos morales como patrimoniales</a:t>
            </a:r>
          </a:p>
          <a:p>
            <a:endParaRPr lang="es-CO" dirty="0"/>
          </a:p>
          <a:p>
            <a:endParaRPr lang="es-CO" dirty="0"/>
          </a:p>
        </p:txBody>
      </p:sp>
      <p:sp>
        <p:nvSpPr>
          <p:cNvPr id="4" name="Título 3"/>
          <p:cNvSpPr>
            <a:spLocks noGrp="1"/>
          </p:cNvSpPr>
          <p:nvPr>
            <p:ph type="title"/>
          </p:nvPr>
        </p:nvSpPr>
        <p:spPr/>
        <p:txBody>
          <a:bodyPr>
            <a:normAutofit fontScale="90000"/>
          </a:bodyPr>
          <a:lstStyle/>
          <a:p>
            <a:r>
              <a:rPr lang="es-CO" dirty="0"/>
              <a:t>Derechos Conexos</a:t>
            </a:r>
          </a:p>
        </p:txBody>
      </p:sp>
      <p:sp>
        <p:nvSpPr>
          <p:cNvPr id="5" name="Marcador de pie de página 4"/>
          <p:cNvSpPr>
            <a:spLocks noGrp="1"/>
          </p:cNvSpPr>
          <p:nvPr>
            <p:ph type="ftr" sz="quarter" idx="11"/>
          </p:nvPr>
        </p:nvSpPr>
        <p:spPr>
          <a:xfrm>
            <a:off x="628650" y="5802169"/>
            <a:ext cx="7860723" cy="365125"/>
          </a:xfrm>
        </p:spPr>
        <p:txBody>
          <a:bodyPr/>
          <a:lstStyle/>
          <a:p>
            <a:r>
              <a:rPr lang="es-CO" dirty="0"/>
              <a:t>* Glosario de Derecho de Autor y Conexos de la Organización Mundial de la Propiedad Intelectual, OMPI, Voz 179. </a:t>
            </a:r>
          </a:p>
          <a:p>
            <a:endParaRPr lang="es-CO"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799" y="3627017"/>
            <a:ext cx="2175152" cy="217515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799" y="1432618"/>
            <a:ext cx="2161308" cy="2161308"/>
          </a:xfrm>
          <a:prstGeom prst="rect">
            <a:avLst/>
          </a:prstGeom>
        </p:spPr>
      </p:pic>
      <p:sp>
        <p:nvSpPr>
          <p:cNvPr id="9" name="CuadroTexto 8"/>
          <p:cNvSpPr txBox="1"/>
          <p:nvPr/>
        </p:nvSpPr>
        <p:spPr>
          <a:xfrm>
            <a:off x="1856508" y="908159"/>
            <a:ext cx="5874327" cy="461665"/>
          </a:xfrm>
          <a:prstGeom prst="rect">
            <a:avLst/>
          </a:prstGeom>
          <a:noFill/>
        </p:spPr>
        <p:txBody>
          <a:bodyPr wrap="square" rtlCol="0">
            <a:spAutoFit/>
          </a:bodyPr>
          <a:lstStyle/>
          <a:p>
            <a:r>
              <a:rPr lang="es-CO" sz="2400" b="1" dirty="0">
                <a:solidFill>
                  <a:srgbClr val="0070C0"/>
                </a:solidFill>
                <a:latin typeface="Candara" panose="020E0502030303020204" pitchFamily="34" charset="0"/>
              </a:rPr>
              <a:t>ARTISTAS INTERPRETES Y EJECUTANTES</a:t>
            </a:r>
          </a:p>
        </p:txBody>
      </p:sp>
    </p:spTree>
    <p:extLst>
      <p:ext uri="{BB962C8B-B14F-4D97-AF65-F5344CB8AC3E}">
        <p14:creationId xmlns:p14="http://schemas.microsoft.com/office/powerpoint/2010/main" val="14293349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8650" y="2580520"/>
            <a:ext cx="3867150" cy="3643210"/>
          </a:xfrm>
        </p:spPr>
        <p:txBody>
          <a:bodyPr/>
          <a:lstStyle/>
          <a:p>
            <a:r>
              <a:rPr lang="es-CO" b="1" dirty="0">
                <a:solidFill>
                  <a:srgbClr val="0070C0"/>
                </a:solidFill>
              </a:rPr>
              <a:t>PROPIEDAD INDUSTRIAL</a:t>
            </a:r>
            <a:endParaRPr lang="es-CO" dirty="0"/>
          </a:p>
          <a:p>
            <a:pPr marL="342900" indent="-342900" algn="just">
              <a:buFont typeface="Arial" panose="020B0604020202020204" pitchFamily="34" charset="0"/>
              <a:buChar char="•"/>
            </a:pPr>
            <a:r>
              <a:rPr lang="es-ES_tradnl" altLang="es-CO" dirty="0"/>
              <a:t>Nuevas creaciones</a:t>
            </a:r>
          </a:p>
          <a:p>
            <a:pPr marL="342900" indent="-342900" algn="just">
              <a:buFont typeface="Arial" panose="020B0604020202020204" pitchFamily="34" charset="0"/>
              <a:buChar char="•"/>
            </a:pPr>
            <a:r>
              <a:rPr lang="es-ES_tradnl" altLang="es-CO" dirty="0"/>
              <a:t>Signos distintivos</a:t>
            </a:r>
          </a:p>
          <a:p>
            <a:pPr marL="342900" indent="-342900" algn="l">
              <a:buFont typeface="Arial" panose="020B0604020202020204" pitchFamily="34" charset="0"/>
              <a:buChar char="•"/>
            </a:pPr>
            <a:r>
              <a:rPr lang="es-ES_tradnl" altLang="es-CO" dirty="0"/>
              <a:t>Denominaciones de origen</a:t>
            </a:r>
          </a:p>
          <a:p>
            <a:pPr marL="342900" indent="-342900" algn="just">
              <a:buFont typeface="Arial" panose="020B0604020202020204" pitchFamily="34" charset="0"/>
              <a:buChar char="•"/>
            </a:pPr>
            <a:r>
              <a:rPr lang="es-ES_tradnl" altLang="es-CO" dirty="0"/>
              <a:t>Secreto empresarial</a:t>
            </a:r>
          </a:p>
          <a:p>
            <a:endParaRPr lang="es-CO" dirty="0"/>
          </a:p>
        </p:txBody>
      </p:sp>
      <p:sp>
        <p:nvSpPr>
          <p:cNvPr id="4" name="Título 3"/>
          <p:cNvSpPr>
            <a:spLocks noGrp="1"/>
          </p:cNvSpPr>
          <p:nvPr>
            <p:ph type="title"/>
          </p:nvPr>
        </p:nvSpPr>
        <p:spPr/>
        <p:txBody>
          <a:bodyPr>
            <a:normAutofit fontScale="90000"/>
          </a:bodyPr>
          <a:lstStyle/>
          <a:p>
            <a:r>
              <a:rPr lang="es-CO" dirty="0"/>
              <a:t>Propiedad Intelectual</a:t>
            </a:r>
          </a:p>
        </p:txBody>
      </p:sp>
      <p:sp>
        <p:nvSpPr>
          <p:cNvPr id="5" name="CuadroTexto 4"/>
          <p:cNvSpPr txBox="1"/>
          <p:nvPr/>
        </p:nvSpPr>
        <p:spPr>
          <a:xfrm>
            <a:off x="5537688" y="2566411"/>
            <a:ext cx="2977662" cy="2677656"/>
          </a:xfrm>
          <a:prstGeom prst="rect">
            <a:avLst/>
          </a:prstGeom>
          <a:noFill/>
        </p:spPr>
        <p:txBody>
          <a:bodyPr wrap="square" rtlCol="0">
            <a:spAutoFit/>
          </a:bodyPr>
          <a:lstStyle/>
          <a:p>
            <a:r>
              <a:rPr lang="es-CO" sz="2400" b="1" dirty="0">
                <a:solidFill>
                  <a:srgbClr val="0070C0"/>
                </a:solidFill>
                <a:latin typeface="Candara" panose="020E0502030303020204" pitchFamily="34" charset="0"/>
              </a:rPr>
              <a:t>DERECHO DE AUTOR</a:t>
            </a:r>
          </a:p>
          <a:p>
            <a:endParaRPr lang="es-CO" sz="2400" dirty="0">
              <a:latin typeface="Candara" panose="020E0502030303020204" pitchFamily="34" charset="0"/>
            </a:endParaRPr>
          </a:p>
          <a:p>
            <a:pPr marL="342900" indent="-342900">
              <a:buFont typeface="Arial" panose="020B0604020202020204" pitchFamily="34" charset="0"/>
              <a:buChar char="•"/>
            </a:pPr>
            <a:r>
              <a:rPr lang="es-CO" sz="2400" dirty="0">
                <a:latin typeface="Candara" panose="020E0502030303020204" pitchFamily="34" charset="0"/>
              </a:rPr>
              <a:t>Obras literarias y artísticas </a:t>
            </a:r>
          </a:p>
          <a:p>
            <a:pPr marL="342900" indent="-342900">
              <a:buFont typeface="Arial" panose="020B0604020202020204" pitchFamily="34" charset="0"/>
              <a:buChar char="•"/>
            </a:pPr>
            <a:endParaRPr lang="es-CO" sz="2400" dirty="0">
              <a:latin typeface="Candara" panose="020E0502030303020204" pitchFamily="34" charset="0"/>
            </a:endParaRPr>
          </a:p>
          <a:p>
            <a:pPr marL="342900" indent="-342900">
              <a:buFont typeface="Arial" panose="020B0604020202020204" pitchFamily="34" charset="0"/>
              <a:buChar char="•"/>
            </a:pPr>
            <a:r>
              <a:rPr lang="es-CO" sz="2400" dirty="0">
                <a:latin typeface="Candara" panose="020E0502030303020204" pitchFamily="34" charset="0"/>
              </a:rPr>
              <a:t>Derechos conexos</a:t>
            </a:r>
          </a:p>
          <a:p>
            <a:endParaRPr lang="es-CO" sz="2400" dirty="0">
              <a:latin typeface="Candara" panose="020E0502030303020204" pitchFamily="34" charset="0"/>
            </a:endParaRPr>
          </a:p>
        </p:txBody>
      </p:sp>
      <p:sp>
        <p:nvSpPr>
          <p:cNvPr id="3" name="CuadroTexto 2"/>
          <p:cNvSpPr txBox="1"/>
          <p:nvPr/>
        </p:nvSpPr>
        <p:spPr>
          <a:xfrm>
            <a:off x="247650" y="896560"/>
            <a:ext cx="8648700" cy="1569660"/>
          </a:xfrm>
          <a:prstGeom prst="rect">
            <a:avLst/>
          </a:prstGeom>
          <a:noFill/>
        </p:spPr>
        <p:txBody>
          <a:bodyPr wrap="square" rtlCol="0">
            <a:spAutoFit/>
          </a:bodyPr>
          <a:lstStyle/>
          <a:p>
            <a:pPr algn="ctr"/>
            <a:r>
              <a:rPr lang="es-CO" sz="2400" dirty="0">
                <a:latin typeface="Candara" panose="020E0502030303020204" pitchFamily="34" charset="0"/>
              </a:rPr>
              <a:t>En términos generales, la Propiedad Intelectual puede definirse como “el marco de diferentes sistemas normativos que tienen por objeto la protección de bienes inmateriales, de naturaleza intelectual, así como de sus actividades afines o conexas”</a:t>
            </a:r>
            <a:r>
              <a:rPr lang="es-CO" sz="2400" baseline="30000" dirty="0">
                <a:latin typeface="Candara" panose="020E0502030303020204" pitchFamily="34" charset="0"/>
              </a:rPr>
              <a:t>*</a:t>
            </a:r>
          </a:p>
        </p:txBody>
      </p:sp>
      <p:sp>
        <p:nvSpPr>
          <p:cNvPr id="7" name="Marcador de pie de página 6"/>
          <p:cNvSpPr>
            <a:spLocks noGrp="1"/>
          </p:cNvSpPr>
          <p:nvPr>
            <p:ph type="ftr" sz="quarter" idx="11"/>
          </p:nvPr>
        </p:nvSpPr>
        <p:spPr>
          <a:xfrm>
            <a:off x="495301" y="5727699"/>
            <a:ext cx="8648699" cy="412271"/>
          </a:xfrm>
        </p:spPr>
        <p:txBody>
          <a:bodyPr/>
          <a:lstStyle/>
          <a:p>
            <a:r>
              <a:rPr lang="es-CO" dirty="0"/>
              <a:t>* ANTEQUERA PARILLI, Ricardo. El Derecho de Autor y los Derechos Conexos en el marco de la Propiedad Intelectual. El Desafío de las Nuevas Tecnologías. ¿Adaptación o cambio?. Curso de la OMPI sobre Derecho de Autor y Derechos Conexos. Quito. 1995.</a:t>
            </a:r>
          </a:p>
        </p:txBody>
      </p:sp>
    </p:spTree>
    <p:extLst>
      <p:ext uri="{BB962C8B-B14F-4D97-AF65-F5344CB8AC3E}">
        <p14:creationId xmlns:p14="http://schemas.microsoft.com/office/powerpoint/2010/main" val="734927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8650" y="1882961"/>
            <a:ext cx="4622223" cy="3919208"/>
          </a:xfrm>
        </p:spPr>
        <p:txBody>
          <a:bodyPr/>
          <a:lstStyle/>
          <a:p>
            <a:r>
              <a:rPr lang="es-CO" dirty="0"/>
              <a:t>“Se entiende que productor de fonogramas es la persona natural o jurídica bajo cuya iniciativa y responsabilidad se fijan por primera vez los sonidos de una ejecución u otros sonidos”*</a:t>
            </a:r>
          </a:p>
          <a:p>
            <a:endParaRPr lang="es-CO" dirty="0"/>
          </a:p>
          <a:p>
            <a:r>
              <a:rPr lang="es-CO" dirty="0"/>
              <a:t>Tiene derechos de corte patrimonial respecto a la fijación realizada.</a:t>
            </a:r>
          </a:p>
          <a:p>
            <a:endParaRPr lang="es-CO" dirty="0"/>
          </a:p>
          <a:p>
            <a:endParaRPr lang="es-CO" dirty="0"/>
          </a:p>
        </p:txBody>
      </p:sp>
      <p:sp>
        <p:nvSpPr>
          <p:cNvPr id="4" name="Título 3"/>
          <p:cNvSpPr>
            <a:spLocks noGrp="1"/>
          </p:cNvSpPr>
          <p:nvPr>
            <p:ph type="title"/>
          </p:nvPr>
        </p:nvSpPr>
        <p:spPr/>
        <p:txBody>
          <a:bodyPr>
            <a:normAutofit fontScale="90000"/>
          </a:bodyPr>
          <a:lstStyle/>
          <a:p>
            <a:r>
              <a:rPr lang="es-CO" dirty="0"/>
              <a:t>Derechos Conexos</a:t>
            </a:r>
          </a:p>
        </p:txBody>
      </p:sp>
      <p:sp>
        <p:nvSpPr>
          <p:cNvPr id="5" name="Marcador de pie de página 4"/>
          <p:cNvSpPr>
            <a:spLocks noGrp="1"/>
          </p:cNvSpPr>
          <p:nvPr>
            <p:ph type="ftr" sz="quarter" idx="11"/>
          </p:nvPr>
        </p:nvSpPr>
        <p:spPr>
          <a:xfrm>
            <a:off x="628650" y="5802169"/>
            <a:ext cx="7860723" cy="365125"/>
          </a:xfrm>
        </p:spPr>
        <p:txBody>
          <a:bodyPr/>
          <a:lstStyle/>
          <a:p>
            <a:r>
              <a:rPr lang="es-CO" dirty="0"/>
              <a:t>* LIPSZYC, Delia. Derecho de Autor y Derechos Conexos. Ediciones UNESCO/</a:t>
            </a:r>
            <a:r>
              <a:rPr lang="es-CO" dirty="0" err="1"/>
              <a:t>Cerlalc</a:t>
            </a:r>
            <a:r>
              <a:rPr lang="es-CO" dirty="0"/>
              <a:t>/</a:t>
            </a:r>
            <a:r>
              <a:rPr lang="es-CO" dirty="0" err="1"/>
              <a:t>Zavalía</a:t>
            </a:r>
            <a:r>
              <a:rPr lang="es-CO" dirty="0"/>
              <a:t>, Buenos Aires, 1993.</a:t>
            </a:r>
          </a:p>
        </p:txBody>
      </p:sp>
      <p:sp>
        <p:nvSpPr>
          <p:cNvPr id="9" name="CuadroTexto 8"/>
          <p:cNvSpPr txBox="1"/>
          <p:nvPr/>
        </p:nvSpPr>
        <p:spPr>
          <a:xfrm>
            <a:off x="2424545" y="953292"/>
            <a:ext cx="5874327" cy="461665"/>
          </a:xfrm>
          <a:prstGeom prst="rect">
            <a:avLst/>
          </a:prstGeom>
          <a:noFill/>
        </p:spPr>
        <p:txBody>
          <a:bodyPr wrap="square" rtlCol="0">
            <a:spAutoFit/>
          </a:bodyPr>
          <a:lstStyle/>
          <a:p>
            <a:r>
              <a:rPr lang="es-CO" sz="2400" b="1" dirty="0">
                <a:solidFill>
                  <a:srgbClr val="0070C0"/>
                </a:solidFill>
                <a:latin typeface="Candara" panose="020E0502030303020204" pitchFamily="34" charset="0"/>
              </a:rPr>
              <a:t>PRODUCTOR DE FONOGRAMAS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053" y="2144115"/>
            <a:ext cx="2897797" cy="2897797"/>
          </a:xfrm>
          <a:prstGeom prst="rect">
            <a:avLst/>
          </a:prstGeom>
        </p:spPr>
      </p:pic>
    </p:spTree>
    <p:extLst>
      <p:ext uri="{BB962C8B-B14F-4D97-AF65-F5344CB8AC3E}">
        <p14:creationId xmlns:p14="http://schemas.microsoft.com/office/powerpoint/2010/main" val="16202648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8650" y="1633410"/>
            <a:ext cx="4328680" cy="3919208"/>
          </a:xfrm>
        </p:spPr>
        <p:txBody>
          <a:bodyPr/>
          <a:lstStyle/>
          <a:p>
            <a:r>
              <a:rPr lang="es-CO" dirty="0"/>
              <a:t>“Es la empresa de radio o televisión que trasmite programas al público”*</a:t>
            </a:r>
          </a:p>
          <a:p>
            <a:endParaRPr lang="es-CO" dirty="0"/>
          </a:p>
          <a:p>
            <a:r>
              <a:rPr lang="es-CO" dirty="0"/>
              <a:t>Los organismos de radiodifusión tienen derechos de índole patrimonial para autorizar o prohibir la fijación, retransmisión o reproducción de la fijación de la emisión realizada </a:t>
            </a:r>
          </a:p>
        </p:txBody>
      </p:sp>
      <p:sp>
        <p:nvSpPr>
          <p:cNvPr id="4" name="Título 3"/>
          <p:cNvSpPr>
            <a:spLocks noGrp="1"/>
          </p:cNvSpPr>
          <p:nvPr>
            <p:ph type="title"/>
          </p:nvPr>
        </p:nvSpPr>
        <p:spPr/>
        <p:txBody>
          <a:bodyPr>
            <a:normAutofit fontScale="90000"/>
          </a:bodyPr>
          <a:lstStyle/>
          <a:p>
            <a:r>
              <a:rPr lang="es-CO" dirty="0"/>
              <a:t>Derechos Conexos</a:t>
            </a:r>
          </a:p>
        </p:txBody>
      </p:sp>
      <p:sp>
        <p:nvSpPr>
          <p:cNvPr id="5" name="Marcador de pie de página 4"/>
          <p:cNvSpPr>
            <a:spLocks noGrp="1"/>
          </p:cNvSpPr>
          <p:nvPr>
            <p:ph type="ftr" sz="quarter" idx="11"/>
          </p:nvPr>
        </p:nvSpPr>
        <p:spPr>
          <a:xfrm>
            <a:off x="628650" y="5802169"/>
            <a:ext cx="7860723" cy="365125"/>
          </a:xfrm>
        </p:spPr>
        <p:txBody>
          <a:bodyPr/>
          <a:lstStyle/>
          <a:p>
            <a:r>
              <a:rPr lang="es-CO" dirty="0"/>
              <a:t>* Glosario de Derecho de Autor y Conexos de la Organización Mundial de la Propiedad Intelectual, OMPI, Voz 179. </a:t>
            </a:r>
          </a:p>
          <a:p>
            <a:endParaRPr lang="es-CO" dirty="0"/>
          </a:p>
        </p:txBody>
      </p:sp>
      <p:sp>
        <p:nvSpPr>
          <p:cNvPr id="9" name="CuadroTexto 8"/>
          <p:cNvSpPr txBox="1"/>
          <p:nvPr/>
        </p:nvSpPr>
        <p:spPr>
          <a:xfrm>
            <a:off x="2221764" y="970953"/>
            <a:ext cx="4821383" cy="461665"/>
          </a:xfrm>
          <a:prstGeom prst="rect">
            <a:avLst/>
          </a:prstGeom>
          <a:noFill/>
        </p:spPr>
        <p:txBody>
          <a:bodyPr wrap="square" rtlCol="0">
            <a:spAutoFit/>
          </a:bodyPr>
          <a:lstStyle/>
          <a:p>
            <a:r>
              <a:rPr lang="es-CO" sz="2400" b="1" dirty="0">
                <a:solidFill>
                  <a:srgbClr val="0070C0"/>
                </a:solidFill>
                <a:latin typeface="Candara" panose="020E0502030303020204" pitchFamily="34" charset="0"/>
              </a:rPr>
              <a:t>ORGANISMOS DE RADIODIFUSION</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691" y="1432618"/>
            <a:ext cx="2234911" cy="223491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799" y="3699616"/>
            <a:ext cx="1389784" cy="138978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119" y="3667529"/>
            <a:ext cx="1486966" cy="1453959"/>
          </a:xfrm>
          <a:prstGeom prst="rect">
            <a:avLst/>
          </a:prstGeom>
        </p:spPr>
      </p:pic>
    </p:spTree>
    <p:extLst>
      <p:ext uri="{BB962C8B-B14F-4D97-AF65-F5344CB8AC3E}">
        <p14:creationId xmlns:p14="http://schemas.microsoft.com/office/powerpoint/2010/main" val="2648417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425450" y="1506104"/>
            <a:ext cx="8293100" cy="2068946"/>
          </a:xfrm>
        </p:spPr>
        <p:txBody>
          <a:bodyPr/>
          <a:lstStyle/>
          <a:p>
            <a:r>
              <a:rPr lang="es-CO" dirty="0"/>
              <a:t>El termino de protección es de la vida del artista, productor de fonogramas u radiodifusor mas ochenta (80) años después de la muerte del titular si es persona naural.*</a:t>
            </a:r>
            <a:endParaRPr lang="es-CO" baseline="30000" dirty="0"/>
          </a:p>
          <a:p>
            <a:r>
              <a:rPr lang="es-CO" dirty="0"/>
              <a:t>Cuando una persona jurídica es titular de los derechos, el termino de protección es de setenta (70) años desde su publicación.**</a:t>
            </a:r>
            <a:endParaRPr lang="es-CO" baseline="30000" dirty="0"/>
          </a:p>
        </p:txBody>
      </p:sp>
      <p:sp>
        <p:nvSpPr>
          <p:cNvPr id="4" name="Título 3"/>
          <p:cNvSpPr>
            <a:spLocks noGrp="1"/>
          </p:cNvSpPr>
          <p:nvPr>
            <p:ph type="title"/>
          </p:nvPr>
        </p:nvSpPr>
        <p:spPr/>
        <p:txBody>
          <a:bodyPr>
            <a:normAutofit fontScale="90000"/>
          </a:bodyPr>
          <a:lstStyle/>
          <a:p>
            <a:r>
              <a:rPr lang="es-CO" dirty="0"/>
              <a:t>Termino de Protección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 y="3471142"/>
            <a:ext cx="2216150" cy="221615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225" y="3575050"/>
            <a:ext cx="2114550" cy="2114550"/>
          </a:xfrm>
          <a:prstGeom prst="rect">
            <a:avLst/>
          </a:prstGeom>
        </p:spPr>
      </p:pic>
      <p:sp>
        <p:nvSpPr>
          <p:cNvPr id="7" name="Marcador de pie de página 4"/>
          <p:cNvSpPr>
            <a:spLocks noGrp="1"/>
          </p:cNvSpPr>
          <p:nvPr>
            <p:ph type="ftr" sz="quarter" idx="11"/>
          </p:nvPr>
        </p:nvSpPr>
        <p:spPr>
          <a:xfrm>
            <a:off x="1035050" y="5540088"/>
            <a:ext cx="8235950" cy="777008"/>
          </a:xfrm>
        </p:spPr>
        <p:txBody>
          <a:bodyPr/>
          <a:lstStyle/>
          <a:p>
            <a:pPr algn="l"/>
            <a:r>
              <a:rPr lang="es-CO" dirty="0"/>
              <a:t>* Republica de Colombia, Ley 23 de 1982, Articulo 29</a:t>
            </a:r>
          </a:p>
          <a:p>
            <a:pPr algn="l"/>
            <a:r>
              <a:rPr lang="es-CO" dirty="0"/>
              <a:t>** Comunidad Andina de Naciones; Decisión Andina 351 régimen común sobre derecho de autor y derechos conexos de 1993; </a:t>
            </a:r>
            <a:r>
              <a:rPr lang="es-CO" dirty="0" err="1"/>
              <a:t>Articulos</a:t>
            </a:r>
            <a:r>
              <a:rPr lang="es-CO" dirty="0"/>
              <a:t> 36, 38 ,40</a:t>
            </a:r>
          </a:p>
        </p:txBody>
      </p:sp>
    </p:spTree>
    <p:extLst>
      <p:ext uri="{BB962C8B-B14F-4D97-AF65-F5344CB8AC3E}">
        <p14:creationId xmlns:p14="http://schemas.microsoft.com/office/powerpoint/2010/main" val="33935496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66255" y="900546"/>
            <a:ext cx="8783781" cy="4776354"/>
          </a:xfrm>
        </p:spPr>
        <p:txBody>
          <a:bodyPr/>
          <a:lstStyle/>
          <a:p>
            <a:r>
              <a:rPr lang="es-CO" dirty="0"/>
              <a:t>La transferencia de derechos de autor puede agruparse en las siguientes categorías:</a:t>
            </a:r>
          </a:p>
          <a:p>
            <a:endParaRPr lang="es-CO" dirty="0"/>
          </a:p>
          <a:p>
            <a:pPr marL="457200" indent="-457200">
              <a:buFont typeface="+mj-lt"/>
              <a:buAutoNum type="arabicPeriod"/>
            </a:pPr>
            <a:r>
              <a:rPr lang="es-CO" dirty="0"/>
              <a:t>La que se hace a través de contratos de Cesión de Derechos.</a:t>
            </a:r>
          </a:p>
          <a:p>
            <a:pPr marL="457200" indent="-457200">
              <a:buFont typeface="+mj-lt"/>
              <a:buAutoNum type="arabicPeriod"/>
            </a:pPr>
            <a:r>
              <a:rPr lang="es-CO" dirty="0"/>
              <a:t>La que se hace en el caso de existir norma legal expresa, como en el caso de las presunciones en la obra por encargo, contrato de trabajo, en las obras colectivas; o por mandato legal expreso en el caso de los servidores públicos.</a:t>
            </a:r>
          </a:p>
          <a:p>
            <a:pPr marL="457200" indent="-457200">
              <a:buFont typeface="+mj-lt"/>
              <a:buAutoNum type="arabicPeriod"/>
            </a:pPr>
            <a:r>
              <a:rPr lang="es-CO" dirty="0"/>
              <a:t>La que se hace por la muerte del autor o liquidación de la persona jurídica.</a:t>
            </a:r>
          </a:p>
        </p:txBody>
      </p:sp>
      <p:sp>
        <p:nvSpPr>
          <p:cNvPr id="4" name="Título 3"/>
          <p:cNvSpPr>
            <a:spLocks noGrp="1"/>
          </p:cNvSpPr>
          <p:nvPr>
            <p:ph type="title"/>
          </p:nvPr>
        </p:nvSpPr>
        <p:spPr>
          <a:xfrm>
            <a:off x="628650" y="280555"/>
            <a:ext cx="8321386" cy="405245"/>
          </a:xfrm>
        </p:spPr>
        <p:txBody>
          <a:bodyPr>
            <a:normAutofit fontScale="90000"/>
          </a:bodyPr>
          <a:lstStyle/>
          <a:p>
            <a:r>
              <a:rPr lang="es-CO" dirty="0"/>
              <a:t>Transferencia del Derecho de Autor</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768" y="4411806"/>
            <a:ext cx="1895475" cy="189547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53" y="4411806"/>
            <a:ext cx="1895475" cy="189547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822" y="4300971"/>
            <a:ext cx="1895475" cy="1895475"/>
          </a:xfrm>
          <a:prstGeom prst="rect">
            <a:avLst/>
          </a:prstGeom>
        </p:spPr>
      </p:pic>
    </p:spTree>
    <p:extLst>
      <p:ext uri="{BB962C8B-B14F-4D97-AF65-F5344CB8AC3E}">
        <p14:creationId xmlns:p14="http://schemas.microsoft.com/office/powerpoint/2010/main" val="23177676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66255" y="1052946"/>
            <a:ext cx="8783781" cy="374072"/>
          </a:xfrm>
        </p:spPr>
        <p:txBody>
          <a:bodyPr/>
          <a:lstStyle/>
          <a:p>
            <a:r>
              <a:rPr lang="es-CO" b="1" dirty="0">
                <a:solidFill>
                  <a:srgbClr val="0070C0"/>
                </a:solidFill>
              </a:rPr>
              <a:t>CESION DE DERECHOS PATRIMONIALES</a:t>
            </a:r>
          </a:p>
        </p:txBody>
      </p:sp>
      <p:sp>
        <p:nvSpPr>
          <p:cNvPr id="4" name="Título 3"/>
          <p:cNvSpPr>
            <a:spLocks noGrp="1"/>
          </p:cNvSpPr>
          <p:nvPr>
            <p:ph type="title"/>
          </p:nvPr>
        </p:nvSpPr>
        <p:spPr>
          <a:xfrm>
            <a:off x="628650" y="280555"/>
            <a:ext cx="8321386" cy="405245"/>
          </a:xfrm>
        </p:spPr>
        <p:txBody>
          <a:bodyPr>
            <a:normAutofit fontScale="90000"/>
          </a:bodyPr>
          <a:lstStyle/>
          <a:p>
            <a:r>
              <a:rPr lang="es-CO" dirty="0"/>
              <a:t>Transferencia del Derecho de Autor</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566" y="2194782"/>
            <a:ext cx="2736138" cy="2736138"/>
          </a:xfrm>
          <a:prstGeom prst="rect">
            <a:avLst/>
          </a:prstGeom>
        </p:spPr>
      </p:pic>
      <p:sp>
        <p:nvSpPr>
          <p:cNvPr id="8" name="CuadroTexto 7"/>
          <p:cNvSpPr txBox="1"/>
          <p:nvPr/>
        </p:nvSpPr>
        <p:spPr>
          <a:xfrm>
            <a:off x="365414" y="2408689"/>
            <a:ext cx="5195455" cy="2308324"/>
          </a:xfrm>
          <a:prstGeom prst="rect">
            <a:avLst/>
          </a:prstGeom>
          <a:noFill/>
        </p:spPr>
        <p:txBody>
          <a:bodyPr wrap="square" rtlCol="0">
            <a:spAutoFit/>
          </a:bodyPr>
          <a:lstStyle/>
          <a:p>
            <a:pPr algn="ctr"/>
            <a:r>
              <a:rPr lang="es-CO" sz="2400" dirty="0">
                <a:latin typeface="Candara" panose="020E0502030303020204" pitchFamily="34" charset="0"/>
              </a:rPr>
              <a:t>“Este contrato (…) tiene como característica principal que el cedente se desprende de sus derechos patrimoniales, convirtiendo al cesionario, por virtud de la transferencia en el titular derivado.”*</a:t>
            </a:r>
          </a:p>
        </p:txBody>
      </p:sp>
      <p:sp>
        <p:nvSpPr>
          <p:cNvPr id="9" name="Marcador de pie de página 4"/>
          <p:cNvSpPr>
            <a:spLocks noGrp="1"/>
          </p:cNvSpPr>
          <p:nvPr>
            <p:ph type="ftr" sz="quarter" idx="11"/>
          </p:nvPr>
        </p:nvSpPr>
        <p:spPr>
          <a:xfrm>
            <a:off x="858981" y="5999925"/>
            <a:ext cx="7860723" cy="365125"/>
          </a:xfrm>
        </p:spPr>
        <p:txBody>
          <a:bodyPr/>
          <a:lstStyle/>
          <a:p>
            <a:pPr algn="l"/>
            <a:r>
              <a:rPr lang="es-CO" dirty="0"/>
              <a:t>* Direccion Nacional de Derecho de Autor, Concepto Radicado 1-2014-28931</a:t>
            </a:r>
          </a:p>
          <a:p>
            <a:pPr algn="l"/>
            <a:endParaRPr lang="es-CO" dirty="0"/>
          </a:p>
        </p:txBody>
      </p:sp>
    </p:spTree>
    <p:extLst>
      <p:ext uri="{BB962C8B-B14F-4D97-AF65-F5344CB8AC3E}">
        <p14:creationId xmlns:p14="http://schemas.microsoft.com/office/powerpoint/2010/main" val="26591261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66255" y="1052946"/>
            <a:ext cx="8783781" cy="374072"/>
          </a:xfrm>
        </p:spPr>
        <p:txBody>
          <a:bodyPr/>
          <a:lstStyle/>
          <a:p>
            <a:r>
              <a:rPr lang="es-CO" b="1" dirty="0">
                <a:solidFill>
                  <a:srgbClr val="0070C0"/>
                </a:solidFill>
              </a:rPr>
              <a:t>CESION DE DERECHOS PATRIMONIALES</a:t>
            </a:r>
          </a:p>
        </p:txBody>
      </p:sp>
      <p:sp>
        <p:nvSpPr>
          <p:cNvPr id="4" name="Título 3"/>
          <p:cNvSpPr>
            <a:spLocks noGrp="1"/>
          </p:cNvSpPr>
          <p:nvPr>
            <p:ph type="title"/>
          </p:nvPr>
        </p:nvSpPr>
        <p:spPr>
          <a:xfrm>
            <a:off x="628650" y="280555"/>
            <a:ext cx="8321386" cy="405245"/>
          </a:xfrm>
        </p:spPr>
        <p:txBody>
          <a:bodyPr>
            <a:normAutofit fontScale="90000"/>
          </a:bodyPr>
          <a:lstStyle/>
          <a:p>
            <a:r>
              <a:rPr lang="es-CO" dirty="0"/>
              <a:t>Transferencia del Derecho de Autor</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5896" y="1974478"/>
            <a:ext cx="3113808" cy="3113808"/>
          </a:xfrm>
          <a:prstGeom prst="rect">
            <a:avLst/>
          </a:prstGeom>
        </p:spPr>
      </p:pic>
      <p:sp>
        <p:nvSpPr>
          <p:cNvPr id="8" name="CuadroTexto 7"/>
          <p:cNvSpPr txBox="1"/>
          <p:nvPr/>
        </p:nvSpPr>
        <p:spPr>
          <a:xfrm>
            <a:off x="166255" y="1820645"/>
            <a:ext cx="5439641" cy="3785652"/>
          </a:xfrm>
          <a:prstGeom prst="rect">
            <a:avLst/>
          </a:prstGeom>
          <a:noFill/>
        </p:spPr>
        <p:txBody>
          <a:bodyPr wrap="square" rtlCol="0">
            <a:spAutoFit/>
          </a:bodyPr>
          <a:lstStyle/>
          <a:p>
            <a:pPr marL="342900" indent="-342900">
              <a:buFont typeface="Arial" panose="020B0604020202020204" pitchFamily="34" charset="0"/>
              <a:buChar char="•"/>
            </a:pPr>
            <a:r>
              <a:rPr lang="es-CO" sz="2400" dirty="0">
                <a:latin typeface="Candara" panose="020E0502030303020204" pitchFamily="34" charset="0"/>
              </a:rPr>
              <a:t>Queda limitada a las modalidades de explotación previstas y al tiempo y ámbito territorial que se determinen contractualmente.*</a:t>
            </a:r>
          </a:p>
          <a:p>
            <a:pPr marL="342900" indent="-342900">
              <a:buFont typeface="Arial" panose="020B0604020202020204" pitchFamily="34" charset="0"/>
              <a:buChar char="•"/>
            </a:pPr>
            <a:r>
              <a:rPr lang="es-CO" sz="2400" dirty="0">
                <a:latin typeface="Candara" panose="020E0502030303020204" pitchFamily="34" charset="0"/>
              </a:rPr>
              <a:t>La falta de mención del tiempo limita la transferencia a cinco (5) años, y la del ámbito territorial, al país en el que se realice la transferencia.*</a:t>
            </a:r>
          </a:p>
          <a:p>
            <a:pPr marL="342900" indent="-342900">
              <a:buFont typeface="Arial" panose="020B0604020202020204" pitchFamily="34" charset="0"/>
              <a:buChar char="•"/>
            </a:pPr>
            <a:r>
              <a:rPr lang="es-CO" sz="2400" dirty="0">
                <a:latin typeface="Candara" panose="020E0502030303020204" pitchFamily="34" charset="0"/>
              </a:rPr>
              <a:t>Deberán constar por escrito como condición de validez.*</a:t>
            </a:r>
          </a:p>
        </p:txBody>
      </p:sp>
      <p:sp>
        <p:nvSpPr>
          <p:cNvPr id="9" name="Marcador de pie de página 4"/>
          <p:cNvSpPr>
            <a:spLocks noGrp="1"/>
          </p:cNvSpPr>
          <p:nvPr>
            <p:ph type="ftr" sz="quarter" idx="11"/>
          </p:nvPr>
        </p:nvSpPr>
        <p:spPr>
          <a:xfrm>
            <a:off x="858981" y="5999925"/>
            <a:ext cx="7860723" cy="365125"/>
          </a:xfrm>
        </p:spPr>
        <p:txBody>
          <a:bodyPr/>
          <a:lstStyle/>
          <a:p>
            <a:pPr algn="l"/>
            <a:r>
              <a:rPr lang="es-CO" dirty="0"/>
              <a:t>* Republica de Colombia, Ley 23 de 1982, Articulo 182</a:t>
            </a:r>
          </a:p>
          <a:p>
            <a:pPr algn="l"/>
            <a:endParaRPr lang="es-CO" dirty="0"/>
          </a:p>
        </p:txBody>
      </p:sp>
    </p:spTree>
    <p:extLst>
      <p:ext uri="{BB962C8B-B14F-4D97-AF65-F5344CB8AC3E}">
        <p14:creationId xmlns:p14="http://schemas.microsoft.com/office/powerpoint/2010/main" val="36544348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66255" y="1052946"/>
            <a:ext cx="8783781" cy="374072"/>
          </a:xfrm>
        </p:spPr>
        <p:txBody>
          <a:bodyPr/>
          <a:lstStyle/>
          <a:p>
            <a:r>
              <a:rPr lang="es-CO" b="1" dirty="0">
                <a:solidFill>
                  <a:srgbClr val="0070C0"/>
                </a:solidFill>
              </a:rPr>
              <a:t>CESION DE DERECHOS PATRIMONIALES</a:t>
            </a:r>
          </a:p>
        </p:txBody>
      </p:sp>
      <p:sp>
        <p:nvSpPr>
          <p:cNvPr id="4" name="Título 3"/>
          <p:cNvSpPr>
            <a:spLocks noGrp="1"/>
          </p:cNvSpPr>
          <p:nvPr>
            <p:ph type="title"/>
          </p:nvPr>
        </p:nvSpPr>
        <p:spPr>
          <a:xfrm>
            <a:off x="628650" y="280555"/>
            <a:ext cx="8321386" cy="405245"/>
          </a:xfrm>
        </p:spPr>
        <p:txBody>
          <a:bodyPr>
            <a:normAutofit fontScale="90000"/>
          </a:bodyPr>
          <a:lstStyle/>
          <a:p>
            <a:r>
              <a:rPr lang="es-CO" dirty="0"/>
              <a:t>Transferencia del Derecho de Autor</a:t>
            </a:r>
          </a:p>
        </p:txBody>
      </p:sp>
      <p:sp>
        <p:nvSpPr>
          <p:cNvPr id="8" name="CuadroTexto 7"/>
          <p:cNvSpPr txBox="1"/>
          <p:nvPr/>
        </p:nvSpPr>
        <p:spPr>
          <a:xfrm>
            <a:off x="268432" y="1820645"/>
            <a:ext cx="5715134" cy="3785652"/>
          </a:xfrm>
          <a:prstGeom prst="rect">
            <a:avLst/>
          </a:prstGeom>
          <a:noFill/>
        </p:spPr>
        <p:txBody>
          <a:bodyPr wrap="square" rtlCol="0">
            <a:spAutoFit/>
          </a:bodyPr>
          <a:lstStyle/>
          <a:p>
            <a:pPr marL="342900" indent="-342900">
              <a:buFont typeface="Arial" panose="020B0604020202020204" pitchFamily="34" charset="0"/>
              <a:buChar char="•"/>
            </a:pPr>
            <a:r>
              <a:rPr lang="es-CO" sz="2400" dirty="0">
                <a:latin typeface="Candara" panose="020E0502030303020204" pitchFamily="34" charset="0"/>
              </a:rPr>
              <a:t>Deberá ser inscrito en el Registro Nacional del Derecho de Autor, para efectos de publicidad y </a:t>
            </a:r>
            <a:r>
              <a:rPr lang="es-CO" sz="2400" dirty="0" err="1">
                <a:latin typeface="Candara" panose="020E0502030303020204" pitchFamily="34" charset="0"/>
              </a:rPr>
              <a:t>oponibilidad</a:t>
            </a:r>
            <a:r>
              <a:rPr lang="es-CO" sz="2400" dirty="0">
                <a:latin typeface="Candara" panose="020E0502030303020204" pitchFamily="34" charset="0"/>
              </a:rPr>
              <a:t> ante terceros.*</a:t>
            </a:r>
          </a:p>
          <a:p>
            <a:pPr marL="342900" indent="-342900">
              <a:buFont typeface="Arial" panose="020B0604020202020204" pitchFamily="34" charset="0"/>
              <a:buChar char="•"/>
            </a:pPr>
            <a:r>
              <a:rPr lang="es-CO" sz="2400" dirty="0">
                <a:latin typeface="Candara" panose="020E0502030303020204" pitchFamily="34" charset="0"/>
              </a:rPr>
              <a:t>Será inexistente toda estipulación en virtud de la cual el autor transfiera de modo general o indeterminable la producción futura, o se obligue a restringir su producción intelectual o a no producir*</a:t>
            </a:r>
          </a:p>
        </p:txBody>
      </p:sp>
      <p:sp>
        <p:nvSpPr>
          <p:cNvPr id="9" name="Marcador de pie de página 4"/>
          <p:cNvSpPr>
            <a:spLocks noGrp="1"/>
          </p:cNvSpPr>
          <p:nvPr>
            <p:ph type="ftr" sz="quarter" idx="11"/>
          </p:nvPr>
        </p:nvSpPr>
        <p:spPr>
          <a:xfrm>
            <a:off x="858981" y="5999925"/>
            <a:ext cx="7860723" cy="365125"/>
          </a:xfrm>
        </p:spPr>
        <p:txBody>
          <a:bodyPr/>
          <a:lstStyle/>
          <a:p>
            <a:pPr algn="l"/>
            <a:r>
              <a:rPr lang="es-CO" dirty="0"/>
              <a:t>* Republica de Colombia, Ley 23 de 1982, Articulo 182</a:t>
            </a:r>
          </a:p>
          <a:p>
            <a:pPr algn="l"/>
            <a:endParaRPr lang="es-CO"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451" y="1978238"/>
            <a:ext cx="3113808" cy="3113808"/>
          </a:xfrm>
          <a:prstGeom prst="rect">
            <a:avLst/>
          </a:prstGeom>
        </p:spPr>
      </p:pic>
    </p:spTree>
    <p:extLst>
      <p:ext uri="{BB962C8B-B14F-4D97-AF65-F5344CB8AC3E}">
        <p14:creationId xmlns:p14="http://schemas.microsoft.com/office/powerpoint/2010/main" val="25278170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66255" y="1052945"/>
            <a:ext cx="8783781" cy="789710"/>
          </a:xfrm>
        </p:spPr>
        <p:txBody>
          <a:bodyPr/>
          <a:lstStyle/>
          <a:p>
            <a:r>
              <a:rPr lang="es-CO" b="1" dirty="0">
                <a:solidFill>
                  <a:srgbClr val="0070C0"/>
                </a:solidFill>
              </a:rPr>
              <a:t>OBRA POR ENCARGO, PRESTACION DE SERVICIOS, CONTRATO DE TRABAJO</a:t>
            </a:r>
          </a:p>
        </p:txBody>
      </p:sp>
      <p:sp>
        <p:nvSpPr>
          <p:cNvPr id="4" name="Título 3"/>
          <p:cNvSpPr>
            <a:spLocks noGrp="1"/>
          </p:cNvSpPr>
          <p:nvPr>
            <p:ph type="title"/>
          </p:nvPr>
        </p:nvSpPr>
        <p:spPr>
          <a:xfrm>
            <a:off x="628650" y="280555"/>
            <a:ext cx="8321386" cy="405245"/>
          </a:xfrm>
        </p:spPr>
        <p:txBody>
          <a:bodyPr>
            <a:normAutofit fontScale="90000"/>
          </a:bodyPr>
          <a:lstStyle/>
          <a:p>
            <a:r>
              <a:rPr lang="es-CO" dirty="0"/>
              <a:t>Transferencia del Derecho de Autor</a:t>
            </a:r>
          </a:p>
        </p:txBody>
      </p:sp>
      <p:sp>
        <p:nvSpPr>
          <p:cNvPr id="9" name="Marcador de pie de página 4"/>
          <p:cNvSpPr>
            <a:spLocks noGrp="1"/>
          </p:cNvSpPr>
          <p:nvPr>
            <p:ph type="ftr" sz="quarter" idx="11"/>
          </p:nvPr>
        </p:nvSpPr>
        <p:spPr>
          <a:xfrm>
            <a:off x="858981" y="5999925"/>
            <a:ext cx="7860723" cy="365125"/>
          </a:xfrm>
        </p:spPr>
        <p:txBody>
          <a:bodyPr/>
          <a:lstStyle/>
          <a:p>
            <a:pPr algn="l"/>
            <a:r>
              <a:rPr lang="es-CO" dirty="0"/>
              <a:t>* Republica de Colombia, Ley 23 de 1982, Articulo 20</a:t>
            </a:r>
          </a:p>
          <a:p>
            <a:pPr algn="l"/>
            <a:endParaRPr lang="es-CO" dirty="0"/>
          </a:p>
        </p:txBody>
      </p:sp>
      <p:sp>
        <p:nvSpPr>
          <p:cNvPr id="7" name="CuadroTexto 6"/>
          <p:cNvSpPr txBox="1"/>
          <p:nvPr/>
        </p:nvSpPr>
        <p:spPr>
          <a:xfrm>
            <a:off x="171450" y="1844941"/>
            <a:ext cx="8778586" cy="4154984"/>
          </a:xfrm>
          <a:prstGeom prst="rect">
            <a:avLst/>
          </a:prstGeom>
          <a:noFill/>
        </p:spPr>
        <p:txBody>
          <a:bodyPr wrap="square" rtlCol="0">
            <a:spAutoFit/>
          </a:bodyPr>
          <a:lstStyle/>
          <a:p>
            <a:pPr algn="ctr"/>
            <a:r>
              <a:rPr lang="es-CO" sz="2200" dirty="0">
                <a:latin typeface="Candara" panose="020E0502030303020204" pitchFamily="34" charset="0"/>
              </a:rPr>
              <a:t>“En las obras creadas para una persona natural o jurídica en cumplimento de un contrato de prestación de servicios o de un contrato de trabajo, el autor es el titular originario de los derechos patrimoniales y morales; pero se presume, salvo pacto en contrario, que los derechos patrimoniales sobre la obra han sido transferidos al </a:t>
            </a:r>
            <a:r>
              <a:rPr lang="es-CO" sz="2200" dirty="0" err="1">
                <a:latin typeface="Candara" panose="020E0502030303020204" pitchFamily="34" charset="0"/>
              </a:rPr>
              <a:t>encargante</a:t>
            </a:r>
            <a:r>
              <a:rPr lang="es-CO" sz="2200" dirty="0">
                <a:latin typeface="Candara" panose="020E0502030303020204" pitchFamily="34" charset="0"/>
              </a:rPr>
              <a:t> o al empleador, según sea el caso, en la medida necesaria para el ejercicio de sus actividades habituales en la época de creación de la obra. Para que opere esta presunción se requiere que el contrato conste por escrito. El titular de las obras de acuerdo a este artículo podrá intentar directamente o por intermedia persona acciones preservativas contra actos violatorios de los derechos morales informando previamente al autor o autores para evitar duplicidad de acciones”*</a:t>
            </a:r>
          </a:p>
        </p:txBody>
      </p:sp>
    </p:spTree>
    <p:extLst>
      <p:ext uri="{BB962C8B-B14F-4D97-AF65-F5344CB8AC3E}">
        <p14:creationId xmlns:p14="http://schemas.microsoft.com/office/powerpoint/2010/main" val="2105116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1"/>
          <p:cNvSpPr txBox="1">
            <a:spLocks/>
          </p:cNvSpPr>
          <p:nvPr/>
        </p:nvSpPr>
        <p:spPr>
          <a:xfrm>
            <a:off x="335973" y="1039092"/>
            <a:ext cx="8472054" cy="14685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ndara" panose="020E0502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dirty="0"/>
              <a:t>“(…) el autor o titular derivado de los derechos de una obra, tiene la potestad de autorizar, sin desprenderse de sus derechos, la utilización de su creación, bajo las condiciones de tiempo, modo y lugar establecidas en dicha licencia.”*</a:t>
            </a:r>
            <a:endParaRPr lang="es-CO" baseline="30000" dirty="0"/>
          </a:p>
        </p:txBody>
      </p:sp>
      <p:sp>
        <p:nvSpPr>
          <p:cNvPr id="6" name="Título 3"/>
          <p:cNvSpPr txBox="1">
            <a:spLocks/>
          </p:cNvSpPr>
          <p:nvPr/>
        </p:nvSpPr>
        <p:spPr>
          <a:xfrm>
            <a:off x="628650" y="280555"/>
            <a:ext cx="7886700" cy="405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Candara" panose="020E0502030303020204" pitchFamily="34" charset="0"/>
                <a:ea typeface="+mj-ea"/>
                <a:cs typeface="+mj-cs"/>
              </a:defRPr>
            </a:lvl1pPr>
          </a:lstStyle>
          <a:p>
            <a:r>
              <a:rPr lang="es-CO" sz="4000" dirty="0"/>
              <a:t>Contrato de licencia</a:t>
            </a:r>
          </a:p>
        </p:txBody>
      </p:sp>
      <p:sp>
        <p:nvSpPr>
          <p:cNvPr id="7" name="CuadroTexto 6"/>
          <p:cNvSpPr txBox="1"/>
          <p:nvPr/>
        </p:nvSpPr>
        <p:spPr>
          <a:xfrm>
            <a:off x="335973" y="2694712"/>
            <a:ext cx="4679372" cy="3046988"/>
          </a:xfrm>
          <a:prstGeom prst="rect">
            <a:avLst/>
          </a:prstGeom>
          <a:noFill/>
        </p:spPr>
        <p:txBody>
          <a:bodyPr wrap="square" rtlCol="0">
            <a:spAutoFit/>
          </a:bodyPr>
          <a:lstStyle/>
          <a:p>
            <a:pPr algn="ctr"/>
            <a:r>
              <a:rPr lang="es-CO" sz="2400" dirty="0">
                <a:latin typeface="Candara" panose="020E0502030303020204" pitchFamily="34" charset="0"/>
              </a:rPr>
              <a:t>“Así las cosas, debemos señalar que los términos “</a:t>
            </a:r>
            <a:r>
              <a:rPr lang="es-CO" sz="2400" dirty="0" err="1">
                <a:latin typeface="Candara" panose="020E0502030303020204" pitchFamily="34" charset="0"/>
              </a:rPr>
              <a:t>creative</a:t>
            </a:r>
            <a:r>
              <a:rPr lang="es-CO" sz="2400" dirty="0">
                <a:latin typeface="Candara" panose="020E0502030303020204" pitchFamily="34" charset="0"/>
              </a:rPr>
              <a:t> </a:t>
            </a:r>
            <a:r>
              <a:rPr lang="es-CO" sz="2400" dirty="0" err="1">
                <a:latin typeface="Candara" panose="020E0502030303020204" pitchFamily="34" charset="0"/>
              </a:rPr>
              <a:t>commons</a:t>
            </a:r>
            <a:r>
              <a:rPr lang="es-CO" sz="2400" dirty="0">
                <a:latin typeface="Candara" panose="020E0502030303020204" pitchFamily="34" charset="0"/>
              </a:rPr>
              <a:t>” y “</a:t>
            </a:r>
            <a:r>
              <a:rPr lang="es-CO" sz="2400" dirty="0" err="1">
                <a:latin typeface="Candara" panose="020E0502030303020204" pitchFamily="34" charset="0"/>
              </a:rPr>
              <a:t>copyleft</a:t>
            </a:r>
            <a:r>
              <a:rPr lang="es-CO" sz="2400" dirty="0">
                <a:latin typeface="Candara" panose="020E0502030303020204" pitchFamily="34" charset="0"/>
              </a:rPr>
              <a:t>” hacen referencia a un tipo especial de licencias con las cuales los autores pueden autorizar la utilización de sus obras bajo ciertos parámetros preestablecidos.”**</a:t>
            </a:r>
            <a:endParaRPr lang="es-CO" sz="2400" baseline="30000" dirty="0">
              <a:latin typeface="Candara" panose="020E0502030303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729" y="2669695"/>
            <a:ext cx="2876621" cy="2876621"/>
          </a:xfrm>
          <a:prstGeom prst="rect">
            <a:avLst/>
          </a:prstGeom>
        </p:spPr>
      </p:pic>
      <p:sp>
        <p:nvSpPr>
          <p:cNvPr id="9" name="Marcador de pie de página 5"/>
          <p:cNvSpPr>
            <a:spLocks noGrp="1"/>
          </p:cNvSpPr>
          <p:nvPr>
            <p:ph type="ftr" sz="quarter" idx="11"/>
          </p:nvPr>
        </p:nvSpPr>
        <p:spPr>
          <a:xfrm>
            <a:off x="978478" y="5746175"/>
            <a:ext cx="7536872" cy="365125"/>
          </a:xfrm>
        </p:spPr>
        <p:txBody>
          <a:bodyPr/>
          <a:lstStyle/>
          <a:p>
            <a:pPr algn="l"/>
            <a:r>
              <a:rPr lang="es-CO" dirty="0"/>
              <a:t>* Dirección Nacional de Derecho de Autor; Concepto 1-2016-100540</a:t>
            </a:r>
          </a:p>
          <a:p>
            <a:pPr algn="l"/>
            <a:r>
              <a:rPr lang="es-CO" dirty="0"/>
              <a:t>**  Dirección Nacional de Derecho de Autor; Concepto 1-2014-14951</a:t>
            </a:r>
          </a:p>
        </p:txBody>
      </p:sp>
    </p:spTree>
    <p:extLst>
      <p:ext uri="{BB962C8B-B14F-4D97-AF65-F5344CB8AC3E}">
        <p14:creationId xmlns:p14="http://schemas.microsoft.com/office/powerpoint/2010/main" val="15549289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8650" y="1296554"/>
            <a:ext cx="8032750" cy="1408546"/>
          </a:xfrm>
        </p:spPr>
        <p:txBody>
          <a:bodyPr/>
          <a:lstStyle/>
          <a:p>
            <a:r>
              <a:rPr lang="es-CO" dirty="0"/>
              <a:t>Las excepciones y limitaciones se pueden considerar como una serie de casos o circunstancias en las cuales cualquier persona puede hacer uso, sin necesidad de autorización previa y sin dar remuneración, de obras.</a:t>
            </a:r>
          </a:p>
        </p:txBody>
      </p:sp>
      <p:sp>
        <p:nvSpPr>
          <p:cNvPr id="4" name="Título 3"/>
          <p:cNvSpPr>
            <a:spLocks noGrp="1"/>
          </p:cNvSpPr>
          <p:nvPr>
            <p:ph type="title"/>
          </p:nvPr>
        </p:nvSpPr>
        <p:spPr/>
        <p:txBody>
          <a:bodyPr>
            <a:normAutofit fontScale="90000"/>
          </a:bodyPr>
          <a:lstStyle/>
          <a:p>
            <a:r>
              <a:rPr lang="es-CO" dirty="0"/>
              <a:t>Excepciones y Limitaciones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25" y="2705100"/>
            <a:ext cx="2784475" cy="2784475"/>
          </a:xfrm>
          <a:prstGeom prst="rect">
            <a:avLst/>
          </a:prstGeom>
        </p:spPr>
      </p:pic>
      <p:sp>
        <p:nvSpPr>
          <p:cNvPr id="6" name="CuadroTexto 5"/>
          <p:cNvSpPr txBox="1"/>
          <p:nvPr/>
        </p:nvSpPr>
        <p:spPr>
          <a:xfrm>
            <a:off x="844550" y="3213100"/>
            <a:ext cx="4883150" cy="1938992"/>
          </a:xfrm>
          <a:prstGeom prst="rect">
            <a:avLst/>
          </a:prstGeom>
          <a:noFill/>
        </p:spPr>
        <p:txBody>
          <a:bodyPr wrap="square" rtlCol="0">
            <a:spAutoFit/>
          </a:bodyPr>
          <a:lstStyle/>
          <a:p>
            <a:pPr marL="342900" indent="-342900">
              <a:buAutoNum type="arabicParenR"/>
            </a:pPr>
            <a:r>
              <a:rPr lang="es-CO" sz="2400" dirty="0">
                <a:latin typeface="Candara" panose="020E0502030303020204" pitchFamily="34" charset="0"/>
              </a:rPr>
              <a:t>Deben ser casos especiales.</a:t>
            </a:r>
          </a:p>
          <a:p>
            <a:pPr marL="342900" indent="-342900">
              <a:buAutoNum type="arabicParenR"/>
            </a:pPr>
            <a:r>
              <a:rPr lang="es-CO" sz="2400" dirty="0">
                <a:latin typeface="Candara" panose="020E0502030303020204" pitchFamily="34" charset="0"/>
              </a:rPr>
              <a:t>No se debe afectar la normal explotación de la obra.</a:t>
            </a:r>
          </a:p>
          <a:p>
            <a:pPr marL="342900" indent="-342900">
              <a:buAutoNum type="arabicParenR"/>
            </a:pPr>
            <a:r>
              <a:rPr lang="es-CO" sz="2400" dirty="0">
                <a:latin typeface="Candara" panose="020E0502030303020204" pitchFamily="34" charset="0"/>
              </a:rPr>
              <a:t>No se puede causar un perjuicio injustificado al autor o titular.*</a:t>
            </a:r>
            <a:endParaRPr lang="es-CO" sz="2400" baseline="30000" dirty="0">
              <a:latin typeface="Candara" panose="020E0502030303020204" pitchFamily="34" charset="0"/>
            </a:endParaRPr>
          </a:p>
        </p:txBody>
      </p:sp>
      <p:sp>
        <p:nvSpPr>
          <p:cNvPr id="7" name="Marcador de pie de página 6"/>
          <p:cNvSpPr>
            <a:spLocks noGrp="1"/>
          </p:cNvSpPr>
          <p:nvPr>
            <p:ph type="ftr" sz="quarter" idx="11"/>
          </p:nvPr>
        </p:nvSpPr>
        <p:spPr>
          <a:xfrm>
            <a:off x="844550" y="5701367"/>
            <a:ext cx="8343900" cy="720725"/>
          </a:xfrm>
        </p:spPr>
        <p:txBody>
          <a:bodyPr/>
          <a:lstStyle/>
          <a:p>
            <a:pPr algn="just"/>
            <a:r>
              <a:rPr lang="es-CO" dirty="0"/>
              <a:t>*. Convenio de Berna para la protección de las Obras Literarias y Artísticas (enmendado el 28 de septiembre de 1979), Articulo 9.2; Comunidad Andina de Naciones; Decisión Andina 351 régimen común sobre derecho de autor y derechos conexos de 1993; Articulo 21</a:t>
            </a:r>
          </a:p>
          <a:p>
            <a:endParaRPr lang="es-CO" dirty="0"/>
          </a:p>
          <a:p>
            <a:endParaRPr lang="es-CO" dirty="0"/>
          </a:p>
        </p:txBody>
      </p:sp>
    </p:spTree>
    <p:extLst>
      <p:ext uri="{BB962C8B-B14F-4D97-AF65-F5344CB8AC3E}">
        <p14:creationId xmlns:p14="http://schemas.microsoft.com/office/powerpoint/2010/main" val="15249846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387928" y="1219200"/>
            <a:ext cx="4473286" cy="4776354"/>
          </a:xfrm>
        </p:spPr>
        <p:txBody>
          <a:bodyPr/>
          <a:lstStyle/>
          <a:p>
            <a:endParaRPr lang="es-ES_tradnl" dirty="0">
              <a:ea typeface="ＭＳ Ｐゴシック" charset="-128"/>
              <a:cs typeface="Arial" pitchFamily="34" charset="0"/>
            </a:endParaRPr>
          </a:p>
          <a:p>
            <a:pPr marL="342900" indent="-342900">
              <a:buFont typeface="Arial" panose="020B0604020202020204" pitchFamily="34" charset="0"/>
              <a:buChar char="•"/>
            </a:pPr>
            <a:r>
              <a:rPr lang="es-ES_tradnl" dirty="0">
                <a:ea typeface="ＭＳ Ｐゴシック" charset="-128"/>
                <a:cs typeface="Arial" pitchFamily="34" charset="0"/>
              </a:rPr>
              <a:t>Constitución Política, Art. 61  </a:t>
            </a:r>
          </a:p>
          <a:p>
            <a:pPr marL="342900" indent="-342900">
              <a:buFont typeface="Arial" panose="020B0604020202020204" pitchFamily="34" charset="0"/>
              <a:buChar char="•"/>
            </a:pPr>
            <a:r>
              <a:rPr lang="es-ES_tradnl" dirty="0">
                <a:ea typeface="ＭＳ Ｐゴシック" charset="-128"/>
                <a:cs typeface="Arial" pitchFamily="34" charset="0"/>
              </a:rPr>
              <a:t>Decisión Andina 351 de 1993.</a:t>
            </a:r>
          </a:p>
          <a:p>
            <a:pPr marL="342900" indent="-342900">
              <a:buFont typeface="Arial" panose="020B0604020202020204" pitchFamily="34" charset="0"/>
              <a:buChar char="•"/>
            </a:pPr>
            <a:r>
              <a:rPr lang="es-ES_tradnl" dirty="0">
                <a:ea typeface="ＭＳ Ｐゴシック" charset="-128"/>
                <a:cs typeface="Arial" pitchFamily="34" charset="0"/>
              </a:rPr>
              <a:t>Ley 23 de 1982.</a:t>
            </a:r>
          </a:p>
          <a:p>
            <a:pPr marL="342900" indent="-342900">
              <a:buFont typeface="Arial" panose="020B0604020202020204" pitchFamily="34" charset="0"/>
              <a:buChar char="•"/>
            </a:pPr>
            <a:r>
              <a:rPr lang="es-ES_tradnl" dirty="0">
                <a:ea typeface="ＭＳ Ｐゴシック" charset="-128"/>
                <a:cs typeface="Arial" pitchFamily="34" charset="0"/>
              </a:rPr>
              <a:t>Ley 1915 de 2018</a:t>
            </a:r>
          </a:p>
          <a:p>
            <a:pPr marL="342900" indent="-342900">
              <a:buFont typeface="Arial" panose="020B0604020202020204" pitchFamily="34" charset="0"/>
              <a:buChar char="•"/>
            </a:pPr>
            <a:r>
              <a:rPr lang="es-ES_tradnl" dirty="0">
                <a:ea typeface="ＭＳ Ｐゴシック" charset="-128"/>
                <a:cs typeface="Arial" pitchFamily="34" charset="0"/>
              </a:rPr>
              <a:t>Ley 44 de 1993.</a:t>
            </a:r>
          </a:p>
          <a:p>
            <a:pPr marL="342900" indent="-342900">
              <a:buFont typeface="Arial" panose="020B0604020202020204" pitchFamily="34" charset="0"/>
              <a:buChar char="•"/>
            </a:pPr>
            <a:r>
              <a:rPr lang="es-ES_tradnl" dirty="0">
                <a:ea typeface="ＭＳ Ｐゴシック" charset="-128"/>
                <a:cs typeface="Arial" pitchFamily="34" charset="0"/>
              </a:rPr>
              <a:t>Decretos Reglamentarios.     (D. 1066 de 2015 etc.) </a:t>
            </a:r>
          </a:p>
          <a:p>
            <a:pPr marL="342900" indent="-342900">
              <a:buFont typeface="Arial" panose="020B0604020202020204" pitchFamily="34" charset="0"/>
              <a:buChar char="•"/>
            </a:pPr>
            <a:r>
              <a:rPr lang="es-ES_tradnl" dirty="0">
                <a:ea typeface="ＭＳ Ｐゴシック" charset="-128"/>
                <a:cs typeface="Arial" pitchFamily="34" charset="0"/>
              </a:rPr>
              <a:t>Tratados Internacionales. (Convenios de Berna y Roma)</a:t>
            </a:r>
          </a:p>
          <a:p>
            <a:endParaRPr lang="es-CO" dirty="0"/>
          </a:p>
        </p:txBody>
      </p:sp>
      <p:sp>
        <p:nvSpPr>
          <p:cNvPr id="4" name="Título 3"/>
          <p:cNvSpPr>
            <a:spLocks noGrp="1"/>
          </p:cNvSpPr>
          <p:nvPr>
            <p:ph type="title"/>
          </p:nvPr>
        </p:nvSpPr>
        <p:spPr/>
        <p:txBody>
          <a:bodyPr>
            <a:normAutofit fontScale="90000"/>
          </a:bodyPr>
          <a:lstStyle/>
          <a:p>
            <a:r>
              <a:rPr lang="es-CO" dirty="0"/>
              <a:t>Marco Normativo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384" y="1346488"/>
            <a:ext cx="3848966" cy="3848966"/>
          </a:xfrm>
          <a:prstGeom prst="rect">
            <a:avLst/>
          </a:prstGeom>
        </p:spPr>
      </p:pic>
    </p:spTree>
    <p:extLst>
      <p:ext uri="{BB962C8B-B14F-4D97-AF65-F5344CB8AC3E}">
        <p14:creationId xmlns:p14="http://schemas.microsoft.com/office/powerpoint/2010/main" val="15574153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Excepciones y Limitaciones</a:t>
            </a:r>
          </a:p>
        </p:txBody>
      </p:sp>
      <p:sp>
        <p:nvSpPr>
          <p:cNvPr id="3" name="Subtítulo 2"/>
          <p:cNvSpPr>
            <a:spLocks noGrp="1"/>
          </p:cNvSpPr>
          <p:nvPr>
            <p:ph type="subTitle" idx="1"/>
          </p:nvPr>
        </p:nvSpPr>
        <p:spPr>
          <a:xfrm>
            <a:off x="984250" y="979054"/>
            <a:ext cx="6858000" cy="773546"/>
          </a:xfrm>
        </p:spPr>
        <p:txBody>
          <a:bodyPr/>
          <a:lstStyle/>
          <a:p>
            <a:r>
              <a:rPr lang="es-CO" b="1" dirty="0">
                <a:solidFill>
                  <a:srgbClr val="0070C0"/>
                </a:solidFill>
              </a:rPr>
              <a:t>DERECHO DE CITA</a:t>
            </a:r>
          </a:p>
          <a:p>
            <a:endParaRPr lang="es-CO" b="1" dirty="0">
              <a:solidFill>
                <a:srgbClr val="0070C0"/>
              </a:solidFill>
            </a:endParaRPr>
          </a:p>
        </p:txBody>
      </p:sp>
      <p:sp>
        <p:nvSpPr>
          <p:cNvPr id="8" name="CuadroTexto 7"/>
          <p:cNvSpPr txBox="1"/>
          <p:nvPr/>
        </p:nvSpPr>
        <p:spPr>
          <a:xfrm>
            <a:off x="196850" y="1498600"/>
            <a:ext cx="8750300" cy="1569660"/>
          </a:xfrm>
          <a:prstGeom prst="rect">
            <a:avLst/>
          </a:prstGeom>
          <a:noFill/>
        </p:spPr>
        <p:txBody>
          <a:bodyPr wrap="square" rtlCol="0">
            <a:spAutoFit/>
          </a:bodyPr>
          <a:lstStyle/>
          <a:p>
            <a:pPr algn="ctr"/>
            <a:r>
              <a:rPr lang="es-CO" sz="2400" dirty="0">
                <a:latin typeface="Candara" panose="020E0502030303020204" pitchFamily="34" charset="0"/>
              </a:rPr>
              <a:t>“Es un pasaje relativamente corto, tomado de otra obra para demostrar o hacer más inteligibles los enunciados de un autor, o para referirse a opiniones de otro autor de una forma auténtica”* </a:t>
            </a:r>
          </a:p>
          <a:p>
            <a:pPr algn="ctr"/>
            <a:r>
              <a:rPr lang="es-CO" sz="2400" dirty="0">
                <a:latin typeface="Candara" panose="020E0502030303020204" pitchFamily="34" charset="0"/>
              </a:rPr>
              <a:t> </a:t>
            </a:r>
          </a:p>
        </p:txBody>
      </p:sp>
      <p:sp>
        <p:nvSpPr>
          <p:cNvPr id="9" name="Marcador de pie de página 6"/>
          <p:cNvSpPr>
            <a:spLocks noGrp="1"/>
          </p:cNvSpPr>
          <p:nvPr>
            <p:ph type="ftr" sz="quarter" idx="11"/>
          </p:nvPr>
        </p:nvSpPr>
        <p:spPr>
          <a:xfrm>
            <a:off x="1069975" y="5773837"/>
            <a:ext cx="7725044" cy="445433"/>
          </a:xfrm>
        </p:spPr>
        <p:txBody>
          <a:bodyPr/>
          <a:lstStyle/>
          <a:p>
            <a:pPr algn="just"/>
            <a:r>
              <a:rPr lang="es-CO" dirty="0"/>
              <a:t>* Glosario de Derecho de Autor y Conexos de la Organización Mundial de la Propiedad Intelectual, OMPI, Voz 213. </a:t>
            </a:r>
          </a:p>
        </p:txBody>
      </p:sp>
      <p:sp>
        <p:nvSpPr>
          <p:cNvPr id="2" name="CuadroTexto 1"/>
          <p:cNvSpPr txBox="1"/>
          <p:nvPr/>
        </p:nvSpPr>
        <p:spPr>
          <a:xfrm>
            <a:off x="196850" y="3068260"/>
            <a:ext cx="5391150" cy="2954655"/>
          </a:xfrm>
          <a:prstGeom prst="rect">
            <a:avLst/>
          </a:prstGeom>
          <a:noFill/>
        </p:spPr>
        <p:txBody>
          <a:bodyPr wrap="square" rtlCol="0">
            <a:spAutoFit/>
          </a:bodyPr>
          <a:lstStyle/>
          <a:p>
            <a:pPr marL="342900" lvl="0" indent="-342900">
              <a:buFont typeface="Arial" panose="020B0604020202020204" pitchFamily="34" charset="0"/>
              <a:buChar char="•"/>
            </a:pPr>
            <a:r>
              <a:rPr lang="es-CO" sz="2400" dirty="0">
                <a:solidFill>
                  <a:prstClr val="black"/>
                </a:solidFill>
                <a:latin typeface="Candara" panose="020E0502030303020204" pitchFamily="34" charset="0"/>
              </a:rPr>
              <a:t>Se debe tratar de una obra publicada</a:t>
            </a:r>
          </a:p>
          <a:p>
            <a:pPr marL="342900" lvl="0" indent="-342900">
              <a:buFont typeface="Arial" panose="020B0604020202020204" pitchFamily="34" charset="0"/>
              <a:buChar char="•"/>
            </a:pPr>
            <a:r>
              <a:rPr lang="es-CO" sz="2400" dirty="0">
                <a:solidFill>
                  <a:prstClr val="black"/>
                </a:solidFill>
                <a:latin typeface="Candara" panose="020E0502030303020204" pitchFamily="34" charset="0"/>
              </a:rPr>
              <a:t>Se debe hacer mención a la obra y al autor</a:t>
            </a:r>
          </a:p>
          <a:p>
            <a:pPr marL="342900" lvl="0" indent="-342900">
              <a:buFont typeface="Arial" panose="020B0604020202020204" pitchFamily="34" charset="0"/>
              <a:buChar char="•"/>
            </a:pPr>
            <a:r>
              <a:rPr lang="es-CO" sz="2400" dirty="0">
                <a:solidFill>
                  <a:prstClr val="black"/>
                </a:solidFill>
                <a:latin typeface="Candara" panose="020E0502030303020204" pitchFamily="34" charset="0"/>
              </a:rPr>
              <a:t>Se debe hacer conforme al fin perseguido (ilustrar, aclarar, referir)</a:t>
            </a:r>
          </a:p>
          <a:p>
            <a:pPr marL="342900" lvl="0" indent="-342900">
              <a:buFont typeface="Arial" panose="020B0604020202020204" pitchFamily="34" charset="0"/>
              <a:buChar char="•"/>
            </a:pPr>
            <a:r>
              <a:rPr lang="es-CO" sz="2400" dirty="0">
                <a:solidFill>
                  <a:prstClr val="black"/>
                </a:solidFill>
                <a:latin typeface="Candara" panose="020E0502030303020204" pitchFamily="34" charset="0"/>
              </a:rPr>
              <a:t>Su extensión no debe dar lugar a una reproducción simulada</a:t>
            </a:r>
          </a:p>
          <a:p>
            <a:endParaRPr lang="es-CO" dirty="0">
              <a:latin typeface="Candara" panose="020E0502030303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925" y="2946131"/>
            <a:ext cx="2705369" cy="2705369"/>
          </a:xfrm>
          <a:prstGeom prst="rect">
            <a:avLst/>
          </a:prstGeom>
        </p:spPr>
      </p:pic>
    </p:spTree>
    <p:extLst>
      <p:ext uri="{BB962C8B-B14F-4D97-AF65-F5344CB8AC3E}">
        <p14:creationId xmlns:p14="http://schemas.microsoft.com/office/powerpoint/2010/main" val="20736690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Excepciones y Limitaciones</a:t>
            </a:r>
          </a:p>
        </p:txBody>
      </p:sp>
      <p:sp>
        <p:nvSpPr>
          <p:cNvPr id="3" name="Subtítulo 2"/>
          <p:cNvSpPr>
            <a:spLocks noGrp="1"/>
          </p:cNvSpPr>
          <p:nvPr>
            <p:ph type="subTitle" idx="1"/>
          </p:nvPr>
        </p:nvSpPr>
        <p:spPr>
          <a:xfrm>
            <a:off x="984250" y="979054"/>
            <a:ext cx="6858000" cy="773546"/>
          </a:xfrm>
        </p:spPr>
        <p:txBody>
          <a:bodyPr/>
          <a:lstStyle/>
          <a:p>
            <a:r>
              <a:rPr lang="es-CO" b="1" dirty="0">
                <a:solidFill>
                  <a:srgbClr val="0070C0"/>
                </a:solidFill>
              </a:rPr>
              <a:t>DERECHO DE CITA</a:t>
            </a:r>
          </a:p>
          <a:p>
            <a:endParaRPr lang="es-CO" b="1" dirty="0">
              <a:solidFill>
                <a:srgbClr val="0070C0"/>
              </a:solidFill>
            </a:endParaRPr>
          </a:p>
        </p:txBody>
      </p:sp>
      <p:sp>
        <p:nvSpPr>
          <p:cNvPr id="8" name="CuadroTexto 7"/>
          <p:cNvSpPr txBox="1"/>
          <p:nvPr/>
        </p:nvSpPr>
        <p:spPr>
          <a:xfrm>
            <a:off x="196850" y="1498600"/>
            <a:ext cx="8750300" cy="3821559"/>
          </a:xfrm>
          <a:prstGeom prst="rect">
            <a:avLst/>
          </a:prstGeom>
          <a:noFill/>
        </p:spPr>
        <p:txBody>
          <a:bodyPr wrap="square" rtlCol="0">
            <a:spAutoFit/>
          </a:bodyPr>
          <a:lstStyle/>
          <a:p>
            <a:pPr lvl="0" algn="ctr">
              <a:lnSpc>
                <a:spcPct val="90000"/>
              </a:lnSpc>
              <a:spcBef>
                <a:spcPts val="1000"/>
              </a:spcBef>
            </a:pPr>
            <a:r>
              <a:rPr lang="es-CO" sz="2400" dirty="0">
                <a:solidFill>
                  <a:prstClr val="black"/>
                </a:solidFill>
                <a:latin typeface="Candara" panose="020E0502030303020204" pitchFamily="34" charset="0"/>
              </a:rPr>
              <a:t>Es permitido “Citar en una obra, otras obras publicadas, siempre que se indique la fuente y el nombre del autor, a condición de que tales citas se hagan conforme a los usos honrados y en la medida justificada por el fin que se persiga;”*</a:t>
            </a:r>
            <a:endParaRPr lang="es-CO" sz="2400" baseline="30000" dirty="0">
              <a:solidFill>
                <a:prstClr val="black"/>
              </a:solidFill>
              <a:latin typeface="Candara" panose="020E0502030303020204" pitchFamily="34" charset="0"/>
            </a:endParaRPr>
          </a:p>
          <a:p>
            <a:pPr lvl="0" algn="ctr">
              <a:lnSpc>
                <a:spcPct val="90000"/>
              </a:lnSpc>
              <a:spcBef>
                <a:spcPts val="1000"/>
              </a:spcBef>
            </a:pPr>
            <a:r>
              <a:rPr lang="es-CO" sz="2400" dirty="0">
                <a:solidFill>
                  <a:prstClr val="black"/>
                </a:solidFill>
                <a:latin typeface="Candara" panose="020E0502030303020204" pitchFamily="34" charset="0"/>
              </a:rPr>
              <a:t>“Es permitido citar a un autor transcribiendo los pasajes necesarios, siempre que éstos no sean tantos y seguidos que razonadamente puedan considerarse como una reproducción simulada y sustancial, que redunde en perjuicio del autor de la obra de donde se toman. En cada cita deberá mencionarse el nombre del autor de la obra citada y el título de dicha obra.”**</a:t>
            </a:r>
            <a:endParaRPr lang="es-CO" sz="2400" baseline="30000" dirty="0">
              <a:solidFill>
                <a:prstClr val="black"/>
              </a:solidFill>
              <a:latin typeface="Candara" panose="020E0502030303020204" pitchFamily="34" charset="0"/>
            </a:endParaRPr>
          </a:p>
          <a:p>
            <a:endParaRPr lang="es-CO" dirty="0"/>
          </a:p>
        </p:txBody>
      </p:sp>
      <p:sp>
        <p:nvSpPr>
          <p:cNvPr id="9" name="Marcador de pie de página 6"/>
          <p:cNvSpPr>
            <a:spLocks noGrp="1"/>
          </p:cNvSpPr>
          <p:nvPr>
            <p:ph type="ftr" sz="quarter" idx="11"/>
          </p:nvPr>
        </p:nvSpPr>
        <p:spPr>
          <a:xfrm>
            <a:off x="196850" y="5472767"/>
            <a:ext cx="8750300" cy="720725"/>
          </a:xfrm>
        </p:spPr>
        <p:txBody>
          <a:bodyPr/>
          <a:lstStyle/>
          <a:p>
            <a:pPr algn="just"/>
            <a:r>
              <a:rPr lang="es-CO" dirty="0"/>
              <a:t>* Comunidad Andina de Naciones; Decisión Andina 351 régimen común sobre derecho de autor y derechos conexos de 1993; Articulo 22</a:t>
            </a:r>
          </a:p>
          <a:p>
            <a:pPr algn="just"/>
            <a:r>
              <a:rPr lang="es-CO" dirty="0"/>
              <a:t>** Republica de Colombia, Ley 23 de 1982, Articulo 31</a:t>
            </a:r>
          </a:p>
        </p:txBody>
      </p:sp>
    </p:spTree>
    <p:extLst>
      <p:ext uri="{BB962C8B-B14F-4D97-AF65-F5344CB8AC3E}">
        <p14:creationId xmlns:p14="http://schemas.microsoft.com/office/powerpoint/2010/main" val="39293239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14746" y="1123082"/>
            <a:ext cx="4883726" cy="4917499"/>
          </a:xfrm>
        </p:spPr>
        <p:txBody>
          <a:bodyPr/>
          <a:lstStyle/>
          <a:p>
            <a:r>
              <a:rPr lang="es-CO" dirty="0"/>
              <a:t>El autor o titular de los derechos patrimoniales de autor o de derechos conexos, en virtud de la naturaleza de los derechos que le confiere la ley tiene la capacidad de administrarlos por si mismo.</a:t>
            </a:r>
          </a:p>
          <a:p>
            <a:r>
              <a:rPr lang="es-CO" dirty="0"/>
              <a:t>Sin embargo, dada la naturaleza de algunas obras y su difusión, es imposible o muy difícil que el autor o titular por si mismo pueda realizar dicha labor, para lo cual puede asociarse con otros autores y titulares para la defensa de sus derechos e intereses</a:t>
            </a:r>
          </a:p>
        </p:txBody>
      </p:sp>
      <p:sp>
        <p:nvSpPr>
          <p:cNvPr id="4" name="Título 3"/>
          <p:cNvSpPr>
            <a:spLocks noGrp="1"/>
          </p:cNvSpPr>
          <p:nvPr>
            <p:ph type="title"/>
          </p:nvPr>
        </p:nvSpPr>
        <p:spPr/>
        <p:txBody>
          <a:bodyPr>
            <a:normAutofit fontScale="90000"/>
          </a:bodyPr>
          <a:lstStyle/>
          <a:p>
            <a:r>
              <a:rPr lang="es-CO" dirty="0"/>
              <a:t>Gestión de Derechos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673" y="2837584"/>
            <a:ext cx="3111643" cy="311164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438" y="1123082"/>
            <a:ext cx="1988127" cy="1988127"/>
          </a:xfrm>
          <a:prstGeom prst="rect">
            <a:avLst/>
          </a:prstGeom>
        </p:spPr>
      </p:pic>
    </p:spTree>
    <p:extLst>
      <p:ext uri="{BB962C8B-B14F-4D97-AF65-F5344CB8AC3E}">
        <p14:creationId xmlns:p14="http://schemas.microsoft.com/office/powerpoint/2010/main" val="24173636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Gestión de Derechos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1" y="1726043"/>
            <a:ext cx="3822125" cy="3822125"/>
          </a:xfrm>
          <a:prstGeom prst="rect">
            <a:avLst/>
          </a:prstGeom>
        </p:spPr>
      </p:pic>
      <p:sp>
        <p:nvSpPr>
          <p:cNvPr id="3" name="Subtítulo 2"/>
          <p:cNvSpPr>
            <a:spLocks noGrp="1"/>
          </p:cNvSpPr>
          <p:nvPr>
            <p:ph type="subTitle" idx="1"/>
          </p:nvPr>
        </p:nvSpPr>
        <p:spPr>
          <a:xfrm>
            <a:off x="353289" y="1207076"/>
            <a:ext cx="4911435" cy="4833506"/>
          </a:xfrm>
        </p:spPr>
        <p:txBody>
          <a:bodyPr/>
          <a:lstStyle/>
          <a:p>
            <a:endParaRPr lang="es-CO" dirty="0"/>
          </a:p>
          <a:p>
            <a:r>
              <a:rPr lang="es-CO" dirty="0"/>
              <a:t>Las sociedades de gestión colectiva en Colombia son entidades de carácter privado, sin ánimo de lucro, con personería jurídica, instituidas para la defensa de los intereses de los titulares de derechos de autor y derechos conexos. </a:t>
            </a:r>
          </a:p>
          <a:p>
            <a:r>
              <a:rPr lang="es-CO" dirty="0"/>
              <a:t>El reconocimiento de la personería jurídica para estas entidades corresponde conferirlo a la Dirección Nacional de Derecho de Autor *</a:t>
            </a:r>
          </a:p>
        </p:txBody>
      </p:sp>
      <p:sp>
        <p:nvSpPr>
          <p:cNvPr id="6" name="Marcador de pie de página 5"/>
          <p:cNvSpPr>
            <a:spLocks noGrp="1"/>
          </p:cNvSpPr>
          <p:nvPr>
            <p:ph type="ftr" sz="quarter" idx="11"/>
          </p:nvPr>
        </p:nvSpPr>
        <p:spPr>
          <a:xfrm>
            <a:off x="-310863" y="5841422"/>
            <a:ext cx="6239741" cy="365125"/>
          </a:xfrm>
        </p:spPr>
        <p:txBody>
          <a:bodyPr/>
          <a:lstStyle/>
          <a:p>
            <a:r>
              <a:rPr lang="es-CO" dirty="0"/>
              <a:t>*República de Colombia, Ley 44 de 1993, Artículo 11 </a:t>
            </a:r>
          </a:p>
        </p:txBody>
      </p:sp>
      <p:sp>
        <p:nvSpPr>
          <p:cNvPr id="7" name="Subtítulo 2"/>
          <p:cNvSpPr txBox="1">
            <a:spLocks/>
          </p:cNvSpPr>
          <p:nvPr/>
        </p:nvSpPr>
        <p:spPr>
          <a:xfrm>
            <a:off x="984250" y="979054"/>
            <a:ext cx="6858000" cy="518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ndara" panose="020E0502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b="1" dirty="0">
                <a:solidFill>
                  <a:srgbClr val="0070C0"/>
                </a:solidFill>
              </a:rPr>
              <a:t>GESTION COLECTIVA</a:t>
            </a:r>
          </a:p>
          <a:p>
            <a:endParaRPr lang="es-CO" b="1" dirty="0">
              <a:solidFill>
                <a:srgbClr val="0070C0"/>
              </a:solidFill>
            </a:endParaRPr>
          </a:p>
        </p:txBody>
      </p:sp>
    </p:spTree>
    <p:extLst>
      <p:ext uri="{BB962C8B-B14F-4D97-AF65-F5344CB8AC3E}">
        <p14:creationId xmlns:p14="http://schemas.microsoft.com/office/powerpoint/2010/main" val="36166567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dirty="0"/>
              <a:t>Gestión de Derechos</a:t>
            </a:r>
          </a:p>
        </p:txBody>
      </p:sp>
      <p:sp>
        <p:nvSpPr>
          <p:cNvPr id="6" name="Marcador de pie de página 5"/>
          <p:cNvSpPr>
            <a:spLocks noGrp="1"/>
          </p:cNvSpPr>
          <p:nvPr>
            <p:ph type="ftr" sz="quarter" idx="11"/>
          </p:nvPr>
        </p:nvSpPr>
        <p:spPr>
          <a:xfrm>
            <a:off x="-310863" y="5841422"/>
            <a:ext cx="6239741" cy="365125"/>
          </a:xfrm>
        </p:spPr>
        <p:txBody>
          <a:bodyPr/>
          <a:lstStyle/>
          <a:p>
            <a:r>
              <a:rPr lang="es-CO" dirty="0"/>
              <a:t>*República de Colombia, Ley 44 de 1993, Artículo 11 </a:t>
            </a:r>
          </a:p>
        </p:txBody>
      </p:sp>
      <p:sp>
        <p:nvSpPr>
          <p:cNvPr id="7" name="Subtítulo 2"/>
          <p:cNvSpPr txBox="1">
            <a:spLocks/>
          </p:cNvSpPr>
          <p:nvPr/>
        </p:nvSpPr>
        <p:spPr>
          <a:xfrm>
            <a:off x="984250" y="979054"/>
            <a:ext cx="6858000" cy="518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ndara" panose="020E0502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b="1" dirty="0">
                <a:solidFill>
                  <a:srgbClr val="0070C0"/>
                </a:solidFill>
              </a:rPr>
              <a:t>GESTION COLECTIVA</a:t>
            </a:r>
          </a:p>
          <a:p>
            <a:endParaRPr lang="es-CO" b="1" dirty="0">
              <a:solidFill>
                <a:srgbClr val="0070C0"/>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173" y="2918110"/>
            <a:ext cx="1831654" cy="134216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237" y="4140776"/>
            <a:ext cx="1817474" cy="1331770"/>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50" y="4140776"/>
            <a:ext cx="1817474" cy="133177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173" y="1870477"/>
            <a:ext cx="1757602" cy="1287898"/>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250" y="1870477"/>
            <a:ext cx="1730972" cy="1208696"/>
          </a:xfrm>
          <a:prstGeom prst="rect">
            <a:avLst/>
          </a:prstGeom>
        </p:spPr>
      </p:pic>
    </p:spTree>
    <p:extLst>
      <p:ext uri="{BB962C8B-B14F-4D97-AF65-F5344CB8AC3E}">
        <p14:creationId xmlns:p14="http://schemas.microsoft.com/office/powerpoint/2010/main" val="41087658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05588" cy="6858000"/>
          </a:xfrm>
          <a:prstGeom prst="rect">
            <a:avLst/>
          </a:prstGeom>
        </p:spPr>
      </p:pic>
    </p:spTree>
    <p:extLst>
      <p:ext uri="{BB962C8B-B14F-4D97-AF65-F5344CB8AC3E}">
        <p14:creationId xmlns:p14="http://schemas.microsoft.com/office/powerpoint/2010/main" val="247464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06297" y="369676"/>
            <a:ext cx="6353175" cy="5826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CO" sz="3200" b="1" dirty="0">
                <a:solidFill>
                  <a:srgbClr val="FF6600"/>
                </a:solidFill>
                <a:latin typeface="Candara" panose="020E0502030303020204" pitchFamily="34" charset="0"/>
              </a:rPr>
              <a:t>¿QUÉ ES LA RED NARANJA?  </a:t>
            </a:r>
          </a:p>
        </p:txBody>
      </p:sp>
      <p:sp>
        <p:nvSpPr>
          <p:cNvPr id="5" name="Rectángulo 4"/>
          <p:cNvSpPr/>
          <p:nvPr/>
        </p:nvSpPr>
        <p:spPr>
          <a:xfrm>
            <a:off x="624468" y="1111599"/>
            <a:ext cx="6568067" cy="1231106"/>
          </a:xfrm>
          <a:prstGeom prst="rect">
            <a:avLst/>
          </a:prstGeom>
        </p:spPr>
        <p:txBody>
          <a:bodyPr wrap="square">
            <a:spAutoFit/>
          </a:bodyPr>
          <a:lstStyle/>
          <a:p>
            <a:pPr>
              <a:defRPr/>
            </a:pPr>
            <a:r>
              <a:rPr lang="es-CO" sz="2800" dirty="0">
                <a:solidFill>
                  <a:srgbClr val="333333"/>
                </a:solidFill>
                <a:latin typeface="+mj-lt"/>
                <a:cs typeface="Arial" panose="020B0604020202020204" pitchFamily="34" charset="0"/>
              </a:rPr>
              <a:t>El portal de negocios de los creadores y las industrias culturales.</a:t>
            </a:r>
          </a:p>
          <a:p>
            <a:pPr>
              <a:defRPr/>
            </a:pPr>
            <a:endParaRPr lang="es-CO" dirty="0">
              <a:solidFill>
                <a:srgbClr val="333333"/>
              </a:solidFill>
              <a:latin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258" y="2286000"/>
            <a:ext cx="3383252" cy="3239894"/>
          </a:xfrm>
          <a:prstGeom prst="rect">
            <a:avLst/>
          </a:prstGeom>
        </p:spPr>
      </p:pic>
    </p:spTree>
    <p:extLst>
      <p:ext uri="{BB962C8B-B14F-4D97-AF65-F5344CB8AC3E}">
        <p14:creationId xmlns:p14="http://schemas.microsoft.com/office/powerpoint/2010/main" val="1579008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08246" y="284026"/>
            <a:ext cx="5011969" cy="6362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MX" altLang="es-CO" sz="3200" b="1" dirty="0">
                <a:solidFill>
                  <a:srgbClr val="FF6600"/>
                </a:solidFill>
                <a:latin typeface="Candara" panose="020E0502030303020204" pitchFamily="34" charset="0"/>
                <a:cs typeface="Arial" panose="020B0604020202020204" pitchFamily="34" charset="0"/>
              </a:rPr>
              <a:t>RED NARANJA</a:t>
            </a:r>
            <a:endParaRPr lang="es-CO" altLang="es-CO" sz="3200" b="1" dirty="0">
              <a:solidFill>
                <a:srgbClr val="FF6600"/>
              </a:solidFill>
              <a:latin typeface="Candara" panose="020E0502030303020204" pitchFamily="34" charset="0"/>
              <a:cs typeface="Arial" panose="020B0604020202020204" pitchFamily="34" charset="0"/>
            </a:endParaRPr>
          </a:p>
        </p:txBody>
      </p:sp>
      <p:sp>
        <p:nvSpPr>
          <p:cNvPr id="5" name="Rectángulo 4"/>
          <p:cNvSpPr>
            <a:spLocks noChangeArrowheads="1"/>
          </p:cNvSpPr>
          <p:nvPr/>
        </p:nvSpPr>
        <p:spPr bwMode="auto">
          <a:xfrm>
            <a:off x="581914" y="1142247"/>
            <a:ext cx="75027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es-ES_tradnl" altLang="es-CO" sz="2000" b="1" dirty="0">
                <a:solidFill>
                  <a:srgbClr val="FF6600"/>
                </a:solidFill>
                <a:latin typeface="+mj-lt"/>
                <a:cs typeface="Arial" panose="020B0604020202020204" pitchFamily="34" charset="0"/>
              </a:rPr>
              <a:t>La Red Naranja </a:t>
            </a:r>
            <a:r>
              <a:rPr lang="es-ES_tradnl" altLang="es-CO" sz="2000" dirty="0">
                <a:latin typeface="+mj-lt"/>
                <a:cs typeface="Arial" panose="020B0604020202020204" pitchFamily="34" charset="0"/>
              </a:rPr>
              <a:t>surge como respuesta de la Dirección Nacional de Derecho de Autor, a la solicitud de muchos creadores que no les ha sido posible publicar y comercializar sus obras.</a:t>
            </a:r>
          </a:p>
        </p:txBody>
      </p:sp>
      <p:sp>
        <p:nvSpPr>
          <p:cNvPr id="6" name="CuadroTexto 5"/>
          <p:cNvSpPr txBox="1"/>
          <p:nvPr/>
        </p:nvSpPr>
        <p:spPr>
          <a:xfrm>
            <a:off x="4014439" y="2734397"/>
            <a:ext cx="4148252" cy="2554545"/>
          </a:xfrm>
          <a:prstGeom prst="rect">
            <a:avLst/>
          </a:prstGeom>
          <a:noFill/>
        </p:spPr>
        <p:txBody>
          <a:bodyPr wrap="square">
            <a:spAutoFit/>
          </a:bodyPr>
          <a:lstStyle/>
          <a:p>
            <a:pPr algn="just">
              <a:defRPr/>
            </a:pPr>
            <a:r>
              <a:rPr lang="es-ES_tradnl" sz="2000" dirty="0">
                <a:latin typeface="+mj-lt"/>
                <a:cs typeface="Arial" panose="020B0604020202020204" pitchFamily="34" charset="0"/>
              </a:rPr>
              <a:t>So</a:t>
            </a:r>
            <a:r>
              <a:rPr lang="es-MX" sz="2000" dirty="0">
                <a:latin typeface="+mj-lt"/>
                <a:cs typeface="Arial" panose="020B0604020202020204" pitchFamily="34" charset="0"/>
              </a:rPr>
              <a:t>lo en el año 2017, la DNDA registró un total de </a:t>
            </a:r>
            <a:r>
              <a:rPr lang="es-MX" sz="2000" b="1" dirty="0">
                <a:solidFill>
                  <a:schemeClr val="accent2"/>
                </a:solidFill>
                <a:latin typeface="+mj-lt"/>
                <a:cs typeface="Arial" panose="020B0604020202020204" pitchFamily="34" charset="0"/>
              </a:rPr>
              <a:t>74.175</a:t>
            </a:r>
            <a:r>
              <a:rPr lang="es-MX" sz="2000" dirty="0">
                <a:latin typeface="+mj-lt"/>
                <a:cs typeface="Arial" panose="020B0604020202020204" pitchFamily="34" charset="0"/>
              </a:rPr>
              <a:t> obras entre literarias y artísticas, de las cuales </a:t>
            </a:r>
            <a:r>
              <a:rPr lang="es-CO" b="1" dirty="0">
                <a:solidFill>
                  <a:schemeClr val="accent2"/>
                </a:solidFill>
                <a:latin typeface="+mj-lt"/>
              </a:rPr>
              <a:t>53.577</a:t>
            </a:r>
            <a:r>
              <a:rPr lang="es-CO" dirty="0">
                <a:solidFill>
                  <a:schemeClr val="accent2"/>
                </a:solidFill>
                <a:latin typeface="+mj-lt"/>
              </a:rPr>
              <a:t> </a:t>
            </a:r>
            <a:r>
              <a:rPr lang="es-MX" sz="2000" b="1" dirty="0">
                <a:solidFill>
                  <a:schemeClr val="accent2"/>
                </a:solidFill>
                <a:latin typeface="+mj-lt"/>
                <a:cs typeface="Arial" panose="020B0604020202020204" pitchFamily="34" charset="0"/>
              </a:rPr>
              <a:t> fueron inéditas</a:t>
            </a:r>
            <a:r>
              <a:rPr lang="es-MX" sz="2000" dirty="0">
                <a:latin typeface="+mj-lt"/>
                <a:cs typeface="Arial" panose="020B0604020202020204" pitchFamily="34" charset="0"/>
              </a:rPr>
              <a:t>, es decir que </a:t>
            </a:r>
            <a:r>
              <a:rPr lang="es-CO" sz="2000" dirty="0">
                <a:latin typeface="+mj-lt"/>
                <a:cs typeface="Arial" panose="020B0604020202020204" pitchFamily="34" charset="0"/>
              </a:rPr>
              <a:t>no han sido publicadas, debido a que en la mayoría de los casos los creadores no tienen como establecer contacto con las industrias culturales.</a:t>
            </a:r>
          </a:p>
        </p:txBody>
      </p:sp>
      <p:pic>
        <p:nvPicPr>
          <p:cNvPr id="9" name="Imagen 8">
            <a:extLst>
              <a:ext uri="{FF2B5EF4-FFF2-40B4-BE49-F238E27FC236}">
                <a16:creationId xmlns="" xmlns:a16="http://schemas.microsoft.com/office/drawing/2014/main" id="{DEA000A5-3A14-4D36-9036-3CFE28C0F8C8}"/>
              </a:ext>
            </a:extLst>
          </p:cNvPr>
          <p:cNvPicPr>
            <a:picLocks noChangeAspect="1"/>
          </p:cNvPicPr>
          <p:nvPr/>
        </p:nvPicPr>
        <p:blipFill>
          <a:blip r:embed="rId2">
            <a:extLst>
              <a:ext uri="{28A0092B-C50C-407E-A947-70E740481C1C}">
                <a14:useLocalDpi xmlns:a14="http://schemas.microsoft.com/office/drawing/2010/main" val="0"/>
              </a:ext>
            </a:extLst>
          </a:blip>
          <a:srcRect l="5305" t="4298"/>
          <a:stretch>
            <a:fillRect/>
          </a:stretch>
        </p:blipFill>
        <p:spPr bwMode="auto">
          <a:xfrm>
            <a:off x="413524" y="2379854"/>
            <a:ext cx="3475372" cy="288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 xmlns:a16="http://schemas.microsoft.com/office/drawing/2014/main" id="{06E48A0D-7876-4B11-A2C3-0A1B50FE9413}"/>
              </a:ext>
            </a:extLst>
          </p:cNvPr>
          <p:cNvSpPr/>
          <p:nvPr/>
        </p:nvSpPr>
        <p:spPr>
          <a:xfrm>
            <a:off x="1135463" y="3125037"/>
            <a:ext cx="472273" cy="211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 xmlns:a16="http://schemas.microsoft.com/office/drawing/2014/main" id="{FBA2E93F-7641-4EEC-9C12-301D95C41AEC}"/>
              </a:ext>
            </a:extLst>
          </p:cNvPr>
          <p:cNvSpPr/>
          <p:nvPr/>
        </p:nvSpPr>
        <p:spPr>
          <a:xfrm>
            <a:off x="1135462" y="4182771"/>
            <a:ext cx="472273" cy="211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 xmlns:a16="http://schemas.microsoft.com/office/drawing/2014/main" id="{6FC44C4E-BCB3-4933-BA1B-97F71C23A661}"/>
              </a:ext>
            </a:extLst>
          </p:cNvPr>
          <p:cNvSpPr/>
          <p:nvPr/>
        </p:nvSpPr>
        <p:spPr>
          <a:xfrm>
            <a:off x="443668" y="3901417"/>
            <a:ext cx="472273" cy="211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 xmlns:a16="http://schemas.microsoft.com/office/drawing/2014/main" id="{D0DA31E7-766F-4767-B813-7D45E9109625}"/>
              </a:ext>
            </a:extLst>
          </p:cNvPr>
          <p:cNvSpPr txBox="1"/>
          <p:nvPr/>
        </p:nvSpPr>
        <p:spPr>
          <a:xfrm>
            <a:off x="341944" y="3840324"/>
            <a:ext cx="1087706" cy="307777"/>
          </a:xfrm>
          <a:prstGeom prst="rect">
            <a:avLst/>
          </a:prstGeom>
          <a:noFill/>
        </p:spPr>
        <p:txBody>
          <a:bodyPr wrap="square" rtlCol="0">
            <a:spAutoFit/>
          </a:bodyPr>
          <a:lstStyle/>
          <a:p>
            <a:r>
              <a:rPr lang="es-CO" sz="1400" b="1" dirty="0">
                <a:solidFill>
                  <a:srgbClr val="FF6600"/>
                </a:solidFill>
                <a:latin typeface="Arial Narrow" panose="020B0606020202030204" pitchFamily="34" charset="0"/>
              </a:rPr>
              <a:t>74.175</a:t>
            </a:r>
          </a:p>
        </p:txBody>
      </p:sp>
      <p:sp>
        <p:nvSpPr>
          <p:cNvPr id="10" name="CuadroTexto 9">
            <a:extLst>
              <a:ext uri="{FF2B5EF4-FFF2-40B4-BE49-F238E27FC236}">
                <a16:creationId xmlns="" xmlns:a16="http://schemas.microsoft.com/office/drawing/2014/main" id="{4D49F571-6F95-49E4-B300-65A4108349B3}"/>
              </a:ext>
            </a:extLst>
          </p:cNvPr>
          <p:cNvSpPr txBox="1"/>
          <p:nvPr/>
        </p:nvSpPr>
        <p:spPr>
          <a:xfrm>
            <a:off x="1011340" y="4104245"/>
            <a:ext cx="1087706" cy="307777"/>
          </a:xfrm>
          <a:prstGeom prst="rect">
            <a:avLst/>
          </a:prstGeom>
          <a:noFill/>
        </p:spPr>
        <p:txBody>
          <a:bodyPr wrap="square" rtlCol="0">
            <a:spAutoFit/>
          </a:bodyPr>
          <a:lstStyle/>
          <a:p>
            <a:r>
              <a:rPr lang="es-CO" sz="1400" b="1" dirty="0">
                <a:solidFill>
                  <a:srgbClr val="00B050"/>
                </a:solidFill>
                <a:latin typeface="Arial Narrow" panose="020B0606020202030204" pitchFamily="34" charset="0"/>
              </a:rPr>
              <a:t>53.577 </a:t>
            </a:r>
          </a:p>
        </p:txBody>
      </p:sp>
      <p:sp>
        <p:nvSpPr>
          <p:cNvPr id="11" name="CuadroTexto 10">
            <a:extLst>
              <a:ext uri="{FF2B5EF4-FFF2-40B4-BE49-F238E27FC236}">
                <a16:creationId xmlns="" xmlns:a16="http://schemas.microsoft.com/office/drawing/2014/main" id="{3F4A69D6-FB40-4612-9B45-5DFBDC19AFED}"/>
              </a:ext>
            </a:extLst>
          </p:cNvPr>
          <p:cNvSpPr txBox="1"/>
          <p:nvPr/>
        </p:nvSpPr>
        <p:spPr>
          <a:xfrm>
            <a:off x="1011340" y="3101775"/>
            <a:ext cx="1087706" cy="307777"/>
          </a:xfrm>
          <a:prstGeom prst="rect">
            <a:avLst/>
          </a:prstGeom>
          <a:noFill/>
        </p:spPr>
        <p:txBody>
          <a:bodyPr wrap="square" rtlCol="0">
            <a:spAutoFit/>
          </a:bodyPr>
          <a:lstStyle/>
          <a:p>
            <a:r>
              <a:rPr lang="es-CO" sz="1400" b="1" dirty="0">
                <a:solidFill>
                  <a:srgbClr val="00B050"/>
                </a:solidFill>
                <a:latin typeface="Arial Narrow" panose="020B0606020202030204" pitchFamily="34" charset="0"/>
              </a:rPr>
              <a:t>20.598</a:t>
            </a:r>
          </a:p>
        </p:txBody>
      </p:sp>
    </p:spTree>
    <p:extLst>
      <p:ext uri="{BB962C8B-B14F-4D97-AF65-F5344CB8AC3E}">
        <p14:creationId xmlns:p14="http://schemas.microsoft.com/office/powerpoint/2010/main" val="280315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29681" y="422465"/>
            <a:ext cx="2232025" cy="5826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3200" b="1" dirty="0">
                <a:solidFill>
                  <a:srgbClr val="FF6600"/>
                </a:solidFill>
                <a:latin typeface="Candara" panose="020E0502030303020204" pitchFamily="34" charset="0"/>
              </a:rPr>
              <a:t>OBJETIVO: </a:t>
            </a:r>
          </a:p>
        </p:txBody>
      </p:sp>
      <p:sp>
        <p:nvSpPr>
          <p:cNvPr id="5" name="Rectángulo 4"/>
          <p:cNvSpPr/>
          <p:nvPr/>
        </p:nvSpPr>
        <p:spPr>
          <a:xfrm>
            <a:off x="996950" y="1170007"/>
            <a:ext cx="6662426" cy="1323439"/>
          </a:xfrm>
          <a:prstGeom prst="rect">
            <a:avLst/>
          </a:prstGeom>
        </p:spPr>
        <p:txBody>
          <a:bodyPr wrap="square">
            <a:spAutoFit/>
          </a:bodyPr>
          <a:lstStyle/>
          <a:p>
            <a:pPr algn="just">
              <a:defRPr/>
            </a:pPr>
            <a:r>
              <a:rPr lang="es-CO" sz="2000" dirty="0">
                <a:solidFill>
                  <a:srgbClr val="333333"/>
                </a:solidFill>
                <a:latin typeface="+mj-lt"/>
              </a:rPr>
              <a:t>Tender un puente entre los creadores y las industrias culturales, mediante un portal web que le permitirá a los autores publicar, comercializar y monetizar las obras que tienen registradas ante la Dirección Nacional de Derecho de Autor. </a:t>
            </a:r>
            <a:endParaRPr lang="es-CO" dirty="0">
              <a:solidFill>
                <a:srgbClr val="333333"/>
              </a:solidFill>
              <a:latin typeface="Arial" panose="020B0604020202020204" pitchFamily="34" charset="0"/>
            </a:endParaRPr>
          </a:p>
        </p:txBody>
      </p:sp>
      <p:pic>
        <p:nvPicPr>
          <p:cNvPr id="6" name="Imagen 3"/>
          <p:cNvPicPr>
            <a:picLocks noChangeAspect="1"/>
          </p:cNvPicPr>
          <p:nvPr/>
        </p:nvPicPr>
        <p:blipFill>
          <a:blip r:embed="rId2">
            <a:extLst>
              <a:ext uri="{28A0092B-C50C-407E-A947-70E740481C1C}">
                <a14:useLocalDpi xmlns:a14="http://schemas.microsoft.com/office/drawing/2010/main" val="0"/>
              </a:ext>
            </a:extLst>
          </a:blip>
          <a:srcRect r="1190" b="24484"/>
          <a:stretch>
            <a:fillRect/>
          </a:stretch>
        </p:blipFill>
        <p:spPr bwMode="auto">
          <a:xfrm>
            <a:off x="0" y="3203884"/>
            <a:ext cx="6733847" cy="25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021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39750" y="188913"/>
            <a:ext cx="6362855" cy="6938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CO" sz="3200" b="1" dirty="0">
                <a:solidFill>
                  <a:srgbClr val="FF6600"/>
                </a:solidFill>
                <a:latin typeface="Candara" panose="020E0502030303020204" pitchFamily="34" charset="0"/>
              </a:rPr>
              <a:t>BENEFICIOS:</a:t>
            </a:r>
          </a:p>
        </p:txBody>
      </p:sp>
      <p:sp>
        <p:nvSpPr>
          <p:cNvPr id="5" name="Rectángulo 4"/>
          <p:cNvSpPr/>
          <p:nvPr/>
        </p:nvSpPr>
        <p:spPr>
          <a:xfrm>
            <a:off x="539749" y="1405054"/>
            <a:ext cx="7009627" cy="683770"/>
          </a:xfrm>
          <a:prstGeom prst="rect">
            <a:avLst/>
          </a:prstGeom>
        </p:spPr>
        <p:txBody>
          <a:bodyPr wrap="square">
            <a:spAutoFit/>
          </a:bodyPr>
          <a:lstStyle/>
          <a:p>
            <a:r>
              <a:rPr lang="es-CO" b="1" dirty="0">
                <a:solidFill>
                  <a:srgbClr val="00B050"/>
                </a:solidFill>
                <a:latin typeface="+mj-lt"/>
              </a:rPr>
              <a:t>Como </a:t>
            </a:r>
            <a:r>
              <a:rPr lang="es-CO" sz="2000" b="1" dirty="0">
                <a:solidFill>
                  <a:srgbClr val="00B050"/>
                </a:solidFill>
                <a:latin typeface="+mj-lt"/>
              </a:rPr>
              <a:t>creador</a:t>
            </a:r>
            <a:r>
              <a:rPr lang="es-CO" b="1" dirty="0">
                <a:solidFill>
                  <a:srgbClr val="00B050"/>
                </a:solidFill>
                <a:latin typeface="+mj-lt"/>
              </a:rPr>
              <a:t>, </a:t>
            </a:r>
            <a:r>
              <a:rPr lang="es-CO" dirty="0">
                <a:latin typeface="+mj-lt"/>
              </a:rPr>
              <a:t>tener la posibilidad de publicar apartes de sus obras; hacer contactos, negocios y poder vivir de su creatividad.</a:t>
            </a:r>
            <a:endParaRPr lang="es-CO" dirty="0">
              <a:solidFill>
                <a:srgbClr val="333333"/>
              </a:solidFill>
              <a:latin typeface="Arial" panose="020B0604020202020204" pitchFamily="34" charset="0"/>
            </a:endParaRPr>
          </a:p>
        </p:txBody>
      </p:sp>
      <p:sp>
        <p:nvSpPr>
          <p:cNvPr id="6" name="Rectángulo 5"/>
          <p:cNvSpPr/>
          <p:nvPr/>
        </p:nvSpPr>
        <p:spPr>
          <a:xfrm>
            <a:off x="539749" y="2391022"/>
            <a:ext cx="5013557" cy="2862322"/>
          </a:xfrm>
          <a:prstGeom prst="rect">
            <a:avLst/>
          </a:prstGeom>
        </p:spPr>
        <p:txBody>
          <a:bodyPr wrap="square">
            <a:spAutoFit/>
          </a:bodyPr>
          <a:lstStyle/>
          <a:p>
            <a:pPr algn="just"/>
            <a:r>
              <a:rPr lang="es-CO" sz="2000" b="1" dirty="0">
                <a:solidFill>
                  <a:srgbClr val="00B050"/>
                </a:solidFill>
                <a:latin typeface="+mj-lt"/>
              </a:rPr>
              <a:t>Como promotor cultural</a:t>
            </a:r>
            <a:r>
              <a:rPr lang="es-CO" sz="2000" dirty="0">
                <a:solidFill>
                  <a:srgbClr val="00B050"/>
                </a:solidFill>
                <a:latin typeface="+mj-lt"/>
              </a:rPr>
              <a:t>, </a:t>
            </a:r>
            <a:r>
              <a:rPr lang="es-CO" sz="2000" dirty="0">
                <a:latin typeface="+mj-lt"/>
              </a:rPr>
              <a:t>contar con una fuente inagotable de nuevas creaciones, entre las que se cuentan: guiones de cine, televisión y teatro; infinidad de obras literarias y musicales; programas de software, videojuegos, apps; un gigantesco banco de fotos, obras de arte, obras audiovisuales y toda la creatividad que registran a diario los colombianos ante la DNDA.</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356" y="2249298"/>
            <a:ext cx="3284964" cy="3145771"/>
          </a:xfrm>
          <a:prstGeom prst="rect">
            <a:avLst/>
          </a:prstGeom>
        </p:spPr>
      </p:pic>
    </p:spTree>
    <p:extLst>
      <p:ext uri="{BB962C8B-B14F-4D97-AF65-F5344CB8AC3E}">
        <p14:creationId xmlns:p14="http://schemas.microsoft.com/office/powerpoint/2010/main" val="155127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400050" y="1194954"/>
            <a:ext cx="8343899" cy="1472046"/>
          </a:xfrm>
        </p:spPr>
        <p:txBody>
          <a:bodyPr/>
          <a:lstStyle/>
          <a:p>
            <a:r>
              <a:rPr lang="es-CO" b="1" dirty="0">
                <a:solidFill>
                  <a:schemeClr val="accent1">
                    <a:lumMod val="75000"/>
                  </a:schemeClr>
                </a:solidFill>
              </a:rPr>
              <a:t>OBRA</a:t>
            </a:r>
          </a:p>
          <a:p>
            <a:r>
              <a:rPr lang="es-CO" dirty="0"/>
              <a:t>“Toda creación intelectual original de naturaleza  artística, científica o literaria, susceptible de ser divulgada o reproducida en cualquier forma.”*</a:t>
            </a:r>
            <a:endParaRPr lang="es-CO" baseline="30000" dirty="0"/>
          </a:p>
          <a:p>
            <a:endParaRPr lang="es-CO" dirty="0"/>
          </a:p>
        </p:txBody>
      </p:sp>
      <p:sp>
        <p:nvSpPr>
          <p:cNvPr id="4" name="Título 3"/>
          <p:cNvSpPr>
            <a:spLocks noGrp="1"/>
          </p:cNvSpPr>
          <p:nvPr>
            <p:ph type="title"/>
          </p:nvPr>
        </p:nvSpPr>
        <p:spPr/>
        <p:txBody>
          <a:bodyPr>
            <a:normAutofit fontScale="90000"/>
          </a:bodyPr>
          <a:lstStyle/>
          <a:p>
            <a:r>
              <a:rPr lang="es-CO" dirty="0"/>
              <a:t>Objeto de Protección</a:t>
            </a:r>
          </a:p>
        </p:txBody>
      </p:sp>
      <p:sp>
        <p:nvSpPr>
          <p:cNvPr id="6" name="Marcador de pie de página 5"/>
          <p:cNvSpPr>
            <a:spLocks noGrp="1"/>
          </p:cNvSpPr>
          <p:nvPr>
            <p:ph type="ftr" sz="quarter" idx="11"/>
          </p:nvPr>
        </p:nvSpPr>
        <p:spPr>
          <a:xfrm>
            <a:off x="876300" y="5810250"/>
            <a:ext cx="8001000" cy="339726"/>
          </a:xfrm>
        </p:spPr>
        <p:txBody>
          <a:bodyPr/>
          <a:lstStyle/>
          <a:p>
            <a:r>
              <a:rPr lang="es-CO" dirty="0"/>
              <a:t>* Comunidad Andina de Naciones; Decisión Andina 351 régimen común sobre derecho de autor y derechos conexos de 1993; Articulo 3</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3290" y="4191179"/>
            <a:ext cx="1522414" cy="152241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85418" y="4151234"/>
            <a:ext cx="1473200" cy="147320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64325" y="4155820"/>
            <a:ext cx="1377948" cy="1377948"/>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46550" y="2513213"/>
            <a:ext cx="1606547" cy="1606547"/>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353299" y="2729091"/>
            <a:ext cx="1390649" cy="1390649"/>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050" y="2763837"/>
            <a:ext cx="1304132" cy="1304132"/>
          </a:xfrm>
          <a:prstGeom prst="rect">
            <a:avLst/>
          </a:prstGeom>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865" y="2532891"/>
            <a:ext cx="1876390" cy="1876390"/>
          </a:xfrm>
          <a:prstGeom prst="rect">
            <a:avLst/>
          </a:prstGeom>
        </p:spPr>
      </p:pic>
    </p:spTree>
    <p:extLst>
      <p:ext uri="{BB962C8B-B14F-4D97-AF65-F5344CB8AC3E}">
        <p14:creationId xmlns:p14="http://schemas.microsoft.com/office/powerpoint/2010/main" val="22004840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499676" y="461574"/>
            <a:ext cx="7138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CO" sz="3200" b="1" dirty="0">
                <a:solidFill>
                  <a:srgbClr val="FF6600"/>
                </a:solidFill>
                <a:latin typeface="Candara" panose="020E0502030303020204" pitchFamily="34" charset="0"/>
                <a:cs typeface="Arial" panose="020B0604020202020204" pitchFamily="34" charset="0"/>
              </a:rPr>
              <a:t>LA CIFRA</a:t>
            </a:r>
            <a:endParaRPr lang="es-ES_tradnl" altLang="es-CO" sz="800" dirty="0">
              <a:solidFill>
                <a:srgbClr val="FF6600"/>
              </a:solidFill>
              <a:latin typeface="Candara" panose="020E0502030303020204" pitchFamily="34" charset="0"/>
            </a:endParaRPr>
          </a:p>
        </p:txBody>
      </p:sp>
      <p:sp>
        <p:nvSpPr>
          <p:cNvPr id="5" name="CuadroTexto 4"/>
          <p:cNvSpPr txBox="1"/>
          <p:nvPr/>
        </p:nvSpPr>
        <p:spPr>
          <a:xfrm>
            <a:off x="377013" y="2150287"/>
            <a:ext cx="7807982" cy="2308324"/>
          </a:xfrm>
          <a:prstGeom prst="rect">
            <a:avLst/>
          </a:prstGeom>
          <a:noFill/>
        </p:spPr>
        <p:txBody>
          <a:bodyPr wrap="square">
            <a:spAutoFit/>
          </a:bodyPr>
          <a:lstStyle/>
          <a:p>
            <a:pPr algn="just">
              <a:defRPr/>
            </a:pPr>
            <a:r>
              <a:rPr lang="es-MX" sz="2400" dirty="0">
                <a:latin typeface="+mj-lt"/>
                <a:cs typeface="Arial" panose="020B0604020202020204" pitchFamily="34" charset="0"/>
              </a:rPr>
              <a:t>El lanzamiento de la Red Naranja se realizó en el </a:t>
            </a:r>
            <a:r>
              <a:rPr lang="es-MX" sz="2400">
                <a:latin typeface="+mj-lt"/>
                <a:cs typeface="Arial" panose="020B0604020202020204" pitchFamily="34" charset="0"/>
              </a:rPr>
              <a:t>año 2017 y al 21 </a:t>
            </a:r>
            <a:r>
              <a:rPr lang="es-MX" sz="2400" dirty="0">
                <a:latin typeface="+mj-lt"/>
                <a:cs typeface="Arial" panose="020B0604020202020204" pitchFamily="34" charset="0"/>
              </a:rPr>
              <a:t>de agosto de 2018 se encuentran ofertadas </a:t>
            </a:r>
            <a:r>
              <a:rPr lang="es-MX" sz="3200" b="1" dirty="0">
                <a:solidFill>
                  <a:schemeClr val="accent2"/>
                </a:solidFill>
                <a:latin typeface="+mj-lt"/>
                <a:cs typeface="Arial" panose="020B0604020202020204" pitchFamily="34" charset="0"/>
              </a:rPr>
              <a:t>4.684 obras. </a:t>
            </a:r>
          </a:p>
          <a:p>
            <a:pPr algn="just">
              <a:defRPr/>
            </a:pPr>
            <a:endParaRPr lang="es-MX" sz="3200" b="1" dirty="0">
              <a:solidFill>
                <a:schemeClr val="accent2"/>
              </a:solidFill>
              <a:latin typeface="+mj-lt"/>
              <a:cs typeface="Arial" panose="020B0604020202020204" pitchFamily="34" charset="0"/>
            </a:endParaRPr>
          </a:p>
          <a:p>
            <a:pPr>
              <a:defRPr/>
            </a:pPr>
            <a:endParaRPr lang="es-CO" sz="2400" dirty="0">
              <a:latin typeface="+mj-lt"/>
              <a:cs typeface="Arial" panose="020B0604020202020204" pitchFamily="34" charset="0"/>
            </a:endParaRPr>
          </a:p>
        </p:txBody>
      </p:sp>
    </p:spTree>
    <p:extLst>
      <p:ext uri="{BB962C8B-B14F-4D97-AF65-F5344CB8AC3E}">
        <p14:creationId xmlns:p14="http://schemas.microsoft.com/office/powerpoint/2010/main" val="1645031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758245" y="283155"/>
            <a:ext cx="70162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CO" sz="3200" b="1" dirty="0">
                <a:solidFill>
                  <a:srgbClr val="FF6600"/>
                </a:solidFill>
                <a:latin typeface="Candara" panose="020E0502030303020204" pitchFamily="34" charset="0"/>
                <a:cs typeface="Arial" panose="020B0604020202020204" pitchFamily="34" charset="0"/>
              </a:rPr>
              <a:t>REQUISITOS:</a:t>
            </a:r>
            <a:endParaRPr lang="es-ES_tradnl" altLang="es-CO" sz="800" dirty="0">
              <a:solidFill>
                <a:srgbClr val="FF6600"/>
              </a:solidFill>
              <a:latin typeface="Candara" panose="020E0502030303020204" pitchFamily="34" charset="0"/>
            </a:endParaRPr>
          </a:p>
        </p:txBody>
      </p:sp>
      <p:sp>
        <p:nvSpPr>
          <p:cNvPr id="5" name="Rectángulo 4"/>
          <p:cNvSpPr>
            <a:spLocks noChangeArrowheads="1"/>
          </p:cNvSpPr>
          <p:nvPr/>
        </p:nvSpPr>
        <p:spPr bwMode="auto">
          <a:xfrm>
            <a:off x="758245" y="1326759"/>
            <a:ext cx="714797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CO" sz="2800" b="1" u="sng" dirty="0">
                <a:solidFill>
                  <a:srgbClr val="FF6600"/>
                </a:solidFill>
                <a:latin typeface="Calibri Light" panose="020F0302020204030204" pitchFamily="34" charset="0"/>
                <a:cs typeface="Arial" panose="020B0604020202020204" pitchFamily="34" charset="0"/>
              </a:rPr>
              <a:t>Como creador: </a:t>
            </a:r>
          </a:p>
          <a:p>
            <a:endParaRPr lang="es-ES_tradnl" altLang="es-CO" sz="2800" b="1" u="sng" dirty="0">
              <a:solidFill>
                <a:srgbClr val="FF6600"/>
              </a:solidFill>
              <a:latin typeface="Calibri Light" panose="020F0302020204030204" pitchFamily="34" charset="0"/>
              <a:cs typeface="Arial" panose="020B0604020202020204" pitchFamily="34" charset="0"/>
            </a:endParaRPr>
          </a:p>
          <a:p>
            <a:endParaRPr lang="es-ES_tradnl" altLang="es-CO" sz="2000" b="1" u="sng" dirty="0">
              <a:solidFill>
                <a:srgbClr val="333333"/>
              </a:solidFill>
              <a:latin typeface="Calibri Light" panose="020F0302020204030204" pitchFamily="34" charset="0"/>
              <a:cs typeface="Arial" panose="020B0604020202020204" pitchFamily="34" charset="0"/>
            </a:endParaRPr>
          </a:p>
          <a:p>
            <a:pPr marL="342900" indent="-342900">
              <a:buAutoNum type="arabicPeriod"/>
            </a:pPr>
            <a:r>
              <a:rPr lang="es-ES_tradnl" altLang="es-CO" sz="2000" dirty="0">
                <a:solidFill>
                  <a:srgbClr val="333333"/>
                </a:solidFill>
                <a:latin typeface="Calibri Light" panose="020F0302020204030204" pitchFamily="34" charset="0"/>
                <a:cs typeface="Arial" panose="020B0604020202020204" pitchFamily="34" charset="0"/>
              </a:rPr>
              <a:t>El primer requisito es tener todas las obras registradas en la DNDA.</a:t>
            </a:r>
          </a:p>
          <a:p>
            <a:endParaRPr lang="es-ES_tradnl" altLang="es-CO" sz="2000" dirty="0">
              <a:latin typeface="Calibri Light" panose="020F0302020204030204" pitchFamily="34" charset="0"/>
            </a:endParaRPr>
          </a:p>
          <a:p>
            <a:r>
              <a:rPr lang="es-ES_tradnl" altLang="es-CO" sz="2000" dirty="0">
                <a:solidFill>
                  <a:srgbClr val="333333"/>
                </a:solidFill>
                <a:latin typeface="Calibri Light" panose="020F0302020204030204" pitchFamily="34" charset="0"/>
                <a:cs typeface="Arial" panose="020B0604020202020204" pitchFamily="34" charset="0"/>
              </a:rPr>
              <a:t>2. Estar inscrito en este portal </a:t>
            </a:r>
            <a:r>
              <a:rPr lang="es-ES_tradnl" altLang="es-CO" sz="2000" u="sng" dirty="0">
                <a:solidFill>
                  <a:srgbClr val="AD2194"/>
                </a:solidFill>
                <a:latin typeface="Calibri Light" panose="020F0302020204030204" pitchFamily="34" charset="0"/>
                <a:cs typeface="Arial" panose="020B0604020202020204" pitchFamily="34" charset="0"/>
                <a:hlinkClick r:id="rId2"/>
              </a:rPr>
              <a:t>www.derechodeautor.gov.co</a:t>
            </a:r>
            <a:r>
              <a:rPr lang="es-ES_tradnl" altLang="es-CO" sz="2000" dirty="0">
                <a:solidFill>
                  <a:srgbClr val="333333"/>
                </a:solidFill>
                <a:latin typeface="Calibri Light" panose="020F0302020204030204" pitchFamily="34" charset="0"/>
                <a:cs typeface="Arial" panose="020B0604020202020204" pitchFamily="34" charset="0"/>
              </a:rPr>
              <a:t> . </a:t>
            </a:r>
          </a:p>
          <a:p>
            <a:endParaRPr lang="es-ES_tradnl" altLang="es-CO" sz="2000" dirty="0">
              <a:latin typeface="Calibri Light" panose="020F0302020204030204" pitchFamily="34" charset="0"/>
            </a:endParaRPr>
          </a:p>
          <a:p>
            <a:pPr marL="268288" indent="-268288"/>
            <a:r>
              <a:rPr lang="es-ES_tradnl" altLang="es-CO" sz="2000" dirty="0">
                <a:solidFill>
                  <a:srgbClr val="333333"/>
                </a:solidFill>
                <a:latin typeface="Calibri Light" panose="020F0302020204030204" pitchFamily="34" charset="0"/>
                <a:cs typeface="Arial" panose="020B0604020202020204" pitchFamily="34" charset="0"/>
              </a:rPr>
              <a:t>3. Querer ofertar las obras inéditas que sean de su autoría. </a:t>
            </a:r>
          </a:p>
          <a:p>
            <a:pPr marL="268288" indent="-268288"/>
            <a:endParaRPr lang="es-ES_tradnl" altLang="es-CO" sz="2000" dirty="0">
              <a:solidFill>
                <a:srgbClr val="333333"/>
              </a:solidFill>
              <a:latin typeface="Calibri Light" panose="020F0302020204030204" pitchFamily="34" charset="0"/>
              <a:cs typeface="Arial" panose="020B0604020202020204" pitchFamily="34" charset="0"/>
            </a:endParaRPr>
          </a:p>
          <a:p>
            <a:pPr marL="268288" indent="-268288"/>
            <a:r>
              <a:rPr lang="es-ES_tradnl" altLang="es-CO" sz="2000" dirty="0">
                <a:solidFill>
                  <a:srgbClr val="333333"/>
                </a:solidFill>
                <a:latin typeface="Calibri Light" panose="020F0302020204030204" pitchFamily="34" charset="0"/>
                <a:cs typeface="Arial" panose="020B0604020202020204" pitchFamily="34" charset="0"/>
              </a:rPr>
              <a:t>4. Ingresar a </a:t>
            </a:r>
            <a:r>
              <a:rPr lang="es-ES_tradnl" altLang="es-CO" sz="2000" dirty="0">
                <a:solidFill>
                  <a:srgbClr val="333333"/>
                </a:solidFill>
                <a:latin typeface="Calibri Light" panose="020F0302020204030204" pitchFamily="34" charset="0"/>
                <a:cs typeface="Arial" panose="020B0604020202020204" pitchFamily="34" charset="0"/>
                <a:hlinkClick r:id="rId3"/>
              </a:rPr>
              <a:t>www.rednaranja.gov.co</a:t>
            </a:r>
            <a:r>
              <a:rPr lang="es-ES_tradnl" altLang="es-CO" sz="2000" dirty="0">
                <a:solidFill>
                  <a:srgbClr val="333333"/>
                </a:solidFill>
                <a:latin typeface="Calibri Light" panose="020F0302020204030204" pitchFamily="34" charset="0"/>
                <a:cs typeface="Arial" panose="020B0604020202020204" pitchFamily="34" charset="0"/>
              </a:rPr>
              <a:t> </a:t>
            </a:r>
          </a:p>
        </p:txBody>
      </p:sp>
    </p:spTree>
    <p:extLst>
      <p:ext uri="{BB962C8B-B14F-4D97-AF65-F5344CB8AC3E}">
        <p14:creationId xmlns:p14="http://schemas.microsoft.com/office/powerpoint/2010/main" val="1416669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758245" y="283155"/>
            <a:ext cx="70162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CO" sz="3200" b="1" dirty="0">
                <a:solidFill>
                  <a:srgbClr val="FF6600"/>
                </a:solidFill>
                <a:latin typeface="Candara" panose="020E0502030303020204" pitchFamily="34" charset="0"/>
                <a:cs typeface="Arial" panose="020B0604020202020204" pitchFamily="34" charset="0"/>
              </a:rPr>
              <a:t>REQUISITOS:</a:t>
            </a:r>
            <a:endParaRPr lang="es-ES_tradnl" altLang="es-CO" sz="800" dirty="0">
              <a:solidFill>
                <a:srgbClr val="FF6600"/>
              </a:solidFill>
              <a:latin typeface="Candara" panose="020E0502030303020204" pitchFamily="34" charset="0"/>
            </a:endParaRPr>
          </a:p>
        </p:txBody>
      </p:sp>
      <p:sp>
        <p:nvSpPr>
          <p:cNvPr id="6" name="Rectángulo 5"/>
          <p:cNvSpPr/>
          <p:nvPr/>
        </p:nvSpPr>
        <p:spPr>
          <a:xfrm>
            <a:off x="847455" y="1131115"/>
            <a:ext cx="7103365" cy="4616648"/>
          </a:xfrm>
          <a:prstGeom prst="rect">
            <a:avLst/>
          </a:prstGeom>
        </p:spPr>
        <p:txBody>
          <a:bodyPr wrap="square">
            <a:spAutoFit/>
          </a:bodyPr>
          <a:lstStyle/>
          <a:p>
            <a:pPr algn="just">
              <a:spcAft>
                <a:spcPts val="0"/>
              </a:spcAft>
              <a:defRPr/>
            </a:pPr>
            <a:r>
              <a:rPr lang="es-CO" sz="2800" b="1" u="sng" dirty="0">
                <a:solidFill>
                  <a:srgbClr val="FF6600"/>
                </a:solidFill>
                <a:latin typeface="+mn-lt"/>
                <a:ea typeface="Calibri" panose="020F0502020204030204" pitchFamily="34" charset="0"/>
                <a:cs typeface="Times New Roman" panose="02020603050405020304" pitchFamily="18" charset="0"/>
              </a:rPr>
              <a:t>Como promotor cultural:</a:t>
            </a:r>
          </a:p>
          <a:p>
            <a:pPr algn="just">
              <a:spcAft>
                <a:spcPts val="0"/>
              </a:spcAft>
              <a:defRPr/>
            </a:pPr>
            <a:endParaRPr lang="es-CO" sz="2800" b="1" dirty="0">
              <a:solidFill>
                <a:srgbClr val="FF6600"/>
              </a:solidFill>
              <a:latin typeface="+mn-lt"/>
              <a:ea typeface="Calibri" panose="020F0502020204030204" pitchFamily="34" charset="0"/>
              <a:cs typeface="Times New Roman" panose="02020603050405020304" pitchFamily="18" charset="0"/>
            </a:endParaRPr>
          </a:p>
          <a:p>
            <a:pPr algn="just">
              <a:spcAft>
                <a:spcPts val="0"/>
              </a:spcAft>
              <a:defRPr/>
            </a:pPr>
            <a:r>
              <a:rPr lang="es-CO" sz="2000" dirty="0">
                <a:solidFill>
                  <a:srgbClr val="333333"/>
                </a:solidFill>
                <a:latin typeface="+mn-lt"/>
                <a:ea typeface="Calibri" panose="020F0502020204030204" pitchFamily="34" charset="0"/>
                <a:cs typeface="Times New Roman" panose="02020603050405020304" pitchFamily="18" charset="0"/>
              </a:rPr>
              <a:t> </a:t>
            </a:r>
            <a:endParaRPr lang="es-CO" sz="2000" dirty="0">
              <a:latin typeface="+mj-lt"/>
              <a:ea typeface="Calibri" panose="020F0502020204030204" pitchFamily="34" charset="0"/>
              <a:cs typeface="Times New Roman" panose="02020603050405020304" pitchFamily="18" charset="0"/>
            </a:endParaRPr>
          </a:p>
          <a:p>
            <a:pPr marL="268288" indent="-268288" algn="just">
              <a:spcAft>
                <a:spcPts val="0"/>
              </a:spcAft>
              <a:buAutoNum type="arabicPeriod"/>
              <a:defRPr/>
            </a:pPr>
            <a:r>
              <a:rPr lang="es-CO" sz="2000" dirty="0">
                <a:solidFill>
                  <a:srgbClr val="333333"/>
                </a:solidFill>
                <a:latin typeface="+mj-lt"/>
                <a:ea typeface="Calibri" panose="020F0502020204030204" pitchFamily="34" charset="0"/>
                <a:cs typeface="Times New Roman" panose="02020603050405020304" pitchFamily="18" charset="0"/>
              </a:rPr>
              <a:t>Ingresar a </a:t>
            </a:r>
            <a:r>
              <a:rPr lang="es-CO" sz="2000" dirty="0">
                <a:solidFill>
                  <a:srgbClr val="333333"/>
                </a:solidFill>
                <a:latin typeface="+mj-lt"/>
                <a:ea typeface="Calibri" panose="020F0502020204030204" pitchFamily="34" charset="0"/>
                <a:cs typeface="Times New Roman" panose="02020603050405020304" pitchFamily="18" charset="0"/>
                <a:hlinkClick r:id="rId2"/>
              </a:rPr>
              <a:t>www.RedNaranja.gov.co</a:t>
            </a:r>
            <a:r>
              <a:rPr lang="es-CO" sz="2000" dirty="0">
                <a:solidFill>
                  <a:srgbClr val="333333"/>
                </a:solidFill>
                <a:latin typeface="+mj-lt"/>
                <a:ea typeface="Calibri" panose="020F0502020204030204" pitchFamily="34" charset="0"/>
                <a:cs typeface="Times New Roman" panose="02020603050405020304" pitchFamily="18" charset="0"/>
              </a:rPr>
              <a:t> </a:t>
            </a:r>
          </a:p>
          <a:p>
            <a:pPr algn="just">
              <a:spcAft>
                <a:spcPts val="0"/>
              </a:spcAft>
              <a:defRPr/>
            </a:pPr>
            <a:endParaRPr lang="es-CO" sz="2000" dirty="0">
              <a:solidFill>
                <a:srgbClr val="333333"/>
              </a:solidFill>
              <a:latin typeface="+mj-lt"/>
              <a:ea typeface="Calibri" panose="020F0502020204030204" pitchFamily="34" charset="0"/>
              <a:cs typeface="Times New Roman" panose="02020603050405020304" pitchFamily="18" charset="0"/>
            </a:endParaRPr>
          </a:p>
          <a:p>
            <a:pPr marL="268288" indent="-268288" algn="just">
              <a:spcAft>
                <a:spcPts val="0"/>
              </a:spcAft>
              <a:defRPr/>
            </a:pPr>
            <a:r>
              <a:rPr lang="es-CO" sz="2000" dirty="0">
                <a:solidFill>
                  <a:srgbClr val="333333"/>
                </a:solidFill>
                <a:latin typeface="+mj-lt"/>
                <a:ea typeface="Calibri" panose="020F0502020204030204" pitchFamily="34" charset="0"/>
                <a:cs typeface="Times New Roman" panose="02020603050405020304" pitchFamily="18" charset="0"/>
              </a:rPr>
              <a:t>2. Crear una cuenta como </a:t>
            </a:r>
            <a:r>
              <a:rPr lang="es-CO" sz="2000" dirty="0">
                <a:solidFill>
                  <a:srgbClr val="FF6600"/>
                </a:solidFill>
                <a:latin typeface="+mj-lt"/>
                <a:ea typeface="Calibri" panose="020F0502020204030204" pitchFamily="34" charset="0"/>
                <a:cs typeface="Times New Roman" panose="02020603050405020304" pitchFamily="18" charset="0"/>
              </a:rPr>
              <a:t>promotor</a:t>
            </a:r>
            <a:r>
              <a:rPr lang="es-CO" sz="2000" dirty="0">
                <a:solidFill>
                  <a:srgbClr val="333333"/>
                </a:solidFill>
                <a:latin typeface="+mj-lt"/>
                <a:ea typeface="Calibri" panose="020F0502020204030204" pitchFamily="34" charset="0"/>
                <a:cs typeface="Times New Roman" panose="02020603050405020304" pitchFamily="18" charset="0"/>
              </a:rPr>
              <a:t>: esta cuenta la debe crear la persona natural o jurídica (industrias culturales y creativas), que tienen como objeto principal la producción o la reproducción, la promoción, la difusión y/o la comercialización de bienes, servicios y actividades de contenido cultural, artístico o patrimonial.</a:t>
            </a:r>
          </a:p>
          <a:p>
            <a:pPr algn="just">
              <a:spcAft>
                <a:spcPts val="0"/>
              </a:spcAft>
              <a:defRPr/>
            </a:pPr>
            <a:endParaRPr lang="es-MX" sz="2000" dirty="0">
              <a:solidFill>
                <a:srgbClr val="333333"/>
              </a:solidFill>
              <a:latin typeface="+mj-lt"/>
              <a:ea typeface="Calibri" panose="020F0502020204030204" pitchFamily="34" charset="0"/>
              <a:cs typeface="Times New Roman" panose="02020603050405020304" pitchFamily="18" charset="0"/>
            </a:endParaRPr>
          </a:p>
          <a:p>
            <a:pPr marL="268288" indent="-268288" algn="just">
              <a:spcAft>
                <a:spcPts val="0"/>
              </a:spcAft>
              <a:defRPr/>
            </a:pPr>
            <a:r>
              <a:rPr lang="es-MX" sz="2000" dirty="0">
                <a:solidFill>
                  <a:srgbClr val="333333"/>
                </a:solidFill>
                <a:latin typeface="+mj-lt"/>
                <a:ea typeface="Calibri" panose="020F0502020204030204" pitchFamily="34" charset="0"/>
                <a:cs typeface="Times New Roman" panose="02020603050405020304" pitchFamily="18" charset="0"/>
              </a:rPr>
              <a:t>3. Y respetar los Derechos de Autor </a:t>
            </a:r>
            <a:r>
              <a:rPr lang="es-CO" dirty="0">
                <a:solidFill>
                  <a:srgbClr val="333333"/>
                </a:solidFill>
                <a:latin typeface="+mj-lt"/>
                <a:ea typeface="Calibri" panose="020F0502020204030204" pitchFamily="34" charset="0"/>
                <a:cs typeface="Times New Roman" panose="02020603050405020304" pitchFamily="18" charset="0"/>
              </a:rPr>
              <a:t> de todas las obras publicadas    en dicha red. </a:t>
            </a:r>
            <a:endParaRPr lang="es-CO"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9725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499676" y="461574"/>
            <a:ext cx="7138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CO" sz="3200" b="1" dirty="0">
                <a:solidFill>
                  <a:srgbClr val="FF6600"/>
                </a:solidFill>
                <a:latin typeface="Candara" panose="020E0502030303020204" pitchFamily="34" charset="0"/>
                <a:cs typeface="Arial" panose="020B0604020202020204" pitchFamily="34" charset="0"/>
              </a:rPr>
              <a:t>PASO A PASO:</a:t>
            </a:r>
            <a:endParaRPr lang="es-ES_tradnl" altLang="es-CO" sz="800" dirty="0">
              <a:solidFill>
                <a:srgbClr val="FF6600"/>
              </a:solidFill>
              <a:latin typeface="Candara" panose="020E0502030303020204" pitchFamily="34" charset="0"/>
            </a:endParaRPr>
          </a:p>
        </p:txBody>
      </p:sp>
      <p:sp>
        <p:nvSpPr>
          <p:cNvPr id="5" name="CuadroTexto 4"/>
          <p:cNvSpPr txBox="1"/>
          <p:nvPr/>
        </p:nvSpPr>
        <p:spPr>
          <a:xfrm>
            <a:off x="499676" y="1806626"/>
            <a:ext cx="6224509" cy="400110"/>
          </a:xfrm>
          <a:prstGeom prst="rect">
            <a:avLst/>
          </a:prstGeom>
          <a:noFill/>
        </p:spPr>
        <p:txBody>
          <a:bodyPr wrap="square">
            <a:spAutoFit/>
          </a:bodyPr>
          <a:lstStyle/>
          <a:p>
            <a:pPr>
              <a:defRPr/>
            </a:pPr>
            <a:r>
              <a:rPr lang="es-MX" sz="2000" dirty="0">
                <a:latin typeface="+mj-lt"/>
                <a:cs typeface="Arial" panose="020B0604020202020204" pitchFamily="34" charset="0"/>
              </a:rPr>
              <a:t>1. Ingresar a </a:t>
            </a:r>
            <a:r>
              <a:rPr lang="es-MX" sz="2000" dirty="0">
                <a:latin typeface="+mj-lt"/>
                <a:cs typeface="Arial" panose="020B0604020202020204" pitchFamily="34" charset="0"/>
                <a:hlinkClick r:id="rId2"/>
              </a:rPr>
              <a:t>www.rednaranja.gov.co</a:t>
            </a:r>
            <a:r>
              <a:rPr lang="es-MX" sz="2000" dirty="0">
                <a:latin typeface="+mj-lt"/>
                <a:cs typeface="Arial" panose="020B0604020202020204" pitchFamily="34" charset="0"/>
              </a:rPr>
              <a:t> </a:t>
            </a:r>
            <a:endParaRPr lang="es-CO" sz="2000" dirty="0">
              <a:latin typeface="+mj-lt"/>
              <a:cs typeface="Arial" panose="020B0604020202020204" pitchFamily="34" charset="0"/>
            </a:endParaRPr>
          </a:p>
        </p:txBody>
      </p:sp>
      <p:sp>
        <p:nvSpPr>
          <p:cNvPr id="2" name="CuadroTexto 1">
            <a:extLst>
              <a:ext uri="{FF2B5EF4-FFF2-40B4-BE49-F238E27FC236}">
                <a16:creationId xmlns="" xmlns:a16="http://schemas.microsoft.com/office/drawing/2014/main" id="{C8DD9656-F277-47DA-8CFC-6756B2288A76}"/>
              </a:ext>
            </a:extLst>
          </p:cNvPr>
          <p:cNvSpPr txBox="1"/>
          <p:nvPr/>
        </p:nvSpPr>
        <p:spPr>
          <a:xfrm>
            <a:off x="499676" y="1206462"/>
            <a:ext cx="3367668" cy="861774"/>
          </a:xfrm>
          <a:prstGeom prst="rect">
            <a:avLst/>
          </a:prstGeom>
          <a:noFill/>
        </p:spPr>
        <p:txBody>
          <a:bodyPr wrap="square" rtlCol="0">
            <a:spAutoFit/>
          </a:bodyPr>
          <a:lstStyle/>
          <a:p>
            <a:r>
              <a:rPr lang="es-MX" sz="3200" b="1" u="sng" dirty="0">
                <a:solidFill>
                  <a:schemeClr val="accent2"/>
                </a:solidFill>
                <a:latin typeface="Calibri Light" panose="020F0302020204030204" pitchFamily="34" charset="0"/>
              </a:rPr>
              <a:t>Como creador:</a:t>
            </a:r>
          </a:p>
          <a:p>
            <a:endParaRPr lang="es-CO" dirty="0"/>
          </a:p>
        </p:txBody>
      </p:sp>
      <p:pic>
        <p:nvPicPr>
          <p:cNvPr id="7" name="Imagen 6">
            <a:extLst>
              <a:ext uri="{FF2B5EF4-FFF2-40B4-BE49-F238E27FC236}">
                <a16:creationId xmlns="" xmlns:a16="http://schemas.microsoft.com/office/drawing/2014/main" id="{D91772B3-0563-449A-BE24-B60DF0F2972B}"/>
              </a:ext>
            </a:extLst>
          </p:cNvPr>
          <p:cNvPicPr>
            <a:picLocks noChangeAspect="1"/>
          </p:cNvPicPr>
          <p:nvPr/>
        </p:nvPicPr>
        <p:blipFill rotWithShape="1">
          <a:blip r:embed="rId3"/>
          <a:srcRect l="3659" t="6964" r="13779" b="10650"/>
          <a:stretch/>
        </p:blipFill>
        <p:spPr>
          <a:xfrm>
            <a:off x="711550" y="2532881"/>
            <a:ext cx="5287807" cy="2968046"/>
          </a:xfrm>
          <a:prstGeom prst="rect">
            <a:avLst/>
          </a:prstGeom>
        </p:spPr>
      </p:pic>
    </p:spTree>
    <p:extLst>
      <p:ext uri="{BB962C8B-B14F-4D97-AF65-F5344CB8AC3E}">
        <p14:creationId xmlns:p14="http://schemas.microsoft.com/office/powerpoint/2010/main" val="2809626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499676" y="461574"/>
            <a:ext cx="7138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ES_tradnl" altLang="es-CO" sz="3200" b="1" dirty="0">
                <a:solidFill>
                  <a:srgbClr val="FF6600"/>
                </a:solidFill>
                <a:latin typeface="Candara" panose="020E0502030303020204" pitchFamily="34" charset="0"/>
                <a:cs typeface="Arial" panose="020B0604020202020204" pitchFamily="34" charset="0"/>
              </a:rPr>
              <a:t>PASO A PASO:</a:t>
            </a:r>
            <a:endParaRPr lang="es-ES_tradnl" altLang="es-CO" sz="800" dirty="0">
              <a:solidFill>
                <a:srgbClr val="FF6600"/>
              </a:solidFill>
              <a:latin typeface="Candara" panose="020E0502030303020204" pitchFamily="34" charset="0"/>
            </a:endParaRPr>
          </a:p>
        </p:txBody>
      </p:sp>
      <p:sp>
        <p:nvSpPr>
          <p:cNvPr id="5" name="CuadroTexto 4"/>
          <p:cNvSpPr txBox="1"/>
          <p:nvPr/>
        </p:nvSpPr>
        <p:spPr>
          <a:xfrm>
            <a:off x="499676" y="1251342"/>
            <a:ext cx="7228119" cy="400110"/>
          </a:xfrm>
          <a:prstGeom prst="rect">
            <a:avLst/>
          </a:prstGeom>
          <a:noFill/>
        </p:spPr>
        <p:txBody>
          <a:bodyPr wrap="square">
            <a:spAutoFit/>
          </a:bodyPr>
          <a:lstStyle/>
          <a:p>
            <a:pPr>
              <a:defRPr/>
            </a:pPr>
            <a:r>
              <a:rPr lang="es-MX" sz="2000" dirty="0">
                <a:latin typeface="+mj-lt"/>
                <a:cs typeface="Arial" panose="020B0604020202020204" pitchFamily="34" charset="0"/>
              </a:rPr>
              <a:t>2. Ingresar con el correo usuario y contraseña del registro en línea. </a:t>
            </a:r>
            <a:endParaRPr lang="es-CO" sz="2000" dirty="0">
              <a:latin typeface="+mj-lt"/>
              <a:cs typeface="Arial" panose="020B0604020202020204" pitchFamily="34" charset="0"/>
            </a:endParaRPr>
          </a:p>
        </p:txBody>
      </p:sp>
      <p:pic>
        <p:nvPicPr>
          <p:cNvPr id="3" name="Imagen 2">
            <a:extLst>
              <a:ext uri="{FF2B5EF4-FFF2-40B4-BE49-F238E27FC236}">
                <a16:creationId xmlns="" xmlns:a16="http://schemas.microsoft.com/office/drawing/2014/main" id="{C4896849-8B91-45AB-B848-D5C826494E67}"/>
              </a:ext>
            </a:extLst>
          </p:cNvPr>
          <p:cNvPicPr>
            <a:picLocks noChangeAspect="1"/>
          </p:cNvPicPr>
          <p:nvPr/>
        </p:nvPicPr>
        <p:blipFill rotWithShape="1">
          <a:blip r:embed="rId2"/>
          <a:srcRect l="27677" t="25240" r="27774" b="30601"/>
          <a:stretch/>
        </p:blipFill>
        <p:spPr>
          <a:xfrm>
            <a:off x="848181" y="1856445"/>
            <a:ext cx="6590406" cy="3674560"/>
          </a:xfrm>
          <a:prstGeom prst="rect">
            <a:avLst/>
          </a:prstGeom>
        </p:spPr>
      </p:pic>
    </p:spTree>
    <p:extLst>
      <p:ext uri="{BB962C8B-B14F-4D97-AF65-F5344CB8AC3E}">
        <p14:creationId xmlns:p14="http://schemas.microsoft.com/office/powerpoint/2010/main" val="2557995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3187E4F7-6150-4C86-8BC4-83F4156BAD28}"/>
              </a:ext>
            </a:extLst>
          </p:cNvPr>
          <p:cNvPicPr>
            <a:picLocks noChangeAspect="1"/>
          </p:cNvPicPr>
          <p:nvPr/>
        </p:nvPicPr>
        <p:blipFill rotWithShape="1">
          <a:blip r:embed="rId2"/>
          <a:srcRect t="6642" r="16143" b="25816"/>
          <a:stretch/>
        </p:blipFill>
        <p:spPr>
          <a:xfrm>
            <a:off x="628649" y="1449657"/>
            <a:ext cx="7654710" cy="3679904"/>
          </a:xfrm>
          <a:prstGeom prst="rect">
            <a:avLst/>
          </a:prstGeom>
        </p:spPr>
      </p:pic>
      <p:sp>
        <p:nvSpPr>
          <p:cNvPr id="5" name="CuadroTexto 4">
            <a:extLst>
              <a:ext uri="{FF2B5EF4-FFF2-40B4-BE49-F238E27FC236}">
                <a16:creationId xmlns="" xmlns:a16="http://schemas.microsoft.com/office/drawing/2014/main" id="{21E83156-6A0B-4711-8504-5FD70ACFCD0F}"/>
              </a:ext>
            </a:extLst>
          </p:cNvPr>
          <p:cNvSpPr txBox="1"/>
          <p:nvPr/>
        </p:nvSpPr>
        <p:spPr>
          <a:xfrm>
            <a:off x="541860" y="682629"/>
            <a:ext cx="7228119" cy="400110"/>
          </a:xfrm>
          <a:prstGeom prst="rect">
            <a:avLst/>
          </a:prstGeom>
          <a:noFill/>
        </p:spPr>
        <p:txBody>
          <a:bodyPr wrap="square">
            <a:spAutoFit/>
          </a:bodyPr>
          <a:lstStyle/>
          <a:p>
            <a:pPr>
              <a:defRPr/>
            </a:pPr>
            <a:r>
              <a:rPr lang="es-MX" sz="2000" dirty="0">
                <a:latin typeface="+mj-lt"/>
                <a:cs typeface="Arial" panose="020B0604020202020204" pitchFamily="34" charset="0"/>
              </a:rPr>
              <a:t>3. Clic en “Mis obras”:</a:t>
            </a:r>
            <a:endParaRPr lang="es-CO" sz="2000" dirty="0">
              <a:latin typeface="+mj-lt"/>
              <a:cs typeface="Arial" panose="020B0604020202020204" pitchFamily="34" charset="0"/>
            </a:endParaRPr>
          </a:p>
        </p:txBody>
      </p:sp>
      <p:sp>
        <p:nvSpPr>
          <p:cNvPr id="7" name="Flecha: hacia arriba 6">
            <a:extLst>
              <a:ext uri="{FF2B5EF4-FFF2-40B4-BE49-F238E27FC236}">
                <a16:creationId xmlns="" xmlns:a16="http://schemas.microsoft.com/office/drawing/2014/main" id="{044C9355-88A8-4D46-AA39-6DE510A98C6E}"/>
              </a:ext>
            </a:extLst>
          </p:cNvPr>
          <p:cNvSpPr/>
          <p:nvPr/>
        </p:nvSpPr>
        <p:spPr>
          <a:xfrm rot="16200000">
            <a:off x="1416209" y="3568392"/>
            <a:ext cx="256478" cy="30108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71829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21E83156-6A0B-4711-8504-5FD70ACFCD0F}"/>
              </a:ext>
            </a:extLst>
          </p:cNvPr>
          <p:cNvSpPr txBox="1"/>
          <p:nvPr/>
        </p:nvSpPr>
        <p:spPr>
          <a:xfrm>
            <a:off x="541860" y="682629"/>
            <a:ext cx="7228119" cy="707886"/>
          </a:xfrm>
          <a:prstGeom prst="rect">
            <a:avLst/>
          </a:prstGeom>
          <a:noFill/>
        </p:spPr>
        <p:txBody>
          <a:bodyPr wrap="square">
            <a:spAutoFit/>
          </a:bodyPr>
          <a:lstStyle/>
          <a:p>
            <a:pPr>
              <a:defRPr/>
            </a:pPr>
            <a:r>
              <a:rPr lang="es-MX" sz="2000" dirty="0">
                <a:latin typeface="+mj-lt"/>
                <a:cs typeface="Arial" panose="020B0604020202020204" pitchFamily="34" charset="0"/>
              </a:rPr>
              <a:t>4. Le aparecerán la obras que tiene registradas como inéditas ante la DNDA. Si desea ofertar una de esas obras, hacer clic en “OFERTAR” </a:t>
            </a:r>
            <a:endParaRPr lang="es-CO" sz="2000" dirty="0">
              <a:latin typeface="+mj-lt"/>
              <a:cs typeface="Arial" panose="020B0604020202020204" pitchFamily="34" charset="0"/>
            </a:endParaRPr>
          </a:p>
        </p:txBody>
      </p:sp>
      <p:pic>
        <p:nvPicPr>
          <p:cNvPr id="2" name="Imagen 1">
            <a:extLst>
              <a:ext uri="{FF2B5EF4-FFF2-40B4-BE49-F238E27FC236}">
                <a16:creationId xmlns="" xmlns:a16="http://schemas.microsoft.com/office/drawing/2014/main" id="{79E556AE-5F1D-4A01-BEB0-078177C050D2}"/>
              </a:ext>
            </a:extLst>
          </p:cNvPr>
          <p:cNvPicPr>
            <a:picLocks noChangeAspect="1"/>
          </p:cNvPicPr>
          <p:nvPr/>
        </p:nvPicPr>
        <p:blipFill rotWithShape="1">
          <a:blip r:embed="rId2"/>
          <a:srcRect l="15651" t="20413" b="12617"/>
          <a:stretch/>
        </p:blipFill>
        <p:spPr>
          <a:xfrm>
            <a:off x="541860" y="1650380"/>
            <a:ext cx="7615558" cy="3401122"/>
          </a:xfrm>
          <a:prstGeom prst="rect">
            <a:avLst/>
          </a:prstGeom>
        </p:spPr>
      </p:pic>
    </p:spTree>
    <p:extLst>
      <p:ext uri="{BB962C8B-B14F-4D97-AF65-F5344CB8AC3E}">
        <p14:creationId xmlns:p14="http://schemas.microsoft.com/office/powerpoint/2010/main" val="2511157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21E83156-6A0B-4711-8504-5FD70ACFCD0F}"/>
              </a:ext>
            </a:extLst>
          </p:cNvPr>
          <p:cNvSpPr txBox="1"/>
          <p:nvPr/>
        </p:nvSpPr>
        <p:spPr>
          <a:xfrm>
            <a:off x="463801" y="310881"/>
            <a:ext cx="7228119" cy="1015663"/>
          </a:xfrm>
          <a:prstGeom prst="rect">
            <a:avLst/>
          </a:prstGeom>
          <a:noFill/>
        </p:spPr>
        <p:txBody>
          <a:bodyPr wrap="square">
            <a:spAutoFit/>
          </a:bodyPr>
          <a:lstStyle/>
          <a:p>
            <a:pPr>
              <a:defRPr/>
            </a:pPr>
            <a:r>
              <a:rPr lang="es-MX" sz="2000" dirty="0">
                <a:latin typeface="+mj-lt"/>
                <a:cs typeface="Arial" panose="020B0604020202020204" pitchFamily="34" charset="0"/>
              </a:rPr>
              <a:t>5. Ahora deberá escoger la categoría de la obra (musical, artística, audiovisual o software), luego realizar una sinopsis de la obra y subir una foto.</a:t>
            </a:r>
            <a:endParaRPr lang="es-CO" sz="2000" dirty="0">
              <a:latin typeface="+mj-lt"/>
              <a:cs typeface="Arial" panose="020B0604020202020204" pitchFamily="34" charset="0"/>
            </a:endParaRPr>
          </a:p>
        </p:txBody>
      </p:sp>
      <p:pic>
        <p:nvPicPr>
          <p:cNvPr id="4" name="Imagen 3">
            <a:extLst>
              <a:ext uri="{FF2B5EF4-FFF2-40B4-BE49-F238E27FC236}">
                <a16:creationId xmlns="" xmlns:a16="http://schemas.microsoft.com/office/drawing/2014/main" id="{17B465D6-1558-43F1-9372-ECBFFB7B7069}"/>
              </a:ext>
            </a:extLst>
          </p:cNvPr>
          <p:cNvPicPr>
            <a:picLocks noChangeAspect="1"/>
          </p:cNvPicPr>
          <p:nvPr/>
        </p:nvPicPr>
        <p:blipFill rotWithShape="1">
          <a:blip r:embed="rId2"/>
          <a:srcRect t="14336" r="6707" b="17154"/>
          <a:stretch/>
        </p:blipFill>
        <p:spPr>
          <a:xfrm>
            <a:off x="122971" y="1516567"/>
            <a:ext cx="8179735" cy="3378819"/>
          </a:xfrm>
          <a:prstGeom prst="rect">
            <a:avLst/>
          </a:prstGeom>
        </p:spPr>
      </p:pic>
    </p:spTree>
    <p:extLst>
      <p:ext uri="{BB962C8B-B14F-4D97-AF65-F5344CB8AC3E}">
        <p14:creationId xmlns:p14="http://schemas.microsoft.com/office/powerpoint/2010/main" val="4237201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41"/>
            <a:ext cx="9144000" cy="6812118"/>
          </a:xfrm>
          <a:prstGeom prst="rect">
            <a:avLst/>
          </a:prstGeom>
        </p:spPr>
      </p:pic>
      <p:pic>
        <p:nvPicPr>
          <p:cNvPr id="2" name="Imagen 1">
            <a:extLst>
              <a:ext uri="{FF2B5EF4-FFF2-40B4-BE49-F238E27FC236}">
                <a16:creationId xmlns="" xmlns:a16="http://schemas.microsoft.com/office/drawing/2014/main" id="{CBABE979-85E7-4249-AC17-D324071E710B}"/>
              </a:ext>
            </a:extLst>
          </p:cNvPr>
          <p:cNvPicPr>
            <a:picLocks noChangeAspect="1"/>
          </p:cNvPicPr>
          <p:nvPr/>
        </p:nvPicPr>
        <p:blipFill>
          <a:blip r:embed="rId3"/>
          <a:stretch>
            <a:fillRect/>
          </a:stretch>
        </p:blipFill>
        <p:spPr>
          <a:xfrm>
            <a:off x="2285802" y="1714351"/>
            <a:ext cx="4572396" cy="3429297"/>
          </a:xfrm>
          <a:prstGeom prst="rect">
            <a:avLst/>
          </a:prstGeom>
        </p:spPr>
      </p:pic>
    </p:spTree>
    <p:extLst>
      <p:ext uri="{BB962C8B-B14F-4D97-AF65-F5344CB8AC3E}">
        <p14:creationId xmlns:p14="http://schemas.microsoft.com/office/powerpoint/2010/main" val="276002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387350" y="1485901"/>
            <a:ext cx="4991100" cy="4343400"/>
          </a:xfrm>
        </p:spPr>
        <p:txBody>
          <a:bodyPr/>
          <a:lstStyle/>
          <a:p>
            <a:endParaRPr lang="es-CO" dirty="0"/>
          </a:p>
          <a:p>
            <a:r>
              <a:rPr lang="es-CO" dirty="0"/>
              <a:t>“ Solo se protege la </a:t>
            </a:r>
            <a:r>
              <a:rPr lang="es-CO" b="1" u="sng" dirty="0"/>
              <a:t>forma</a:t>
            </a:r>
            <a:r>
              <a:rPr lang="es-CO" dirty="0"/>
              <a:t> sensible bajo la cual se </a:t>
            </a:r>
            <a:r>
              <a:rPr lang="es-CO" b="1" u="sng" dirty="0"/>
              <a:t>manifiesta la idea </a:t>
            </a:r>
            <a:r>
              <a:rPr lang="es-CO" dirty="0"/>
              <a:t>y no la idea misma, ya sea que se encuentre expresada de manera esquemática o bien en una obra.”</a:t>
            </a:r>
          </a:p>
          <a:p>
            <a:r>
              <a:rPr lang="es-CO" dirty="0"/>
              <a:t>“Si se otorgaran derechos exclusivos sobre las ideas consideradas en si mismas, se obstaculizaría su difusión y se impediría el desenvolvimiento de a creatividad intelectual”*</a:t>
            </a:r>
            <a:endParaRPr lang="es-CO" baseline="30000" dirty="0"/>
          </a:p>
        </p:txBody>
      </p:sp>
      <p:sp>
        <p:nvSpPr>
          <p:cNvPr id="4" name="Título 3"/>
          <p:cNvSpPr>
            <a:spLocks noGrp="1"/>
          </p:cNvSpPr>
          <p:nvPr>
            <p:ph type="title"/>
          </p:nvPr>
        </p:nvSpPr>
        <p:spPr/>
        <p:txBody>
          <a:bodyPr>
            <a:normAutofit fontScale="90000"/>
          </a:bodyPr>
          <a:lstStyle/>
          <a:p>
            <a:r>
              <a:rPr lang="es-CO" dirty="0"/>
              <a:t>Criterios de Protección</a:t>
            </a:r>
          </a:p>
        </p:txBody>
      </p:sp>
      <p:sp>
        <p:nvSpPr>
          <p:cNvPr id="5" name="CuadroTexto 4"/>
          <p:cNvSpPr txBox="1"/>
          <p:nvPr/>
        </p:nvSpPr>
        <p:spPr>
          <a:xfrm>
            <a:off x="2882900" y="1038197"/>
            <a:ext cx="4025900" cy="701731"/>
          </a:xfrm>
          <a:prstGeom prst="rect">
            <a:avLst/>
          </a:prstGeom>
          <a:noFill/>
        </p:spPr>
        <p:txBody>
          <a:bodyPr wrap="square" rtlCol="0">
            <a:spAutoFit/>
          </a:bodyPr>
          <a:lstStyle/>
          <a:p>
            <a:pPr lvl="0" algn="ctr">
              <a:lnSpc>
                <a:spcPct val="90000"/>
              </a:lnSpc>
              <a:spcBef>
                <a:spcPts val="1000"/>
              </a:spcBef>
            </a:pPr>
            <a:r>
              <a:rPr lang="es-CO" sz="2400" b="1" dirty="0">
                <a:solidFill>
                  <a:srgbClr val="5B9BD5">
                    <a:lumMod val="75000"/>
                  </a:srgbClr>
                </a:solidFill>
                <a:latin typeface="Candara" panose="020E0502030303020204" pitchFamily="34" charset="0"/>
              </a:rPr>
              <a:t>NO PROTECCIÓN DE IDEAS.</a:t>
            </a:r>
          </a:p>
          <a:p>
            <a:endParaRPr lang="es-CO" dirty="0"/>
          </a:p>
        </p:txBody>
      </p:sp>
      <p:sp>
        <p:nvSpPr>
          <p:cNvPr id="6" name="Marcador de pie de página 5"/>
          <p:cNvSpPr>
            <a:spLocks noGrp="1"/>
          </p:cNvSpPr>
          <p:nvPr>
            <p:ph type="ftr" sz="quarter" idx="11"/>
          </p:nvPr>
        </p:nvSpPr>
        <p:spPr>
          <a:xfrm>
            <a:off x="1193800" y="5829301"/>
            <a:ext cx="7835900" cy="365125"/>
          </a:xfrm>
        </p:spPr>
        <p:txBody>
          <a:bodyPr/>
          <a:lstStyle/>
          <a:p>
            <a:r>
              <a:rPr lang="es-CO" dirty="0"/>
              <a:t>*. LIPSZYC, Delia. Derecho de Autor y Derechos Conexos. Ediciones UNESCO/</a:t>
            </a:r>
            <a:r>
              <a:rPr lang="es-CO" dirty="0" err="1"/>
              <a:t>Cerlalc</a:t>
            </a:r>
            <a:r>
              <a:rPr lang="es-CO" dirty="0"/>
              <a:t>/</a:t>
            </a:r>
            <a:r>
              <a:rPr lang="es-CO" dirty="0" err="1"/>
              <a:t>Zavalía</a:t>
            </a:r>
            <a:r>
              <a:rPr lang="es-CO" dirty="0"/>
              <a:t>, Buenos Aires, 1993.</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162" y="2092325"/>
            <a:ext cx="2936875" cy="2936875"/>
          </a:xfrm>
          <a:prstGeom prst="rect">
            <a:avLst/>
          </a:prstGeom>
        </p:spPr>
      </p:pic>
    </p:spTree>
    <p:extLst>
      <p:ext uri="{BB962C8B-B14F-4D97-AF65-F5344CB8AC3E}">
        <p14:creationId xmlns:p14="http://schemas.microsoft.com/office/powerpoint/2010/main" val="4004141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79401" y="2033154"/>
            <a:ext cx="4991099" cy="3592946"/>
          </a:xfrm>
        </p:spPr>
        <p:txBody>
          <a:bodyPr/>
          <a:lstStyle/>
          <a:p>
            <a:r>
              <a:rPr lang="es-CO" dirty="0"/>
              <a:t>“La originalidad implica que la creación, por su </a:t>
            </a:r>
            <a:r>
              <a:rPr lang="es-CO" b="1" u="sng" dirty="0"/>
              <a:t>forma de expresión</a:t>
            </a:r>
            <a:r>
              <a:rPr lang="es-CO" dirty="0"/>
              <a:t>, contiene características propias que permiten distinguirla de cualquiera otra obra del mismo género. En tal sentido, no se considera como creación original la labor de los llamados “colaboradores técnicos”, como son el dibujante, el transcriptor musical o el corrector de pruebas.”*</a:t>
            </a:r>
            <a:endParaRPr lang="es-CO" baseline="30000" dirty="0"/>
          </a:p>
        </p:txBody>
      </p:sp>
      <p:sp>
        <p:nvSpPr>
          <p:cNvPr id="4" name="Título 3"/>
          <p:cNvSpPr>
            <a:spLocks noGrp="1"/>
          </p:cNvSpPr>
          <p:nvPr>
            <p:ph type="title"/>
          </p:nvPr>
        </p:nvSpPr>
        <p:spPr/>
        <p:txBody>
          <a:bodyPr>
            <a:normAutofit fontScale="90000"/>
          </a:bodyPr>
          <a:lstStyle/>
          <a:p>
            <a:r>
              <a:rPr lang="es-CO" dirty="0"/>
              <a:t>Criterios de Protección</a:t>
            </a:r>
          </a:p>
        </p:txBody>
      </p:sp>
      <p:sp>
        <p:nvSpPr>
          <p:cNvPr id="5" name="CuadroTexto 4"/>
          <p:cNvSpPr txBox="1"/>
          <p:nvPr/>
        </p:nvSpPr>
        <p:spPr>
          <a:xfrm>
            <a:off x="3790950" y="1028700"/>
            <a:ext cx="2959100"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ORIGINALIDAD</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950" y="2173864"/>
            <a:ext cx="2946400" cy="2946400"/>
          </a:xfrm>
          <a:prstGeom prst="rect">
            <a:avLst/>
          </a:prstGeom>
        </p:spPr>
      </p:pic>
      <p:sp>
        <p:nvSpPr>
          <p:cNvPr id="7" name="Marcador de pie de página 6"/>
          <p:cNvSpPr>
            <a:spLocks noGrp="1"/>
          </p:cNvSpPr>
          <p:nvPr>
            <p:ph type="ftr" sz="quarter" idx="11"/>
          </p:nvPr>
        </p:nvSpPr>
        <p:spPr>
          <a:xfrm>
            <a:off x="908050" y="5803764"/>
            <a:ext cx="7905750" cy="365125"/>
          </a:xfrm>
        </p:spPr>
        <p:txBody>
          <a:bodyPr/>
          <a:lstStyle/>
          <a:p>
            <a:r>
              <a:rPr lang="es-CO" dirty="0"/>
              <a:t>* VEGA JARAMILLO, Alfredo; Manual de Derecho de Autor; Dirección Nacional de Derecho de Autor, Bogotá D.C., 2010</a:t>
            </a:r>
          </a:p>
        </p:txBody>
      </p:sp>
    </p:spTree>
    <p:extLst>
      <p:ext uri="{BB962C8B-B14F-4D97-AF65-F5344CB8AC3E}">
        <p14:creationId xmlns:p14="http://schemas.microsoft.com/office/powerpoint/2010/main" val="25663702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304801" y="2261754"/>
            <a:ext cx="4952999" cy="4100946"/>
          </a:xfrm>
        </p:spPr>
        <p:txBody>
          <a:bodyPr/>
          <a:lstStyle/>
          <a:p>
            <a:r>
              <a:rPr lang="es-CO" dirty="0"/>
              <a:t>La protección que confiere el derecho de autor es independiente a su merito y a la finalidad que la obra pueda tener.</a:t>
            </a:r>
          </a:p>
          <a:p>
            <a:r>
              <a:rPr lang="es-CO" dirty="0"/>
              <a:t>El merito hace referencia al gusto que pueda tener el espectador , mientras que la finalidad tiene que ver con el carácter cultural o utilitario que tenga la obra. </a:t>
            </a:r>
          </a:p>
        </p:txBody>
      </p:sp>
      <p:sp>
        <p:nvSpPr>
          <p:cNvPr id="4" name="Título 3"/>
          <p:cNvSpPr>
            <a:spLocks noGrp="1"/>
          </p:cNvSpPr>
          <p:nvPr>
            <p:ph type="title"/>
          </p:nvPr>
        </p:nvSpPr>
        <p:spPr/>
        <p:txBody>
          <a:bodyPr>
            <a:normAutofit fontScale="90000"/>
          </a:bodyPr>
          <a:lstStyle/>
          <a:p>
            <a:r>
              <a:rPr lang="es-CO" dirty="0"/>
              <a:t>Criterios de Protección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25" y="1501490"/>
            <a:ext cx="2124075" cy="220388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574834"/>
            <a:ext cx="2184400" cy="2184400"/>
          </a:xfrm>
          <a:prstGeom prst="rect">
            <a:avLst/>
          </a:prstGeom>
        </p:spPr>
      </p:pic>
      <p:sp>
        <p:nvSpPr>
          <p:cNvPr id="7" name="CuadroTexto 6"/>
          <p:cNvSpPr txBox="1"/>
          <p:nvPr/>
        </p:nvSpPr>
        <p:spPr>
          <a:xfrm>
            <a:off x="1028700" y="1064071"/>
            <a:ext cx="7086600" cy="461665"/>
          </a:xfrm>
          <a:prstGeom prst="rect">
            <a:avLst/>
          </a:prstGeom>
          <a:noFill/>
        </p:spPr>
        <p:txBody>
          <a:bodyPr wrap="square" rtlCol="0">
            <a:spAutoFit/>
          </a:bodyPr>
          <a:lstStyle/>
          <a:p>
            <a:r>
              <a:rPr lang="es-CO" sz="2400" b="1" dirty="0">
                <a:solidFill>
                  <a:schemeClr val="accent1">
                    <a:lumMod val="75000"/>
                  </a:schemeClr>
                </a:solidFill>
                <a:latin typeface="Candara" panose="020E0502030303020204" pitchFamily="34" charset="0"/>
              </a:rPr>
              <a:t>INDEPENDENCIA DEL MERITO O LA DESTINACION</a:t>
            </a:r>
          </a:p>
        </p:txBody>
      </p:sp>
    </p:spTree>
    <p:extLst>
      <p:ext uri="{BB962C8B-B14F-4D97-AF65-F5344CB8AC3E}">
        <p14:creationId xmlns:p14="http://schemas.microsoft.com/office/powerpoint/2010/main" val="25129720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15901" y="2198254"/>
            <a:ext cx="5092699" cy="4405746"/>
          </a:xfrm>
        </p:spPr>
        <p:txBody>
          <a:bodyPr/>
          <a:lstStyle/>
          <a:p>
            <a:r>
              <a:rPr lang="es-CO" dirty="0"/>
              <a:t>“La protección que esta Ley otorga al autor, tiene como título originario la creación intelectual, sin que se requiera registro alguno. Las formalidades que en ella se establecen son para la mayor seguridad jurídica de los titulares de los derechos que se protegen.”*</a:t>
            </a:r>
            <a:endParaRPr lang="es-CO" baseline="30000" dirty="0"/>
          </a:p>
        </p:txBody>
      </p:sp>
      <p:sp>
        <p:nvSpPr>
          <p:cNvPr id="4" name="Título 3"/>
          <p:cNvSpPr>
            <a:spLocks noGrp="1"/>
          </p:cNvSpPr>
          <p:nvPr>
            <p:ph type="title"/>
          </p:nvPr>
        </p:nvSpPr>
        <p:spPr/>
        <p:txBody>
          <a:bodyPr>
            <a:normAutofit fontScale="90000"/>
          </a:bodyPr>
          <a:lstStyle/>
          <a:p>
            <a:r>
              <a:rPr lang="es-CO" dirty="0"/>
              <a:t>Criterios de Protección</a:t>
            </a:r>
          </a:p>
        </p:txBody>
      </p:sp>
      <p:sp>
        <p:nvSpPr>
          <p:cNvPr id="5" name="Marcador de pie de página 4"/>
          <p:cNvSpPr>
            <a:spLocks noGrp="1"/>
          </p:cNvSpPr>
          <p:nvPr>
            <p:ph type="ftr" sz="quarter" idx="11"/>
          </p:nvPr>
        </p:nvSpPr>
        <p:spPr>
          <a:xfrm>
            <a:off x="160337" y="5810251"/>
            <a:ext cx="5203825" cy="365125"/>
          </a:xfrm>
        </p:spPr>
        <p:txBody>
          <a:bodyPr/>
          <a:lstStyle/>
          <a:p>
            <a:r>
              <a:rPr lang="es-CO" dirty="0"/>
              <a:t>*. Republica de Colombia, Ley 23 de 1982, Articulo 9</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2198254"/>
            <a:ext cx="2870199" cy="2870199"/>
          </a:xfrm>
          <a:prstGeom prst="rect">
            <a:avLst/>
          </a:prstGeom>
        </p:spPr>
      </p:pic>
      <p:sp>
        <p:nvSpPr>
          <p:cNvPr id="8" name="CuadroTexto 7"/>
          <p:cNvSpPr txBox="1"/>
          <p:nvPr/>
        </p:nvSpPr>
        <p:spPr>
          <a:xfrm>
            <a:off x="2051050" y="1079500"/>
            <a:ext cx="5041900" cy="461665"/>
          </a:xfrm>
          <a:prstGeom prst="rect">
            <a:avLst/>
          </a:prstGeom>
          <a:noFill/>
        </p:spPr>
        <p:txBody>
          <a:bodyPr wrap="square" rtlCol="0">
            <a:spAutoFit/>
          </a:bodyPr>
          <a:lstStyle/>
          <a:p>
            <a:pPr algn="ctr"/>
            <a:r>
              <a:rPr lang="es-CO" sz="2400" b="1" dirty="0">
                <a:solidFill>
                  <a:schemeClr val="accent1">
                    <a:lumMod val="75000"/>
                  </a:schemeClr>
                </a:solidFill>
                <a:latin typeface="Candara" panose="020E0502030303020204" pitchFamily="34" charset="0"/>
              </a:rPr>
              <a:t>AUSENCIA DE FORMALIDADES</a:t>
            </a:r>
          </a:p>
        </p:txBody>
      </p:sp>
    </p:spTree>
    <p:extLst>
      <p:ext uri="{BB962C8B-B14F-4D97-AF65-F5344CB8AC3E}">
        <p14:creationId xmlns:p14="http://schemas.microsoft.com/office/powerpoint/2010/main" val="10515451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54001" y="1331914"/>
            <a:ext cx="5029199" cy="5246686"/>
          </a:xfrm>
        </p:spPr>
        <p:txBody>
          <a:bodyPr/>
          <a:lstStyle/>
          <a:p>
            <a:r>
              <a:rPr lang="es-CO" dirty="0"/>
              <a:t>“Autor es la </a:t>
            </a:r>
            <a:r>
              <a:rPr lang="es-CO" b="1" u="sng" dirty="0"/>
              <a:t>persona</a:t>
            </a:r>
            <a:r>
              <a:rPr lang="es-CO" dirty="0"/>
              <a:t> física que crea la obra.”*</a:t>
            </a:r>
            <a:endParaRPr lang="es-CO" baseline="30000" dirty="0"/>
          </a:p>
          <a:p>
            <a:r>
              <a:rPr lang="es-CO" dirty="0"/>
              <a:t>En una obra pueden haber una pluralidad de autores, así como un único autor. </a:t>
            </a:r>
          </a:p>
          <a:p>
            <a:r>
              <a:rPr lang="es-CO" dirty="0"/>
              <a:t>El autor es titular originario de derechos; cualquier otra persona diferente al autor, se considera titular derivado.</a:t>
            </a:r>
          </a:p>
          <a:p>
            <a:r>
              <a:rPr lang="es-CO" dirty="0"/>
              <a:t>Titular es la persona que en virtud de la legislación autoral ostenta los derechos que le confiere la Ley.</a:t>
            </a:r>
          </a:p>
          <a:p>
            <a:endParaRPr lang="es-CO" dirty="0"/>
          </a:p>
          <a:p>
            <a:endParaRPr lang="es-CO" dirty="0"/>
          </a:p>
        </p:txBody>
      </p:sp>
      <p:sp>
        <p:nvSpPr>
          <p:cNvPr id="4" name="Título 3"/>
          <p:cNvSpPr>
            <a:spLocks noGrp="1"/>
          </p:cNvSpPr>
          <p:nvPr>
            <p:ph type="title"/>
          </p:nvPr>
        </p:nvSpPr>
        <p:spPr/>
        <p:txBody>
          <a:bodyPr>
            <a:normAutofit fontScale="90000"/>
          </a:bodyPr>
          <a:lstStyle/>
          <a:p>
            <a:r>
              <a:rPr lang="es-CO" dirty="0"/>
              <a:t>Sujeto de Protección</a:t>
            </a:r>
          </a:p>
        </p:txBody>
      </p:sp>
      <p:sp>
        <p:nvSpPr>
          <p:cNvPr id="5" name="Marcador de pie de página 5"/>
          <p:cNvSpPr>
            <a:spLocks noGrp="1"/>
          </p:cNvSpPr>
          <p:nvPr>
            <p:ph type="ftr" sz="quarter" idx="11"/>
          </p:nvPr>
        </p:nvSpPr>
        <p:spPr>
          <a:xfrm>
            <a:off x="876300" y="5810250"/>
            <a:ext cx="8001000" cy="339726"/>
          </a:xfrm>
        </p:spPr>
        <p:txBody>
          <a:bodyPr/>
          <a:lstStyle/>
          <a:p>
            <a:r>
              <a:rPr lang="es-CO" dirty="0"/>
              <a:t>* Comunidad Andina de Naciones; Decisión Andina 351 régimen común sobre derecho de autor y derechos conexos de 1993; Articulo 3</a:t>
            </a:r>
          </a:p>
        </p:txBody>
      </p:sp>
      <p:sp>
        <p:nvSpPr>
          <p:cNvPr id="6" name="CuadroTexto 5"/>
          <p:cNvSpPr txBox="1"/>
          <p:nvPr/>
        </p:nvSpPr>
        <p:spPr>
          <a:xfrm>
            <a:off x="2339329" y="913458"/>
            <a:ext cx="4889500" cy="461665"/>
          </a:xfrm>
          <a:prstGeom prst="rect">
            <a:avLst/>
          </a:prstGeom>
          <a:noFill/>
        </p:spPr>
        <p:txBody>
          <a:bodyPr wrap="square" rtlCol="0">
            <a:spAutoFit/>
          </a:bodyPr>
          <a:lstStyle/>
          <a:p>
            <a:pPr algn="ctr"/>
            <a:r>
              <a:rPr lang="es-CO" sz="2400" b="1" dirty="0">
                <a:solidFill>
                  <a:schemeClr val="accent1">
                    <a:lumMod val="75000"/>
                  </a:schemeClr>
                </a:solidFill>
                <a:latin typeface="Candara" panose="020E0502030303020204" pitchFamily="34" charset="0"/>
              </a:rPr>
              <a:t>AUTORIA Y TITULARIDAD</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992" y="1249065"/>
            <a:ext cx="2225675" cy="2225675"/>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390" y="3474740"/>
            <a:ext cx="2125960" cy="2125960"/>
          </a:xfrm>
          <a:prstGeom prst="rect">
            <a:avLst/>
          </a:prstGeom>
        </p:spPr>
      </p:pic>
    </p:spTree>
    <p:extLst>
      <p:ext uri="{BB962C8B-B14F-4D97-AF65-F5344CB8AC3E}">
        <p14:creationId xmlns:p14="http://schemas.microsoft.com/office/powerpoint/2010/main" val="33398404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274CDFBE-3939-4A93-8198-2E248232CE19}" vid="{F61EA834-B4B0-4B77-960C-A242A6961D93}"/>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274CDFBE-3939-4A93-8198-2E248232CE19}" vid="{27C2BFE7-5471-43BB-ACEF-0A3983047056}"/>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274CDFBE-3939-4A93-8198-2E248232CE19}" vid="{656B952C-02FC-442F-8601-0698F19896DF}"/>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Template>
  <TotalTime>1320</TotalTime>
  <Words>2992</Words>
  <Application>Microsoft Office PowerPoint</Application>
  <PresentationFormat>Presentación en pantalla (4:3)</PresentationFormat>
  <Paragraphs>236</Paragraphs>
  <Slides>48</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48</vt:i4>
      </vt:variant>
    </vt:vector>
  </HeadingPairs>
  <TitlesOfParts>
    <vt:vector size="58" baseType="lpstr">
      <vt:lpstr>ＭＳ Ｐゴシック</vt:lpstr>
      <vt:lpstr>Arial</vt:lpstr>
      <vt:lpstr>Arial Narrow</vt:lpstr>
      <vt:lpstr>Calibri</vt:lpstr>
      <vt:lpstr>Calibri Light</vt:lpstr>
      <vt:lpstr>Candara</vt:lpstr>
      <vt:lpstr>Times New Roman</vt:lpstr>
      <vt:lpstr>Tema de Office</vt:lpstr>
      <vt:lpstr>Diseño personalizado</vt:lpstr>
      <vt:lpstr>1_Diseño personalizado</vt:lpstr>
      <vt:lpstr>Aspectos generales sobre  Derecho de Autor Red Naranja </vt:lpstr>
      <vt:lpstr>Propiedad Intelectual</vt:lpstr>
      <vt:lpstr>Marco Normativo</vt:lpstr>
      <vt:lpstr>Objeto de Protección</vt:lpstr>
      <vt:lpstr>Criterios de Protección</vt:lpstr>
      <vt:lpstr>Criterios de Protección</vt:lpstr>
      <vt:lpstr>Criterios de Protección</vt:lpstr>
      <vt:lpstr>Criterios de Protección</vt:lpstr>
      <vt:lpstr>Sujeto de Protección</vt:lpstr>
      <vt:lpstr>Derechos Reconocidos</vt:lpstr>
      <vt:lpstr>Derechos Reconocidos</vt:lpstr>
      <vt:lpstr>Derechos Reconocidos</vt:lpstr>
      <vt:lpstr>Derechos Reconocidos</vt:lpstr>
      <vt:lpstr>Derechos Reconocidos</vt:lpstr>
      <vt:lpstr>Derechos Reconocidos</vt:lpstr>
      <vt:lpstr>Derechos Reconocidos</vt:lpstr>
      <vt:lpstr>Termino de Protección</vt:lpstr>
      <vt:lpstr>Derechos Conexos</vt:lpstr>
      <vt:lpstr>Derechos Conexos</vt:lpstr>
      <vt:lpstr>Derechos Conexos</vt:lpstr>
      <vt:lpstr>Derechos Conexos</vt:lpstr>
      <vt:lpstr>Termino de Protección</vt:lpstr>
      <vt:lpstr>Transferencia del Derecho de Autor</vt:lpstr>
      <vt:lpstr>Transferencia del Derecho de Autor</vt:lpstr>
      <vt:lpstr>Transferencia del Derecho de Autor</vt:lpstr>
      <vt:lpstr>Transferencia del Derecho de Autor</vt:lpstr>
      <vt:lpstr>Transferencia del Derecho de Autor</vt:lpstr>
      <vt:lpstr>Presentación de PowerPoint</vt:lpstr>
      <vt:lpstr>Excepciones y Limitaciones</vt:lpstr>
      <vt:lpstr>Excepciones y Limitaciones</vt:lpstr>
      <vt:lpstr>Excepciones y Limitaciones</vt:lpstr>
      <vt:lpstr>Gestión de Derechos</vt:lpstr>
      <vt:lpstr>Gestión de Derechos</vt:lpstr>
      <vt:lpstr>Gestión de Derechos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Alejandra Lopez Gutierrez</dc:creator>
  <cp:lastModifiedBy>Miercoles Capacitacion</cp:lastModifiedBy>
  <cp:revision>214</cp:revision>
  <dcterms:created xsi:type="dcterms:W3CDTF">2014-11-14T19:47:37Z</dcterms:created>
  <dcterms:modified xsi:type="dcterms:W3CDTF">2018-09-25T14:17:30Z</dcterms:modified>
</cp:coreProperties>
</file>