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9539"/>
    <a:srgbClr val="3333CC"/>
    <a:srgbClr val="FFCC99"/>
    <a:srgbClr val="00FFFF"/>
    <a:srgbClr val="CCFFCC"/>
    <a:srgbClr val="C0C0C0"/>
    <a:srgbClr val="009900"/>
    <a:srgbClr val="6600FF"/>
    <a:srgbClr val="2B138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ABRIL\GRAFICA%20CONSOLIDADO%20ABRIL%2030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RZO\GRAFICA%20MARZO%2031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ABRIL\GRAFICA%20CONSOLIDADO%20ABRIL%2030%20DE%20201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MARZO\GRAFICA%20MARZO%2031%20DE%202018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ABRIL\GRAFICA%20CONSOLIDADO%20ABRIL%2030%20DE%202018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Hoja3!$A$3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Hoja3!$B$2:$F$2</c:f>
              <c:strCache>
                <c:ptCount val="5"/>
                <c:pt idx="0">
                  <c:v>APROPIACION VIGENTE DESPUES DE BLOQUEOS Y APLAZAMIENTOS</c:v>
                </c:pt>
                <c:pt idx="1">
                  <c:v>COMPROMISOS      </c:v>
                </c:pt>
                <c:pt idx="2">
                  <c:v>OBLIGACIONES       </c:v>
                </c:pt>
                <c:pt idx="3">
                  <c:v>   PAGOS                        </c:v>
                </c:pt>
                <c:pt idx="4">
                  <c:v>APR. SIN COMPROMETER </c:v>
                </c:pt>
              </c:strCache>
            </c:strRef>
          </c:cat>
          <c:val>
            <c:numRef>
              <c:f>Hoja3!$B$3:$F$3</c:f>
              <c:numCache>
                <c:formatCode>#,##0</c:formatCode>
                <c:ptCount val="5"/>
                <c:pt idx="0">
                  <c:v>358072.41359800001</c:v>
                </c:pt>
                <c:pt idx="1">
                  <c:v>239607.254384</c:v>
                </c:pt>
                <c:pt idx="2">
                  <c:v>102903.389654</c:v>
                </c:pt>
                <c:pt idx="3">
                  <c:v>102874.35606000001</c:v>
                </c:pt>
                <c:pt idx="4">
                  <c:v>118465.15921300001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58983520"/>
        <c:axId val="-458972096"/>
      </c:barChart>
      <c:lineChart>
        <c:grouping val="standard"/>
        <c:varyColors val="0"/>
        <c:ser>
          <c:idx val="1"/>
          <c:order val="1"/>
          <c:tx>
            <c:strRef>
              <c:f>Hoja3!$A$4</c:f>
              <c:strCache>
                <c:ptCount val="1"/>
                <c:pt idx="0">
                  <c:v>INVERSION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Hoja3!$B$2:$F$2</c:f>
              <c:strCache>
                <c:ptCount val="5"/>
                <c:pt idx="0">
                  <c:v>APROPIACION VIGENTE DESPUES DE BLOQUEOS Y APLAZAMIENTOS</c:v>
                </c:pt>
                <c:pt idx="1">
                  <c:v>COMPROMISOS      </c:v>
                </c:pt>
                <c:pt idx="2">
                  <c:v>OBLIGACIONES       </c:v>
                </c:pt>
                <c:pt idx="3">
                  <c:v>   PAGOS                        </c:v>
                </c:pt>
                <c:pt idx="4">
                  <c:v>APR. SIN COMPROMETER </c:v>
                </c:pt>
              </c:strCache>
            </c:strRef>
          </c:cat>
          <c:val>
            <c:numRef>
              <c:f>Hoja3!$B$4:$F$4</c:f>
              <c:numCache>
                <c:formatCode>#,##0</c:formatCode>
                <c:ptCount val="5"/>
                <c:pt idx="0">
                  <c:v>109737</c:v>
                </c:pt>
                <c:pt idx="1">
                  <c:v>95196.542281000002</c:v>
                </c:pt>
                <c:pt idx="2">
                  <c:v>4467.6595049999996</c:v>
                </c:pt>
                <c:pt idx="3">
                  <c:v>4446.1357070000004</c:v>
                </c:pt>
                <c:pt idx="4">
                  <c:v>14540.457718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458983520"/>
        <c:axId val="-458972096"/>
      </c:lineChart>
      <c:catAx>
        <c:axId val="-45898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458972096"/>
        <c:crosses val="autoZero"/>
        <c:auto val="1"/>
        <c:lblAlgn val="ctr"/>
        <c:lblOffset val="100"/>
        <c:noMultiLvlLbl val="0"/>
      </c:catAx>
      <c:valAx>
        <c:axId val="-45897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458983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178935057787562"/>
          <c:y val="3.1804298611629672E-2"/>
          <c:w val="0.53717276646486878"/>
          <c:h val="0.60822476919686519"/>
        </c:manualLayout>
      </c:layout>
      <c:bar3DChart>
        <c:barDir val="col"/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4583824"/>
        <c:axId val="-184589808"/>
        <c:axId val="0"/>
      </c:bar3DChart>
      <c:catAx>
        <c:axId val="-18458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4589808"/>
        <c:crosses val="autoZero"/>
        <c:auto val="1"/>
        <c:lblAlgn val="ctr"/>
        <c:lblOffset val="100"/>
        <c:noMultiLvlLbl val="0"/>
      </c:catAx>
      <c:valAx>
        <c:axId val="-1845898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45838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'GESTIÓN '!$B$4</c:f>
              <c:strCache>
                <c:ptCount val="1"/>
                <c:pt idx="0">
                  <c:v>APR. VIG. DESPUES DE APLAZAMIENTOS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'GESTIÓN '!$A$5:$A$9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'GESTIÓN '!$B$5:$B$9</c:f>
              <c:numCache>
                <c:formatCode>#,##0</c:formatCode>
                <c:ptCount val="5"/>
                <c:pt idx="0">
                  <c:v>43192</c:v>
                </c:pt>
                <c:pt idx="1">
                  <c:v>28739</c:v>
                </c:pt>
                <c:pt idx="2">
                  <c:v>82005</c:v>
                </c:pt>
                <c:pt idx="3">
                  <c:v>191918</c:v>
                </c:pt>
                <c:pt idx="4">
                  <c:v>105665</c:v>
                </c:pt>
              </c:numCache>
            </c:numRef>
          </c:val>
        </c:ser>
        <c:ser>
          <c:idx val="1"/>
          <c:order val="1"/>
          <c:tx>
            <c:strRef>
              <c:f>'GESTIÓN '!$C$4</c:f>
              <c:strCache>
                <c:ptCount val="1"/>
                <c:pt idx="0">
                  <c:v>COMPROMISOS      ($)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'GESTIÓN '!$A$5:$A$9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'GESTIÓN '!$C$5:$C$9</c:f>
              <c:numCache>
                <c:formatCode>#,##0</c:formatCode>
                <c:ptCount val="5"/>
                <c:pt idx="0">
                  <c:v>17898.848424</c:v>
                </c:pt>
                <c:pt idx="1">
                  <c:v>23405.482837</c:v>
                </c:pt>
                <c:pt idx="2">
                  <c:v>22355.616179000001</c:v>
                </c:pt>
                <c:pt idx="3">
                  <c:v>171330.908096</c:v>
                </c:pt>
                <c:pt idx="4">
                  <c:v>92575.002332999997</c:v>
                </c:pt>
              </c:numCache>
            </c:numRef>
          </c:val>
        </c:ser>
        <c:ser>
          <c:idx val="2"/>
          <c:order val="2"/>
          <c:tx>
            <c:strRef>
              <c:f>'GESTIÓN '!$D$4</c:f>
              <c:strCache>
                <c:ptCount val="1"/>
                <c:pt idx="0">
                  <c:v>OBLIGACIONES      ($)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'GESTIÓN '!$A$5:$A$9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'GESTIÓN '!$D$5:$D$9</c:f>
              <c:numCache>
                <c:formatCode>#,##0</c:formatCode>
                <c:ptCount val="5"/>
                <c:pt idx="0">
                  <c:v>12191.664717</c:v>
                </c:pt>
                <c:pt idx="1">
                  <c:v>19422.908389</c:v>
                </c:pt>
                <c:pt idx="2">
                  <c:v>21677.438017</c:v>
                </c:pt>
                <c:pt idx="3">
                  <c:v>45691.668321999998</c:v>
                </c:pt>
                <c:pt idx="4">
                  <c:v>3785.3303209999999</c:v>
                </c:pt>
              </c:numCache>
            </c:numRef>
          </c:val>
        </c:ser>
        <c:ser>
          <c:idx val="3"/>
          <c:order val="3"/>
          <c:tx>
            <c:strRef>
              <c:f>'GESTIÓN '!$E$4</c:f>
              <c:strCache>
                <c:ptCount val="1"/>
                <c:pt idx="0">
                  <c:v>   PAGOS                    ($)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'GESTIÓN '!$A$5:$A$9</c:f>
              <c:strCache>
                <c:ptCount val="5"/>
                <c:pt idx="0">
                  <c:v>Gastos de Personal</c:v>
                </c:pt>
                <c:pt idx="1">
                  <c:v>Gastos Generales </c:v>
                </c:pt>
                <c:pt idx="2">
                  <c:v>Transferencias Corrientes</c:v>
                </c:pt>
                <c:pt idx="3">
                  <c:v>Transferencias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'GESTIÓN '!$E$5:$E$9</c:f>
              <c:numCache>
                <c:formatCode>#,##0</c:formatCode>
                <c:ptCount val="5"/>
                <c:pt idx="0">
                  <c:v>12165.782485</c:v>
                </c:pt>
                <c:pt idx="1">
                  <c:v>19419.757027</c:v>
                </c:pt>
                <c:pt idx="2">
                  <c:v>21677.438017</c:v>
                </c:pt>
                <c:pt idx="3">
                  <c:v>45691.668321999998</c:v>
                </c:pt>
                <c:pt idx="4">
                  <c:v>3763.8065230000002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4584912"/>
        <c:axId val="-184587088"/>
        <c:axId val="0"/>
      </c:bar3DChart>
      <c:catAx>
        <c:axId val="-18458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4587088"/>
        <c:crosses val="autoZero"/>
        <c:auto val="1"/>
        <c:lblAlgn val="ctr"/>
        <c:lblOffset val="100"/>
        <c:noMultiLvlLbl val="0"/>
      </c:catAx>
      <c:valAx>
        <c:axId val="-18458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4584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GASTOS</a:t>
            </a:r>
            <a:r>
              <a:rPr lang="en-US" baseline="0" dirty="0" smtClean="0"/>
              <a:t> GENERALES</a:t>
            </a:r>
            <a:r>
              <a:rPr lang="en-US" dirty="0" smtClean="0"/>
              <a:t> </a:t>
            </a:r>
            <a:endParaRPr lang="en-US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757979882577148E-2"/>
          <c:y val="0.20359523545002936"/>
          <c:w val="0.80038222248809965"/>
          <c:h val="0.76413969876362942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DCE!$A$7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DCE!$B$6:$E$6</c:f>
              <c:strCache>
                <c:ptCount val="4"/>
                <c:pt idx="0">
                  <c:v>APR.  VIGENTE DESPUES DE BLOQUEOS($)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($)</c:v>
                </c:pt>
              </c:strCache>
            </c:strRef>
          </c:cat>
          <c:val>
            <c:numRef>
              <c:f>DCE!$B$7:$E$7</c:f>
              <c:numCache>
                <c:formatCode>#,##0</c:formatCode>
                <c:ptCount val="4"/>
                <c:pt idx="0">
                  <c:v>10444.484</c:v>
                </c:pt>
                <c:pt idx="1">
                  <c:v>3528.2360509999999</c:v>
                </c:pt>
                <c:pt idx="2">
                  <c:v>3444.356726</c:v>
                </c:pt>
                <c:pt idx="3">
                  <c:v>3444.356726</c:v>
                </c:pt>
              </c:numCache>
            </c:numRef>
          </c:val>
        </c:ser>
        <c:ser>
          <c:idx val="1"/>
          <c:order val="1"/>
          <c:tx>
            <c:strRef>
              <c:f>DCE!$A$8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DCE!$B$6:$E$6</c:f>
              <c:strCache>
                <c:ptCount val="4"/>
                <c:pt idx="0">
                  <c:v>APR.  VIGENTE DESPUES DE BLOQUEOS($)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($)</c:v>
                </c:pt>
              </c:strCache>
            </c:strRef>
          </c:cat>
          <c:val>
            <c:numRef>
              <c:f>DCE!$B$8:$E$8</c:f>
              <c:numCache>
                <c:formatCode>#,##0</c:formatCode>
                <c:ptCount val="4"/>
                <c:pt idx="0">
                  <c:v>1773.818</c:v>
                </c:pt>
                <c:pt idx="1">
                  <c:v>1088.162795</c:v>
                </c:pt>
                <c:pt idx="2">
                  <c:v>475.35347999999999</c:v>
                </c:pt>
                <c:pt idx="3">
                  <c:v>475.35347999999999</c:v>
                </c:pt>
              </c:numCache>
            </c:numRef>
          </c:val>
        </c:ser>
        <c:ser>
          <c:idx val="2"/>
          <c:order val="2"/>
          <c:tx>
            <c:strRef>
              <c:f>DCE!$A$9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DCE!$B$6:$E$6</c:f>
              <c:strCache>
                <c:ptCount val="4"/>
                <c:pt idx="0">
                  <c:v>APR.  VIGENTE DESPUES DE BLOQUEOS($)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($)</c:v>
                </c:pt>
              </c:strCache>
            </c:strRef>
          </c:cat>
          <c:val>
            <c:numRef>
              <c:f>DCE!$B$9:$E$9</c:f>
              <c:numCache>
                <c:formatCode>#,##0</c:formatCode>
                <c:ptCount val="4"/>
                <c:pt idx="0">
                  <c:v>4072</c:v>
                </c:pt>
                <c:pt idx="1">
                  <c:v>2621.5399480000001</c:v>
                </c:pt>
                <c:pt idx="2">
                  <c:v>682.32918400000005</c:v>
                </c:pt>
                <c:pt idx="3">
                  <c:v>682.32918400000005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84582192"/>
        <c:axId val="-184585456"/>
        <c:axId val="0"/>
      </c:bar3DChart>
      <c:catAx>
        <c:axId val="-18458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4585456"/>
        <c:crosses val="autoZero"/>
        <c:auto val="1"/>
        <c:lblAlgn val="ctr"/>
        <c:lblOffset val="100"/>
        <c:noMultiLvlLbl val="0"/>
      </c:catAx>
      <c:valAx>
        <c:axId val="-18458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84582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07/05/2018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07/05/2018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1" y="182879"/>
            <a:ext cx="8779764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630" y="882376"/>
            <a:ext cx="7476518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371" y="3869636"/>
            <a:ext cx="6577037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484253" y="3733800"/>
            <a:ext cx="617327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98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21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762000"/>
            <a:ext cx="1743378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399" y="762000"/>
            <a:ext cx="5573093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4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1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0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3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65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962" y="1173575"/>
            <a:ext cx="7476518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669" y="4154520"/>
            <a:ext cx="6577964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486159" y="4020408"/>
            <a:ext cx="617327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84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399" y="2057399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1526" y="2057400"/>
            <a:ext cx="3566779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38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399" y="2001511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399" y="2721483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2697" y="1999032"/>
            <a:ext cx="3566779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2697" y="2719322"/>
            <a:ext cx="3566779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4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4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F079-A3E8-4EF6-B2EE-5174A953E344}" type="datetimeFigureOut">
              <a:rPr lang="es-CO" smtClean="0"/>
              <a:t>07/05/2018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7D9-46B8-4BE2-93EF-7AC8EBE7E255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8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031" y="1097280"/>
            <a:ext cx="4150359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9" y="1097280"/>
            <a:ext cx="2835132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806" y="1069848"/>
            <a:ext cx="4258442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399" y="2834640"/>
            <a:ext cx="2835132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07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912" y="182880"/>
            <a:ext cx="8779764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399" y="609600"/>
            <a:ext cx="7407926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400" y="2057400"/>
            <a:ext cx="7405939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396" y="6223830"/>
            <a:ext cx="1747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07/05/2018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376" y="6223830"/>
            <a:ext cx="3538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8364" y="6223830"/>
            <a:ext cx="1279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245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649" r:id="rId15"/>
    <p:sldLayoutId id="2147483650" r:id="rId16"/>
    <p:sldLayoutId id="2147483651" r:id="rId17"/>
    <p:sldLayoutId id="2147483652" r:id="rId18"/>
    <p:sldLayoutId id="2147483654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r>
              <a:rPr lang="es-CO" sz="800" dirty="0" smtClean="0"/>
              <a:t>($) 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08298" y="98072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>
                    <a:lumMod val="95000"/>
                  </a:schemeClr>
                </a:solidFill>
              </a:rPr>
              <a:t>SECCIÓN 3501 – MINISTERIO DE COMERCIO INDUSTRIA Y TURISMO                                                                                 GRÁFICA DE EJECUCIÓN PRESUPUESTAL ACUMULADA CON CORTE AL 30 DE ABRIL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412781"/>
              </p:ext>
            </p:extLst>
          </p:nvPr>
        </p:nvGraphicFramePr>
        <p:xfrm>
          <a:off x="180306" y="1503949"/>
          <a:ext cx="8784975" cy="442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00386" y="634696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</a:t>
            </a:r>
            <a:r>
              <a:rPr lang="es-CO" sz="800" dirty="0" smtClean="0"/>
              <a:t>Pesos ($)</a:t>
            </a:r>
            <a:endParaRPr lang="es-CO" sz="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980728"/>
            <a:ext cx="896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3501-01 GESTIÓN GENERAL                                                                                     GRÁFICA DE EJECUCIÓN PRESUPUESTAL ACUMULADA CON CORTE AL 30 DE ABRIL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97971"/>
              </p:ext>
            </p:extLst>
          </p:nvPr>
        </p:nvGraphicFramePr>
        <p:xfrm>
          <a:off x="180306" y="1628800"/>
          <a:ext cx="8721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229199"/>
              </p:ext>
            </p:extLst>
          </p:nvPr>
        </p:nvGraphicFramePr>
        <p:xfrm>
          <a:off x="180306" y="1503948"/>
          <a:ext cx="8721599" cy="4422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40346" y="630932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</a:t>
            </a:r>
            <a:r>
              <a:rPr lang="es-CO" sz="800" dirty="0" smtClean="0"/>
              <a:t>Pesos ($)</a:t>
            </a:r>
            <a:endParaRPr lang="es-CO" sz="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96330" y="9087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3501-02 DIRECCIÓN GENERAL DE COMERCIO EXTERIOR                     GRÁFICA EJECUCIÓN PRESUPUESTAL ACUMULADA CON CORTE AL 30 DE ABRIL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325892"/>
              </p:ext>
            </p:extLst>
          </p:nvPr>
        </p:nvGraphicFramePr>
        <p:xfrm>
          <a:off x="4860826" y="1556792"/>
          <a:ext cx="410445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620626"/>
              </p:ext>
            </p:extLst>
          </p:nvPr>
        </p:nvGraphicFramePr>
        <p:xfrm>
          <a:off x="324322" y="1556792"/>
          <a:ext cx="82089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5536BD-5C91-40CD-8ED4-0CE6A0F437FA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78c0e218-92de-485b-8390-04a7f5112d7e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1084</TotalTime>
  <Words>75</Words>
  <Application>Microsoft Office PowerPoint</Application>
  <PresentationFormat>Personalizado</PresentationFormat>
  <Paragraphs>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Corbel</vt:lpstr>
      <vt:lpstr>Base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128</cp:revision>
  <cp:lastPrinted>2017-12-06T13:35:23Z</cp:lastPrinted>
  <dcterms:created xsi:type="dcterms:W3CDTF">2017-04-03T19:01:49Z</dcterms:created>
  <dcterms:modified xsi:type="dcterms:W3CDTF">2018-05-07T17:26:20Z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