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111252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C0C0C0"/>
    <a:srgbClr val="009900"/>
    <a:srgbClr val="6600FF"/>
    <a:srgbClr val="3333CC"/>
    <a:srgbClr val="2B138F"/>
    <a:srgbClr val="409539"/>
    <a:srgbClr val="D9D9D9"/>
    <a:srgbClr val="67E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84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SEPTIEMBRE\GRAFICA%20SEPTIEMBRE%2030%20DE%20201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SEPTIEMBRE\GRAFICA%20SEPTIEMBRE%2030%20DE%202017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SEPTIEMBRE\GRAFICA%20SEPTIEMBRE%2030%20DE%202017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'SECCION '!$A$4</c:f>
              <c:strCache>
                <c:ptCount val="1"/>
                <c:pt idx="0">
                  <c:v>GASTOS DE FUNCIONAMIENTO </c:v>
                </c:pt>
              </c:strCache>
            </c:strRef>
          </c:tx>
          <c:spPr>
            <a:solidFill>
              <a:srgbClr val="009900"/>
            </a:solidFill>
            <a:ln>
              <a:noFill/>
            </a:ln>
            <a:effectLst/>
            <a:sp3d/>
          </c:spPr>
          <c:invertIfNegative val="0"/>
          <c:dLbls>
            <c:spPr>
              <a:gradFill flip="none" rotWithShape="1">
                <a:gsLst>
                  <a:gs pos="0">
                    <a:srgbClr val="CCFFCC">
                      <a:shade val="30000"/>
                      <a:satMod val="115000"/>
                    </a:srgbClr>
                  </a:gs>
                  <a:gs pos="50000">
                    <a:srgbClr val="CCFFCC">
                      <a:shade val="67500"/>
                      <a:satMod val="115000"/>
                    </a:srgbClr>
                  </a:gs>
                  <a:gs pos="100000">
                    <a:srgbClr val="CCFFCC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'SECCION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'SECCION '!$B$4:$F$4</c:f>
              <c:numCache>
                <c:formatCode>#,##0</c:formatCode>
                <c:ptCount val="5"/>
                <c:pt idx="0">
                  <c:v>420775.68363300001</c:v>
                </c:pt>
                <c:pt idx="1">
                  <c:v>371446.747829</c:v>
                </c:pt>
                <c:pt idx="2">
                  <c:v>297623.54407800001</c:v>
                </c:pt>
                <c:pt idx="3">
                  <c:v>259364.48503099999</c:v>
                </c:pt>
                <c:pt idx="4">
                  <c:v>49328.935804000008</c:v>
                </c:pt>
              </c:numCache>
            </c:numRef>
          </c:val>
        </c:ser>
        <c:ser>
          <c:idx val="1"/>
          <c:order val="1"/>
          <c:tx>
            <c:strRef>
              <c:f>'SECCION '!$A$5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'SECCION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'SECCION '!$B$5:$F$5</c:f>
              <c:numCache>
                <c:formatCode>#,##0</c:formatCode>
                <c:ptCount val="5"/>
                <c:pt idx="0">
                  <c:v>223089.92000099999</c:v>
                </c:pt>
                <c:pt idx="1">
                  <c:v>204039.17710999999</c:v>
                </c:pt>
                <c:pt idx="2">
                  <c:v>176778.66641500001</c:v>
                </c:pt>
                <c:pt idx="3">
                  <c:v>56701.507163000002</c:v>
                </c:pt>
                <c:pt idx="4">
                  <c:v>19050.742891000002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743018176"/>
        <c:axId val="-743020896"/>
        <c:axId val="0"/>
      </c:bar3DChart>
      <c:catAx>
        <c:axId val="-743018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743020896"/>
        <c:crosses val="autoZero"/>
        <c:auto val="1"/>
        <c:lblAlgn val="ctr"/>
        <c:lblOffset val="100"/>
        <c:noMultiLvlLbl val="0"/>
      </c:catAx>
      <c:valAx>
        <c:axId val="-743020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74301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986293533959954"/>
          <c:y val="3.1897424094633746E-2"/>
          <c:w val="0.80410349263304992"/>
          <c:h val="0.627375981353820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'GESTION '!$A$4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'GESTION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'!$B$4:$F$4</c:f>
              <c:numCache>
                <c:formatCode>#,##0</c:formatCode>
                <c:ptCount val="5"/>
                <c:pt idx="0">
                  <c:v>40404.600299999998</c:v>
                </c:pt>
                <c:pt idx="1">
                  <c:v>32004.441116999998</c:v>
                </c:pt>
                <c:pt idx="2">
                  <c:v>28970.231457999998</c:v>
                </c:pt>
                <c:pt idx="3">
                  <c:v>28932.869074999999</c:v>
                </c:pt>
                <c:pt idx="4">
                  <c:v>8400.1591829999998</c:v>
                </c:pt>
              </c:numCache>
            </c:numRef>
          </c:val>
        </c:ser>
        <c:ser>
          <c:idx val="1"/>
          <c:order val="1"/>
          <c:tx>
            <c:strRef>
              <c:f>'GESTION '!$A$5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'GESTION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'!$B$5:$F$5</c:f>
              <c:numCache>
                <c:formatCode>#,##0</c:formatCode>
                <c:ptCount val="5"/>
                <c:pt idx="0">
                  <c:v>21735.35</c:v>
                </c:pt>
                <c:pt idx="1">
                  <c:v>20586.487658999999</c:v>
                </c:pt>
                <c:pt idx="2">
                  <c:v>16843.675766</c:v>
                </c:pt>
                <c:pt idx="3">
                  <c:v>16798.327979000002</c:v>
                </c:pt>
                <c:pt idx="4">
                  <c:v>1148.862341</c:v>
                </c:pt>
              </c:numCache>
            </c:numRef>
          </c:val>
        </c:ser>
        <c:ser>
          <c:idx val="2"/>
          <c:order val="2"/>
          <c:tx>
            <c:strRef>
              <c:f>'GESTION '!$A$6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'GESTION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'!$B$6:$F$6</c:f>
              <c:numCache>
                <c:formatCode>#,##0</c:formatCode>
                <c:ptCount val="5"/>
                <c:pt idx="0">
                  <c:v>89191.477341000005</c:v>
                </c:pt>
                <c:pt idx="1">
                  <c:v>58626.974650999997</c:v>
                </c:pt>
                <c:pt idx="2">
                  <c:v>57433.361572000002</c:v>
                </c:pt>
                <c:pt idx="3">
                  <c:v>57293.917571999998</c:v>
                </c:pt>
                <c:pt idx="4">
                  <c:v>30564.502690000008</c:v>
                </c:pt>
              </c:numCache>
            </c:numRef>
          </c:val>
        </c:ser>
        <c:ser>
          <c:idx val="3"/>
          <c:order val="3"/>
          <c:tx>
            <c:strRef>
              <c:f>'GESTION '!$A$7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'GESTION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'!$B$7:$F$7</c:f>
              <c:numCache>
                <c:formatCode>#,##0</c:formatCode>
                <c:ptCount val="5"/>
                <c:pt idx="0">
                  <c:v>256206.62265899999</c:v>
                </c:pt>
                <c:pt idx="1">
                  <c:v>251183.62265899999</c:v>
                </c:pt>
                <c:pt idx="2">
                  <c:v>185758.87827700001</c:v>
                </c:pt>
                <c:pt idx="3">
                  <c:v>147742.70277900001</c:v>
                </c:pt>
                <c:pt idx="4">
                  <c:v>5023</c:v>
                </c:pt>
              </c:numCache>
            </c:numRef>
          </c:val>
        </c:ser>
        <c:ser>
          <c:idx val="4"/>
          <c:order val="4"/>
          <c:tx>
            <c:strRef>
              <c:f>'GESTION '!$A$8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'GESTION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'GESTION '!$B$8:$F$8</c:f>
              <c:numCache>
                <c:formatCode>#,##0</c:formatCode>
                <c:ptCount val="5"/>
                <c:pt idx="0">
                  <c:v>219110.00000100001</c:v>
                </c:pt>
                <c:pt idx="1">
                  <c:v>200474.65441399999</c:v>
                </c:pt>
                <c:pt idx="2">
                  <c:v>174410.70106299999</c:v>
                </c:pt>
                <c:pt idx="3">
                  <c:v>54333.541811000003</c:v>
                </c:pt>
                <c:pt idx="4">
                  <c:v>18635.345587000018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43011648"/>
        <c:axId val="-743008384"/>
        <c:axId val="0"/>
      </c:bar3DChart>
      <c:catAx>
        <c:axId val="-74301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743008384"/>
        <c:crosses val="autoZero"/>
        <c:auto val="1"/>
        <c:lblAlgn val="ctr"/>
        <c:lblOffset val="100"/>
        <c:noMultiLvlLbl val="0"/>
      </c:catAx>
      <c:valAx>
        <c:axId val="-74300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743011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661400765768573"/>
          <c:y val="1.6534621153205198E-2"/>
          <c:w val="0.67468689115843494"/>
          <c:h val="4.65039474780579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INVERSIÓN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3061416948501E-2"/>
          <c:y val="0.248961621352805"/>
          <c:w val="0.88320354585924565"/>
          <c:h val="0.7159709064823511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43012192"/>
        <c:axId val="-743009472"/>
        <c:axId val="0"/>
      </c:bar3DChart>
      <c:catAx>
        <c:axId val="-74301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743009472"/>
        <c:crosses val="autoZero"/>
        <c:auto val="1"/>
        <c:lblAlgn val="ctr"/>
        <c:lblOffset val="100"/>
        <c:noMultiLvlLbl val="0"/>
      </c:catAx>
      <c:valAx>
        <c:axId val="-74300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743012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DCE!$A$2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DCE!$B$1:$F$1</c:f>
              <c:strCache>
                <c:ptCount val="5"/>
                <c:pt idx="0">
                  <c:v>APR.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DCE!$B$2:$F$2</c:f>
              <c:numCache>
                <c:formatCode>#,##0</c:formatCode>
                <c:ptCount val="5"/>
                <c:pt idx="0">
                  <c:v>11515.483333</c:v>
                </c:pt>
                <c:pt idx="1">
                  <c:v>7565.7066160000004</c:v>
                </c:pt>
                <c:pt idx="2">
                  <c:v>7534.7847119999997</c:v>
                </c:pt>
                <c:pt idx="3">
                  <c:v>7514.6457330000003</c:v>
                </c:pt>
                <c:pt idx="4">
                  <c:v>3949.7767169999997</c:v>
                </c:pt>
              </c:numCache>
            </c:numRef>
          </c:val>
        </c:ser>
        <c:ser>
          <c:idx val="1"/>
          <c:order val="1"/>
          <c:tx>
            <c:strRef>
              <c:f>DCE!$A$3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DCE!$B$1:$F$1</c:f>
              <c:strCache>
                <c:ptCount val="5"/>
                <c:pt idx="0">
                  <c:v>APR.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DCE!$B$3:$F$3</c:f>
              <c:numCache>
                <c:formatCode>#,##0</c:formatCode>
                <c:ptCount val="5"/>
                <c:pt idx="0">
                  <c:v>1722.15</c:v>
                </c:pt>
                <c:pt idx="1">
                  <c:v>1479.5151249999999</c:v>
                </c:pt>
                <c:pt idx="2">
                  <c:v>1082.61229</c:v>
                </c:pt>
                <c:pt idx="3">
                  <c:v>1082.02189</c:v>
                </c:pt>
                <c:pt idx="4">
                  <c:v>242.63487500000019</c:v>
                </c:pt>
              </c:numCache>
            </c:numRef>
          </c:val>
        </c:ser>
        <c:ser>
          <c:idx val="2"/>
          <c:order val="2"/>
          <c:tx>
            <c:strRef>
              <c:f>DCE!$A$4</c:f>
              <c:strCache>
                <c:ptCount val="1"/>
                <c:pt idx="0">
                  <c:v>Gastos de Inversión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gradFill flip="none" rotWithShape="1">
                <a:gsLst>
                  <a:gs pos="0">
                    <a:schemeClr val="accent3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DCE!$B$1:$F$1</c:f>
              <c:strCache>
                <c:ptCount val="5"/>
                <c:pt idx="0">
                  <c:v>APR.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DCE!$B$4:$F$4</c:f>
              <c:numCache>
                <c:formatCode>#,##0</c:formatCode>
                <c:ptCount val="5"/>
                <c:pt idx="0">
                  <c:v>3979.92</c:v>
                </c:pt>
                <c:pt idx="1">
                  <c:v>3564.522696</c:v>
                </c:pt>
                <c:pt idx="2">
                  <c:v>2367.9653520000002</c:v>
                </c:pt>
                <c:pt idx="3">
                  <c:v>2367.9653520000002</c:v>
                </c:pt>
                <c:pt idx="4">
                  <c:v>415.39730400000008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743019264"/>
        <c:axId val="-743012736"/>
        <c:axId val="0"/>
      </c:bar3DChart>
      <c:catAx>
        <c:axId val="-743019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743012736"/>
        <c:crosses val="autoZero"/>
        <c:auto val="1"/>
        <c:lblAlgn val="ctr"/>
        <c:lblOffset val="100"/>
        <c:noMultiLvlLbl val="0"/>
      </c:catAx>
      <c:valAx>
        <c:axId val="-743012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74301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05/10/2017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05/10/2017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5285230"/>
            <a:ext cx="5607050" cy="500596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B9DC-407B-2344-9824-77439FC184A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90749-C10D-4141-8D2B-DB6D54C72244}" type="datetimeFigureOut">
              <a:rPr lang="es-CO"/>
              <a:pPr/>
              <a:t>05/10/2017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7BF4-B161-1648-A4F0-E91BAF87658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2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2499" y="274642"/>
            <a:ext cx="2430884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843" y="274642"/>
            <a:ext cx="714022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DC1EE-080E-F94A-866E-3C257521801E}" type="datetimeFigureOut">
              <a:rPr lang="es-CO"/>
              <a:pPr/>
              <a:t>05/10/2017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ACBA2-397A-D14B-A2F0-AB3843DC73D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1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673" y="273054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269AE-8FAB-724E-823A-432F97780922}" type="datetimeFigureOut">
              <a:rPr lang="es-CO"/>
              <a:pPr/>
              <a:t>05/10/2017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57A5-87AD-3D45-B177-6ED57A8ABB6B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0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7957F-2DC7-5D47-9CE6-E62846EACDA6}" type="datetimeFigureOut">
              <a:rPr lang="es-CO"/>
              <a:pPr/>
              <a:t>05/10/2017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83D-9016-3B41-B628-84E0153D53CD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9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011" y="274638"/>
            <a:ext cx="82315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011" y="1600203"/>
            <a:ext cx="82315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011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EE4E9C4-757B-184D-9BEF-99ED2173CBA9}" type="datetimeFigureOut">
              <a:rPr lang="es-CO"/>
              <a:pPr/>
              <a:t>05/10/2017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5148" y="6356353"/>
            <a:ext cx="2895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4070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96CB90-59C4-9F4D-AA5B-204AE0123F81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 </a:t>
            </a:r>
            <a:endParaRPr lang="es-CO" sz="800" dirty="0"/>
          </a:p>
        </p:txBody>
      </p:sp>
      <p:sp>
        <p:nvSpPr>
          <p:cNvPr id="4" name="CuadroTexto 3"/>
          <p:cNvSpPr txBox="1"/>
          <p:nvPr/>
        </p:nvSpPr>
        <p:spPr>
          <a:xfrm rot="10800000" flipV="1">
            <a:off x="0" y="641013"/>
            <a:ext cx="9145588" cy="4924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SECCIÓN 35-01 - MINISTERIO DE COMERCIO INDUSTRIA Y TURISMO</a:t>
            </a:r>
          </a:p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30 DE SEPTIEMBRE DE 2017</a:t>
            </a:r>
            <a:endParaRPr lang="es-CO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20304"/>
              </p:ext>
            </p:extLst>
          </p:nvPr>
        </p:nvGraphicFramePr>
        <p:xfrm>
          <a:off x="108298" y="1484784"/>
          <a:ext cx="8928992" cy="4563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836712"/>
            <a:ext cx="914558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3501-01 GESTIÓN GENERAL </a:t>
            </a:r>
          </a:p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30 DE SEPTIEMBRE DE 2017 </a:t>
            </a:r>
            <a:endParaRPr lang="es-CO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56370" y="634696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774048"/>
              </p:ext>
            </p:extLst>
          </p:nvPr>
        </p:nvGraphicFramePr>
        <p:xfrm>
          <a:off x="0" y="1556792"/>
          <a:ext cx="903729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6316" y="803068"/>
            <a:ext cx="892899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3501-02 DIRECCIÓN GENERAL DE COMERCIO EXTERIOR </a:t>
            </a:r>
          </a:p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DE EJECUCIÓN PRESUPUESTAL ACUMULADA CON CORTE AL 30 DE SEPTIEMBRE DE 2017</a:t>
            </a:r>
            <a:endParaRPr lang="es-CO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09347"/>
              </p:ext>
            </p:extLst>
          </p:nvPr>
        </p:nvGraphicFramePr>
        <p:xfrm>
          <a:off x="5652914" y="2492896"/>
          <a:ext cx="338437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40346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184652"/>
              </p:ext>
            </p:extLst>
          </p:nvPr>
        </p:nvGraphicFramePr>
        <p:xfrm>
          <a:off x="146316" y="1566663"/>
          <a:ext cx="8928992" cy="445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039131"/>
              </p:ext>
            </p:extLst>
          </p:nvPr>
        </p:nvGraphicFramePr>
        <p:xfrm>
          <a:off x="108298" y="1484785"/>
          <a:ext cx="8928992" cy="4536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MINCOMERCIO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45536BD-5C91-40CD-8ED4-0CE6A0F437FA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78c0e218-92de-485b-8390-04a7f5112d7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presentacion gd-fm-0160</Template>
  <TotalTime>466</TotalTime>
  <Words>72</Words>
  <Application>Microsoft Office PowerPoint</Application>
  <PresentationFormat>Personalizado</PresentationFormat>
  <Paragraphs>11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TEMPLATE_MINCOMERCIO 2014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59</cp:revision>
  <cp:lastPrinted>2017-05-04T14:54:48Z</cp:lastPrinted>
  <dcterms:created xsi:type="dcterms:W3CDTF">2017-04-03T19:01:49Z</dcterms:created>
  <dcterms:modified xsi:type="dcterms:W3CDTF">2017-10-05T21:46:22Z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