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111252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6600FF"/>
    <a:srgbClr val="3333CC"/>
    <a:srgbClr val="2B138F"/>
    <a:srgbClr val="409539"/>
    <a:srgbClr val="D9D9D9"/>
    <a:srgbClr val="67E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84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JULIO\GRAFICA%20%20CONSOLIDADO%20SECCI&#211;N%2035-01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JULIO\GRAFICA%20%20CONSOLIDADO%20SECCI&#211;N%2035-0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JULIO\GRAFICA%20%20CONSOLIDADO%20SECCI&#211;N%2035-01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9038496"/>
        <c:axId val="1139042848"/>
        <c:axId val="0"/>
      </c:bar3DChart>
      <c:catAx>
        <c:axId val="11390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42848"/>
        <c:crosses val="autoZero"/>
        <c:auto val="1"/>
        <c:lblAlgn val="ctr"/>
        <c:lblOffset val="100"/>
        <c:noMultiLvlLbl val="0"/>
      </c:catAx>
      <c:valAx>
        <c:axId val="113904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384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4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192920127169517"/>
          <c:y val="3.1291326053377581E-2"/>
          <c:w val="0.80669083278188347"/>
          <c:h val="0.737091264053097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CONSOLIDADO!$A$2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CONSOLIDADO!$B$1:$F$1</c:f>
              <c:strCache>
                <c:ptCount val="5"/>
                <c:pt idx="0">
                  <c:v>APR.  VIGENTE       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APR. SIN COMPROMETER         ($)</c:v>
                </c:pt>
              </c:strCache>
            </c:strRef>
          </c:cat>
          <c:val>
            <c:numRef>
              <c:f>CONSOLIDADO!$B$2:$F$2</c:f>
              <c:numCache>
                <c:formatCode>#,##0</c:formatCode>
                <c:ptCount val="5"/>
                <c:pt idx="0">
                  <c:v>420775.68363300001</c:v>
                </c:pt>
                <c:pt idx="1">
                  <c:v>308275.17622099997</c:v>
                </c:pt>
                <c:pt idx="2">
                  <c:v>214320.049031</c:v>
                </c:pt>
                <c:pt idx="3">
                  <c:v>213656.34886100001</c:v>
                </c:pt>
                <c:pt idx="4">
                  <c:v>112500.50741200004</c:v>
                </c:pt>
              </c:numCache>
            </c:numRef>
          </c:val>
        </c:ser>
        <c:ser>
          <c:idx val="1"/>
          <c:order val="1"/>
          <c:tx>
            <c:strRef>
              <c:f>CONSOLIDADO!$A$3</c:f>
              <c:strCache>
                <c:ptCount val="1"/>
                <c:pt idx="0">
                  <c:v>INVERSION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CONSOLIDADO!$B$1:$F$1</c:f>
              <c:strCache>
                <c:ptCount val="5"/>
                <c:pt idx="0">
                  <c:v>APR.  VIGENTE       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APR. SIN COMPROMETER         ($)</c:v>
                </c:pt>
              </c:strCache>
            </c:strRef>
          </c:cat>
          <c:val>
            <c:numRef>
              <c:f>CONSOLIDADO!$B$3:$F$3</c:f>
              <c:numCache>
                <c:formatCode>#,##0</c:formatCode>
                <c:ptCount val="5"/>
                <c:pt idx="0">
                  <c:v>223089.92000099999</c:v>
                </c:pt>
                <c:pt idx="1">
                  <c:v>195424.23133899999</c:v>
                </c:pt>
                <c:pt idx="2">
                  <c:v>27033.475607</c:v>
                </c:pt>
                <c:pt idx="3">
                  <c:v>26232.720956000001</c:v>
                </c:pt>
                <c:pt idx="4">
                  <c:v>27665.688661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9045568"/>
        <c:axId val="1139033056"/>
        <c:axId val="0"/>
      </c:bar3DChart>
      <c:catAx>
        <c:axId val="113904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33056"/>
        <c:crosses val="autoZero"/>
        <c:auto val="1"/>
        <c:lblAlgn val="ctr"/>
        <c:lblOffset val="100"/>
        <c:noMultiLvlLbl val="0"/>
      </c:catAx>
      <c:valAx>
        <c:axId val="113903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45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787948024774352E-2"/>
          <c:y val="2.2622766920259867E-2"/>
          <c:w val="0.80564901895864993"/>
          <c:h val="0.7764772655665678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'GESTION GENERAL '!$A$6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'GESTION GENERAL '!$B$5:$F$5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GENERAL '!$B$6:$F$6</c:f>
              <c:numCache>
                <c:formatCode>#,##0</c:formatCode>
                <c:ptCount val="5"/>
                <c:pt idx="0">
                  <c:v>40404.600299999998</c:v>
                </c:pt>
                <c:pt idx="1">
                  <c:v>26763.565696000001</c:v>
                </c:pt>
                <c:pt idx="2">
                  <c:v>22027.978497</c:v>
                </c:pt>
                <c:pt idx="3">
                  <c:v>21870.454591999998</c:v>
                </c:pt>
                <c:pt idx="4">
                  <c:v>13641.034603999997</c:v>
                </c:pt>
              </c:numCache>
            </c:numRef>
          </c:val>
        </c:ser>
        <c:ser>
          <c:idx val="1"/>
          <c:order val="1"/>
          <c:tx>
            <c:strRef>
              <c:f>'GESTION GENERAL '!$A$7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2.0135392060084051E-2"/>
                  <c:y val="-2.8278458650325858E-3"/>
                </c:manualLayout>
              </c:layout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721628396118435E-2"/>
                      <c:h val="3.3891844024928688E-2"/>
                    </c:manualLayout>
                  </c15:layout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'GESTION GENERAL '!$B$5:$F$5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GENERAL '!$B$7:$F$7</c:f>
              <c:numCache>
                <c:formatCode>#,##0</c:formatCode>
                <c:ptCount val="5"/>
                <c:pt idx="0">
                  <c:v>21735.35</c:v>
                </c:pt>
                <c:pt idx="1">
                  <c:v>20238.929639999998</c:v>
                </c:pt>
                <c:pt idx="2">
                  <c:v>15539.224464999999</c:v>
                </c:pt>
                <c:pt idx="3">
                  <c:v>15089.594095</c:v>
                </c:pt>
                <c:pt idx="4">
                  <c:v>1496.4203600000001</c:v>
                </c:pt>
              </c:numCache>
            </c:numRef>
          </c:val>
        </c:ser>
        <c:ser>
          <c:idx val="2"/>
          <c:order val="2"/>
          <c:tx>
            <c:strRef>
              <c:f>'GESTION GENERAL '!$A$8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'GESTION GENERAL '!$B$5:$F$5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GENERAL '!$B$8:$F$8</c:f>
              <c:numCache>
                <c:formatCode>#,##0</c:formatCode>
                <c:ptCount val="5"/>
                <c:pt idx="0">
                  <c:v>89191.477341000005</c:v>
                </c:pt>
                <c:pt idx="1">
                  <c:v>49751.690280000003</c:v>
                </c:pt>
                <c:pt idx="2">
                  <c:v>44812.886533999997</c:v>
                </c:pt>
                <c:pt idx="3">
                  <c:v>44812.886533999997</c:v>
                </c:pt>
                <c:pt idx="4">
                  <c:v>39439.787061000003</c:v>
                </c:pt>
              </c:numCache>
            </c:numRef>
          </c:val>
        </c:ser>
        <c:ser>
          <c:idx val="3"/>
          <c:order val="3"/>
          <c:tx>
            <c:strRef>
              <c:f>'GESTION GENERAL '!$A$9</c:f>
              <c:strCache>
                <c:ptCount val="1"/>
                <c:pt idx="0">
                  <c:v>TRANSFERENCIAS DE CAPITAL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552038862892142E-2"/>
                      <c:h val="6.217030267525351E-2"/>
                    </c:manualLayout>
                  </c15:layout>
                </c:ext>
              </c:extLst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'GESTION GENERAL '!$B$5:$F$5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GENERAL '!$B$9:$F$9</c:f>
              <c:numCache>
                <c:formatCode>#,##0</c:formatCode>
                <c:ptCount val="5"/>
                <c:pt idx="0">
                  <c:v>256206.62265899999</c:v>
                </c:pt>
                <c:pt idx="1">
                  <c:v>204183.62265899999</c:v>
                </c:pt>
                <c:pt idx="2">
                  <c:v>125299.97281000001</c:v>
                </c:pt>
                <c:pt idx="3">
                  <c:v>125299.97281000001</c:v>
                </c:pt>
                <c:pt idx="4">
                  <c:v>52023</c:v>
                </c:pt>
              </c:numCache>
            </c:numRef>
          </c:val>
        </c:ser>
        <c:ser>
          <c:idx val="4"/>
          <c:order val="4"/>
          <c:tx>
            <c:strRef>
              <c:f>'GESTION GENERAL '!$A$10</c:f>
              <c:strCache>
                <c:ptCount val="1"/>
                <c:pt idx="0">
                  <c:v>GASTOS DE INVERSION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161602293914835E-2"/>
                  <c:y val="-1.131138346012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'GESTION GENERAL '!$B$5:$F$5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GENERAL '!$B$10:$F$10</c:f>
              <c:numCache>
                <c:formatCode>#,##0</c:formatCode>
                <c:ptCount val="5"/>
                <c:pt idx="0">
                  <c:v>219110.00000100001</c:v>
                </c:pt>
                <c:pt idx="1">
                  <c:v>192308.611232</c:v>
                </c:pt>
                <c:pt idx="2">
                  <c:v>25161.883809999999</c:v>
                </c:pt>
                <c:pt idx="3">
                  <c:v>24407.623616000001</c:v>
                </c:pt>
                <c:pt idx="4">
                  <c:v>26801.388769000012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9043936"/>
        <c:axId val="1139041216"/>
        <c:axId val="1140535088"/>
      </c:bar3DChart>
      <c:catAx>
        <c:axId val="113904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41216"/>
        <c:crosses val="autoZero"/>
        <c:auto val="1"/>
        <c:lblAlgn val="ctr"/>
        <c:lblOffset val="100"/>
        <c:noMultiLvlLbl val="0"/>
      </c:catAx>
      <c:valAx>
        <c:axId val="113904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43936"/>
        <c:crosses val="autoZero"/>
        <c:crossBetween val="between"/>
      </c:valAx>
      <c:serAx>
        <c:axId val="11405350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41216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INVERSIÓN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3061416948501E-2"/>
          <c:y val="0.248961621352805"/>
          <c:w val="0.88320354585924565"/>
          <c:h val="0.7159709064823511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9041760"/>
        <c:axId val="1139042304"/>
        <c:axId val="0"/>
      </c:bar3DChart>
      <c:catAx>
        <c:axId val="113904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42304"/>
        <c:crosses val="autoZero"/>
        <c:auto val="1"/>
        <c:lblAlgn val="ctr"/>
        <c:lblOffset val="100"/>
        <c:noMultiLvlLbl val="0"/>
      </c:catAx>
      <c:valAx>
        <c:axId val="113904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4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716481982450359E-2"/>
          <c:y val="1.6217137367790402E-2"/>
          <c:w val="0.82846675164789718"/>
          <c:h val="0.7813361219385518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DCE!$A$6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4.446285198736695E-3"/>
                  <c:y val="6.0121229827433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8.875038688811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DCE!$B$5:$F$5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DCE!$B$6:$F$6</c:f>
              <c:numCache>
                <c:formatCode>#,##0</c:formatCode>
                <c:ptCount val="5"/>
                <c:pt idx="0">
                  <c:v>11515.483333</c:v>
                </c:pt>
                <c:pt idx="1">
                  <c:v>5843.5941890000004</c:v>
                </c:pt>
                <c:pt idx="2">
                  <c:v>5798.1161810000003</c:v>
                </c:pt>
                <c:pt idx="3">
                  <c:v>5751.9348019999998</c:v>
                </c:pt>
                <c:pt idx="4">
                  <c:v>5671.8891439999998</c:v>
                </c:pt>
              </c:numCache>
            </c:numRef>
          </c:val>
        </c:ser>
        <c:ser>
          <c:idx val="1"/>
          <c:order val="1"/>
          <c:tx>
            <c:strRef>
              <c:f>DCE!$A$7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DCE!$B$5:$F$5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DCE!$B$7:$F$7</c:f>
              <c:numCache>
                <c:formatCode>#,##0</c:formatCode>
                <c:ptCount val="5"/>
                <c:pt idx="0">
                  <c:v>1722.15</c:v>
                </c:pt>
                <c:pt idx="1">
                  <c:v>1493.7737549999999</c:v>
                </c:pt>
                <c:pt idx="2">
                  <c:v>841.870543</c:v>
                </c:pt>
                <c:pt idx="3">
                  <c:v>831.50602600000002</c:v>
                </c:pt>
                <c:pt idx="4">
                  <c:v>228.37624500000015</c:v>
                </c:pt>
              </c:numCache>
            </c:numRef>
          </c:val>
        </c:ser>
        <c:ser>
          <c:idx val="2"/>
          <c:order val="2"/>
          <c:tx>
            <c:strRef>
              <c:f>DCE!$A$8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spPr>
                <a:gradFill flip="none" rotWithShape="1">
                  <a:gsLst>
                    <a:gs pos="0">
                      <a:schemeClr val="accent3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38486974660026E-2"/>
                      <c:h val="4.5763820274718175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5562056545777891E-2"/>
                  <c:y val="-3.292364333300201E-2"/>
                </c:manualLayout>
              </c:layout>
              <c:spPr>
                <a:gradFill flip="none" rotWithShape="1">
                  <a:gsLst>
                    <a:gs pos="0">
                      <a:schemeClr val="accent3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110106709677756E-2"/>
                      <c:h val="4.8626735980786449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3.7052376656139016E-2"/>
                  <c:y val="-1.4314578530341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gradFill flip="none" rotWithShape="1">
                <a:gsLst>
                  <a:gs pos="0">
                    <a:schemeClr val="accent3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3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DCE!$B$5:$F$5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DCE!$B$8:$F$8</c:f>
              <c:numCache>
                <c:formatCode>#,##0</c:formatCode>
                <c:ptCount val="5"/>
                <c:pt idx="0">
                  <c:v>3979.92</c:v>
                </c:pt>
                <c:pt idx="1">
                  <c:v>3115.6201059999999</c:v>
                </c:pt>
                <c:pt idx="2">
                  <c:v>1871.591797</c:v>
                </c:pt>
                <c:pt idx="3">
                  <c:v>1825.09734</c:v>
                </c:pt>
                <c:pt idx="4">
                  <c:v>864.29989400000022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9047200"/>
        <c:axId val="1139033600"/>
        <c:axId val="1140533216"/>
      </c:bar3DChart>
      <c:catAx>
        <c:axId val="113904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33600"/>
        <c:crosses val="autoZero"/>
        <c:auto val="1"/>
        <c:lblAlgn val="ctr"/>
        <c:lblOffset val="100"/>
        <c:noMultiLvlLbl val="0"/>
      </c:catAx>
      <c:valAx>
        <c:axId val="113903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47200"/>
        <c:crosses val="autoZero"/>
        <c:crossBetween val="between"/>
      </c:valAx>
      <c:serAx>
        <c:axId val="11405332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903360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02/08/2017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02/08/2017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5285230"/>
            <a:ext cx="5607050" cy="500596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90749-C10D-4141-8D2B-DB6D54C72244}" type="datetimeFigureOut">
              <a:rPr lang="es-CO"/>
              <a:pPr/>
              <a:t>02/08/2017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7BF4-B161-1648-A4F0-E91BAF87658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2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2499" y="274642"/>
            <a:ext cx="2430884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843" y="274642"/>
            <a:ext cx="714022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DC1EE-080E-F94A-866E-3C257521801E}" type="datetimeFigureOut">
              <a:rPr lang="es-CO"/>
              <a:pPr/>
              <a:t>02/08/2017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ACBA2-397A-D14B-A2F0-AB3843DC73D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1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673" y="273054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269AE-8FAB-724E-823A-432F97780922}" type="datetimeFigureOut">
              <a:rPr lang="es-CO"/>
              <a:pPr/>
              <a:t>02/08/2017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57A5-87AD-3D45-B177-6ED57A8ABB6B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0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7957F-2DC7-5D47-9CE6-E62846EACDA6}" type="datetimeFigureOut">
              <a:rPr lang="es-CO"/>
              <a:pPr/>
              <a:t>02/08/2017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83D-9016-3B41-B628-84E0153D53CD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9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011" y="274638"/>
            <a:ext cx="82315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011" y="1600203"/>
            <a:ext cx="82315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011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EE4E9C4-757B-184D-9BEF-99ED2173CBA9}" type="datetimeFigureOut">
              <a:rPr lang="es-CO"/>
              <a:pPr/>
              <a:t>02/08/2017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5148" y="6356353"/>
            <a:ext cx="2895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4070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96CB90-59C4-9F4D-AA5B-204AE0123F81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</a:t>
            </a:r>
            <a:endParaRPr lang="es-CO" sz="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10810"/>
              </p:ext>
            </p:extLst>
          </p:nvPr>
        </p:nvGraphicFramePr>
        <p:xfrm>
          <a:off x="176506" y="1700808"/>
          <a:ext cx="8788775" cy="431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677316"/>
              </p:ext>
            </p:extLst>
          </p:nvPr>
        </p:nvGraphicFramePr>
        <p:xfrm>
          <a:off x="0" y="1700808"/>
          <a:ext cx="91455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08297" y="902314"/>
            <a:ext cx="8856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SECCIÓN 35-01 - MINISTERIO DE COMERCIO INDUSTRIA Y TURISMO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GRÁFICA EJECUCIÓN PRESUPUESTAL ACUMULADA CON CORTE AL 31 DE JULIO DE 2017</a:t>
            </a:r>
            <a:endParaRPr lang="es-CO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836712"/>
            <a:ext cx="9145588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UNIDAD EJECUTORA 3501-01 GESTIÓN GENERAL 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GRÁFICA EJECUCIÓN PRESUPUESTAL ACUMULADA CON CORTE AL 31 DE JULIO DE 2017 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56370" y="6381328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</a:t>
            </a:r>
            <a:endParaRPr lang="es-CO" sz="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984214"/>
              </p:ext>
            </p:extLst>
          </p:nvPr>
        </p:nvGraphicFramePr>
        <p:xfrm>
          <a:off x="0" y="1530237"/>
          <a:ext cx="9145588" cy="4491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0306" y="908720"/>
            <a:ext cx="8712968" cy="52322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UNIDAD EJECUTORA 3501-02 DIRECCIÓN GENERAL DE COMERCIO EXTERIOR 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GRÁFICA DE EJECUCIÓN PRESUPUESTAL ACUMULADA CON CORTE AL 31 DE JULIO DE 2017</a:t>
            </a:r>
            <a:endParaRPr lang="es-CO" sz="1400" dirty="0">
              <a:solidFill>
                <a:schemeClr val="bg1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09347"/>
              </p:ext>
            </p:extLst>
          </p:nvPr>
        </p:nvGraphicFramePr>
        <p:xfrm>
          <a:off x="5652914" y="2492896"/>
          <a:ext cx="338437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40346" y="6309320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</a:t>
            </a:r>
            <a:endParaRPr lang="es-CO" sz="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184652"/>
              </p:ext>
            </p:extLst>
          </p:nvPr>
        </p:nvGraphicFramePr>
        <p:xfrm>
          <a:off x="146316" y="1566663"/>
          <a:ext cx="8928992" cy="445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094815"/>
              </p:ext>
            </p:extLst>
          </p:nvPr>
        </p:nvGraphicFramePr>
        <p:xfrm>
          <a:off x="324322" y="1719972"/>
          <a:ext cx="8568951" cy="443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MINCOMERCIO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45536BD-5C91-40CD-8ED4-0CE6A0F437FA}">
  <ds:schemaRefs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presentacion gd-fm-0160</Template>
  <TotalTime>394</TotalTime>
  <Words>65</Words>
  <Application>Microsoft Office PowerPoint</Application>
  <PresentationFormat>Personalizado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TEMPLATE_MINCOMERCIO 2014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46</cp:revision>
  <cp:lastPrinted>2017-05-04T14:54:48Z</cp:lastPrinted>
  <dcterms:created xsi:type="dcterms:W3CDTF">2017-04-03T19:01:49Z</dcterms:created>
  <dcterms:modified xsi:type="dcterms:W3CDTF">2017-08-02T22:45:06Z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