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9"/>
  </p:notesMasterIdLst>
  <p:handoutMasterIdLst>
    <p:handoutMasterId r:id="rId10"/>
  </p:handoutMasterIdLst>
  <p:sldIdLst>
    <p:sldId id="661" r:id="rId6"/>
    <p:sldId id="662" r:id="rId7"/>
    <p:sldId id="664" r:id="rId8"/>
  </p:sldIdLst>
  <p:sldSz cx="9145588" cy="6858000"/>
  <p:notesSz cx="7010400" cy="9296400"/>
  <p:defaultTextStyle>
    <a:defPPr>
      <a:defRPr lang="es-C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orena Rivera Orjuela - Cont" initials="LRO-C" lastIdx="25" clrIdx="0"/>
  <p:cmAuthor id="1" name="Mincomercio Mincomercio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6600FF"/>
    <a:srgbClr val="3333CC"/>
    <a:srgbClr val="2B138F"/>
    <a:srgbClr val="409539"/>
    <a:srgbClr val="D9D9D9"/>
    <a:srgbClr val="67E6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40" autoAdjust="0"/>
    <p:restoredTop sz="85036" autoAdjust="0"/>
  </p:normalViewPr>
  <p:slideViewPr>
    <p:cSldViewPr>
      <p:cViewPr varScale="1">
        <p:scale>
          <a:sx n="99" d="100"/>
          <a:sy n="99" d="100"/>
        </p:scale>
        <p:origin x="1842" y="78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AGOSTO\GRAFICA%20%20EJECUCI&#211;N%20PRESUPUESTAL%20AGOSTO%2031%20DE%202017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AGOSTO\GRAFICA%20%20EJECUCI&#211;N%20PRESUPUESTAL%20AGOSTO%2031%20DE%202017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AGOSTO\GRAFICA%20%20EJECUCI&#211;N%20PRESUPUESTAL%20AGOSTO%2031%20DE%202017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RZO\GRAFICA%20%20MARZO%2031%20DE%202017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MAYO\GRAFICA%20SECCION%203501%20MINCOMERCIO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7\WEB\AGOSTO\GRAFICA%20%20EJECUCI&#211;N%20PRESUPUESTAL%20AGOSTO%2031%20DE%202017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46847440"/>
        <c:axId val="881444592"/>
        <c:axId val="0"/>
      </c:bar3DChart>
      <c:catAx>
        <c:axId val="84684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81444592"/>
        <c:crosses val="autoZero"/>
        <c:auto val="1"/>
        <c:lblAlgn val="ctr"/>
        <c:lblOffset val="100"/>
        <c:noMultiLvlLbl val="0"/>
      </c:catAx>
      <c:valAx>
        <c:axId val="881444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4684744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818258701420489E-2"/>
          <c:y val="0.1300410811877768"/>
          <c:w val="0.89537417326178148"/>
          <c:h val="0.83862371852601203"/>
        </c:manualLayout>
      </c:layout>
      <c:pie3DChart>
        <c:varyColors val="1"/>
        <c:ser>
          <c:idx val="0"/>
          <c:order val="0"/>
          <c:tx>
            <c:strRef>
              <c:f>'SECCION '!$A$4</c:f>
              <c:strCache>
                <c:ptCount val="1"/>
                <c:pt idx="0">
                  <c:v>GASTOS DE FUNCIONAMIENTO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alpha val="90000"/>
                </a:schemeClr>
              </a:solidFill>
              <a:ln w="19050">
                <a:solidFill>
                  <a:schemeClr val="accent5">
                    <a:lumMod val="75000"/>
                  </a:schemeClr>
                </a:solidFill>
              </a:ln>
              <a:effectLst>
                <a:innerShdw blurRad="114300">
                  <a:schemeClr val="accent5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5">
                    <a:lumMod val="75000"/>
                  </a:schemeClr>
                </a:contourClr>
              </a:sp3d>
            </c:spPr>
          </c:dPt>
          <c:dLbls>
            <c:dLbl>
              <c:idx val="0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5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E9100782-16C6-4320-82F4-49D39E88F573}" type="CATEGORYNAME">
                      <a:rPr lang="en-US" b="1" smtClean="0"/>
                      <a:pPr>
                        <a:defRPr sz="850" b="1"/>
                      </a:pPr>
                      <a:t>[NOMBRE DE CATEGORÍA]</a:t>
                    </a:fld>
                    <a:r>
                      <a:rPr lang="en-US" b="1" baseline="0" dirty="0" smtClean="0"/>
                      <a:t> </a:t>
                    </a:r>
                    <a:fld id="{539865EE-F503-41EB-93C6-D5A53239137F}" type="VALUE">
                      <a:rPr lang="en-US" b="1" baseline="0" smtClean="0"/>
                      <a:pPr>
                        <a:defRPr sz="850" b="1"/>
                      </a:pPr>
                      <a:t>[VALOR]</a:t>
                    </a:fld>
                    <a:endParaRPr lang="en-US" b="1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5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9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C52C543C-CC88-4300-B86F-35CBABE15C15}" type="CATEGORYNAME">
                      <a:rPr lang="en-US" b="1" smtClean="0"/>
                      <a:pPr>
                        <a:defRPr sz="890" b="1"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b="1" baseline="0" dirty="0" smtClean="0"/>
                      <a:t>  </a:t>
                    </a:r>
                    <a:fld id="{55725892-C396-4ED6-9EC7-31D3C0E7FD00}" type="VALUE">
                      <a:rPr lang="en-US" b="1" baseline="0"/>
                      <a:pPr>
                        <a:defRPr sz="890" b="1">
                          <a:solidFill>
                            <a:schemeClr val="accent1"/>
                          </a:solidFill>
                        </a:defRPr>
                      </a:pPr>
                      <a:t>[VALOR]</a:t>
                    </a:fld>
                    <a:endParaRPr lang="en-US" b="1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9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61155866228026"/>
                      <c:h val="0.1084014173856347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5408864820862123"/>
                  <c:y val="-0.1584892666153984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CDDE0D15-85CA-40FA-B1B5-8FAE254497F3}" type="CATEGORYNAME">
                      <a:rPr lang="en-US" sz="800" b="1" smtClean="0">
                        <a:latin typeface="Arial" panose="020B0604020202020204" pitchFamily="34" charset="0"/>
                        <a:cs typeface="Arial" panose="020B0604020202020204" pitchFamily="34" charset="0"/>
                      </a:rPr>
                      <a:pPr>
                        <a:defRPr sz="800" b="1">
                          <a:solidFill>
                            <a:schemeClr val="accent1"/>
                          </a:solidFill>
                        </a:defRPr>
                      </a:pPr>
                      <a:t>[NOMBRE DE CATEGORÍA]</a:t>
                    </a:fld>
                    <a:r>
                      <a:rPr lang="en-US" sz="800" b="1" baseline="0" dirty="0" smtClean="0"/>
                      <a:t> </a:t>
                    </a:r>
                    <a:fld id="{797668F9-2951-4503-83D3-14CE782550A3}" type="VALUE">
                      <a:rPr lang="en-US" sz="800" b="1" baseline="0"/>
                      <a:pPr>
                        <a:defRPr sz="800" b="1">
                          <a:solidFill>
                            <a:schemeClr val="accent1"/>
                          </a:solidFill>
                        </a:defRPr>
                      </a:pPr>
                      <a:t>[VALOR]</a:t>
                    </a:fld>
                    <a:endParaRPr lang="en-US" sz="800" b="1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54053323859643"/>
                      <c:h val="9.6615688455241974E-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70FFDF69-4DD4-4C6C-AE2B-18CB9768E898}" type="CATEGORYNAME">
                      <a:rPr lang="en-US" b="1" smtClean="0"/>
                      <a:pPr>
                        <a:defRPr sz="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[NOMBRE DE CATEGORÍA]</a:t>
                    </a:fld>
                    <a:r>
                      <a:rPr lang="en-US" b="1" baseline="0" dirty="0" smtClean="0"/>
                      <a:t> </a:t>
                    </a:r>
                    <a:fld id="{44F3EC1B-B8FB-470A-9C27-F5AFDE908940}" type="VALUE">
                      <a:rPr lang="en-US" b="1" baseline="0"/>
                      <a:pPr>
                        <a:defRPr sz="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 b="1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accent1"/>
                      </a:solidFill>
                      <a:effectLst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8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fld id="{639B1980-6F5B-4DE2-A779-7A730F58A1D5}" type="CATEGORYNAME">
                      <a:rPr lang="en-US" sz="700" b="1" smtClean="0"/>
                      <a:pPr>
                        <a:defRPr sz="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[NOMBRE DE CATEGORÍA]</a:t>
                    </a:fld>
                    <a:r>
                      <a:rPr lang="en-US" b="1" baseline="0" dirty="0" smtClean="0"/>
                      <a:t> </a:t>
                    </a:r>
                    <a:fld id="{827D8CFD-4E2E-4BB4-B62A-FD1883B13C71}" type="VALUE">
                      <a:rPr lang="en-US" b="1" baseline="0"/>
                      <a:pPr>
                        <a:defRPr sz="800" b="1">
                          <a:solidFill>
                            <a:schemeClr val="accent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defRPr>
                      </a:pPr>
                      <a:t>[VALOR]</a:t>
                    </a:fld>
                    <a:endParaRPr lang="en-US" b="1" baseline="0" dirty="0" smtClean="0"/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5"/>
                  </a:solidFill>
                  <a:round/>
                </a:ln>
                <a:effectLst>
                  <a:outerShdw blurRad="50800" dist="38100" dir="2700000" algn="tl" rotWithShape="0">
                    <a:schemeClr val="accent5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800" b="1" i="0" u="none" strike="noStrike" kern="1200" baseline="0">
                      <a:solidFill>
                        <a:schemeClr val="accent1"/>
                      </a:solidFill>
                      <a:effectLst/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es-CO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742144877300277"/>
                      <c:h val="0.12114632993566515"/>
                    </c:manualLayout>
                  </c15:layout>
                  <c15:dlblFieldTable/>
                  <c15:showDataLabelsRange val="0"/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4F81BD"/>
                </a:solidFill>
                <a:round/>
              </a:ln>
              <a:effectLst>
                <a:outerShdw blurRad="50800" dist="38100" dir="2700000" algn="tl" rotWithShape="0">
                  <a:srgbClr val="4F81BD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'SECCION '!$B$3:$F$3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'SECCION '!$B$4:$F$4</c:f>
              <c:numCache>
                <c:formatCode>#,##0</c:formatCode>
                <c:ptCount val="5"/>
                <c:pt idx="0">
                  <c:v>420775.68363300001</c:v>
                </c:pt>
                <c:pt idx="1">
                  <c:v>346161.85602399998</c:v>
                </c:pt>
                <c:pt idx="2">
                  <c:v>238008.55978700001</c:v>
                </c:pt>
                <c:pt idx="3">
                  <c:v>237403.784525</c:v>
                </c:pt>
                <c:pt idx="4">
                  <c:v>74613.827608000007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bg1">
            <a:lumMod val="75000"/>
          </a:schemeClr>
        </a:solidFill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0741839213161131E-2"/>
          <c:y val="0.13406886414330033"/>
          <c:w val="0.93672968592827011"/>
          <c:h val="0.66652978728859191"/>
        </c:manualLayout>
      </c:layout>
      <c:pie3DChart>
        <c:varyColors val="1"/>
        <c:ser>
          <c:idx val="0"/>
          <c:order val="0"/>
          <c:tx>
            <c:strRef>
              <c:f>'SECCION '!$A$7</c:f>
              <c:strCache>
                <c:ptCount val="1"/>
                <c:pt idx="0">
                  <c:v>GASTOS DE INVERSIÓN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AB145D95-A598-4A9F-A5D9-C0B3AB753400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74A04F87-3881-4DF6-A2E8-3AF43D6B8098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4369F491-C02B-4F24-AD55-BFB59BA9E703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B7977FC1-7915-4F06-A559-AD98613C67F1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mtClean="0"/>
                      <a:t>$</a:t>
                    </a:r>
                    <a:fld id="{7BCB2289-6477-4E3B-A3DF-A72E06428130}" type="VALUE">
                      <a:rPr lang="en-US" smtClean="0"/>
                      <a:pPr/>
                      <a:t>[VALOR]</a:t>
                    </a:fld>
                    <a:endParaRPr lang="en-US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prstClr val="black">
                    <a:lumMod val="75000"/>
                    <a:lumOff val="25000"/>
                  </a:prstClr>
                </a:fgClr>
                <a:bgClr>
                  <a:prstClr val="black">
                    <a:lumMod val="65000"/>
                    <a:lumOff val="35000"/>
                  </a:prst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CO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'SECCION '!$B$6:$F$6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  ($)</c:v>
                </c:pt>
                <c:pt idx="3">
                  <c:v>   PAGOS     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'SECCION '!$B$7:$F$7</c:f>
              <c:numCache>
                <c:formatCode>#,##0</c:formatCode>
                <c:ptCount val="5"/>
                <c:pt idx="0">
                  <c:v>223089.92000099999</c:v>
                </c:pt>
                <c:pt idx="1">
                  <c:v>202087.62887099999</c:v>
                </c:pt>
                <c:pt idx="2">
                  <c:v>46560.436105000001</c:v>
                </c:pt>
                <c:pt idx="3">
                  <c:v>46244.789668999998</c:v>
                </c:pt>
                <c:pt idx="4">
                  <c:v>21002.291129000001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bg1">
            <a:lumMod val="85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7428140168333793E-2"/>
          <c:y val="0.84563488672198817"/>
          <c:w val="0.98257185983166617"/>
          <c:h val="0.1370172544930905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4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'GESTIÓN GENERAL '!$A$6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'!$B$5:$F$5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'GESTIÓN GENERAL '!$B$6:$F$6</c:f>
              <c:numCache>
                <c:formatCode>#,##0</c:formatCode>
                <c:ptCount val="5"/>
                <c:pt idx="0">
                  <c:v>407538.0503</c:v>
                </c:pt>
                <c:pt idx="1">
                  <c:v>338031.34819699998</c:v>
                </c:pt>
                <c:pt idx="2">
                  <c:v>230417.480033</c:v>
                </c:pt>
                <c:pt idx="3">
                  <c:v>229812.70477099999</c:v>
                </c:pt>
                <c:pt idx="4">
                  <c:v>69506.702103000018</c:v>
                </c:pt>
              </c:numCache>
            </c:numRef>
          </c:val>
        </c:ser>
        <c:ser>
          <c:idx val="1"/>
          <c:order val="1"/>
          <c:tx>
            <c:strRef>
              <c:f>'GESTIÓN GENERAL '!$A$7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'GESTIÓN GENERAL '!$B$5:$F$5</c:f>
              <c:strCache>
                <c:ptCount val="5"/>
                <c:pt idx="0">
                  <c:v>APROPIACIÓN  VIGENTE($)</c:v>
                </c:pt>
                <c:pt idx="1">
                  <c:v>COMPROMISOS      ($)</c:v>
                </c:pt>
                <c:pt idx="2">
                  <c:v>OBLIGACIONES      ($)</c:v>
                </c:pt>
                <c:pt idx="3">
                  <c:v>   PAGOS 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'GESTIÓN GENERAL '!$B$7:$F$7</c:f>
              <c:numCache>
                <c:formatCode>#,##0</c:formatCode>
                <c:ptCount val="5"/>
                <c:pt idx="0">
                  <c:v>219110</c:v>
                </c:pt>
                <c:pt idx="1">
                  <c:v>198958.77120399999</c:v>
                </c:pt>
                <c:pt idx="2">
                  <c:v>44474.550813000002</c:v>
                </c:pt>
                <c:pt idx="3">
                  <c:v>44158.904376999999</c:v>
                </c:pt>
                <c:pt idx="4">
                  <c:v>20151.22879600001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1441872"/>
        <c:axId val="881442416"/>
        <c:axId val="0"/>
      </c:bar3DChart>
      <c:catAx>
        <c:axId val="88144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81442416"/>
        <c:crosses val="autoZero"/>
        <c:auto val="1"/>
        <c:lblAlgn val="ctr"/>
        <c:lblOffset val="100"/>
        <c:noMultiLvlLbl val="0"/>
      </c:catAx>
      <c:valAx>
        <c:axId val="881442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814418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GASTOS</a:t>
            </a:r>
            <a:r>
              <a:rPr lang="en-US" sz="1400" baseline="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DE INVERSIÓN</a:t>
            </a:r>
            <a:r>
              <a:rPr lang="en-US" sz="1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endParaRPr lang="en-US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title>
    <c:autoTitleDeleted val="0"/>
    <c:view3D>
      <c:rotX val="40"/>
      <c:rotY val="0"/>
      <c:depthPercent val="100"/>
      <c:rAngAx val="0"/>
      <c:perspective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703061416948501E-2"/>
          <c:y val="0.248961621352805"/>
          <c:w val="0.88320354585924565"/>
          <c:h val="0.71597090648235118"/>
        </c:manualLayout>
      </c:layout>
      <c:pie3DChart>
        <c:varyColors val="1"/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5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1442960"/>
        <c:axId val="881436976"/>
        <c:axId val="0"/>
      </c:bar3DChart>
      <c:catAx>
        <c:axId val="881442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81436976"/>
        <c:crosses val="autoZero"/>
        <c:auto val="1"/>
        <c:lblAlgn val="ctr"/>
        <c:lblOffset val="100"/>
        <c:noMultiLvlLbl val="0"/>
      </c:catAx>
      <c:valAx>
        <c:axId val="881436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814429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DCE!$A$2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DCE!$B$1:$F$1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DCE!$B$2:$F$2</c:f>
              <c:numCache>
                <c:formatCode>#,##0</c:formatCode>
                <c:ptCount val="5"/>
                <c:pt idx="0">
                  <c:v>13237.633333</c:v>
                </c:pt>
                <c:pt idx="1">
                  <c:v>8130.5078270000004</c:v>
                </c:pt>
                <c:pt idx="2">
                  <c:v>7591.079753</c:v>
                </c:pt>
                <c:pt idx="3">
                  <c:v>7591.079753</c:v>
                </c:pt>
                <c:pt idx="4">
                  <c:v>5107.1255059999994</c:v>
                </c:pt>
              </c:numCache>
            </c:numRef>
          </c:val>
        </c:ser>
        <c:ser>
          <c:idx val="1"/>
          <c:order val="1"/>
          <c:tx>
            <c:strRef>
              <c:f>DCE!$A$3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DCE!$B$1:$F$1</c:f>
              <c:strCache>
                <c:ptCount val="5"/>
                <c:pt idx="0">
                  <c:v>APROPIACIÓN  VIGENTE($)</c:v>
                </c:pt>
                <c:pt idx="1">
                  <c:v>COMPROMISOS         ($)</c:v>
                </c:pt>
                <c:pt idx="2">
                  <c:v>OBLIGACIONES       ($)</c:v>
                </c:pt>
                <c:pt idx="3">
                  <c:v>   PAGOS                   ($)</c:v>
                </c:pt>
                <c:pt idx="4">
                  <c:v>APROPIACIÓN SIN COMPROMETER ($)</c:v>
                </c:pt>
              </c:strCache>
            </c:strRef>
          </c:cat>
          <c:val>
            <c:numRef>
              <c:f>DCE!$B$3:$F$3</c:f>
              <c:numCache>
                <c:formatCode>#,##0</c:formatCode>
                <c:ptCount val="5"/>
                <c:pt idx="0">
                  <c:v>3979.92</c:v>
                </c:pt>
                <c:pt idx="1">
                  <c:v>3128.8576659999999</c:v>
                </c:pt>
                <c:pt idx="2">
                  <c:v>2085.8852919999999</c:v>
                </c:pt>
                <c:pt idx="3">
                  <c:v>2085.8852919999999</c:v>
                </c:pt>
                <c:pt idx="4">
                  <c:v>851.06233400000019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1432624"/>
        <c:axId val="881434800"/>
        <c:axId val="0"/>
      </c:bar3DChart>
      <c:catAx>
        <c:axId val="88143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81434800"/>
        <c:crosses val="autoZero"/>
        <c:auto val="1"/>
        <c:lblAlgn val="ctr"/>
        <c:lblOffset val="100"/>
        <c:noMultiLvlLbl val="0"/>
      </c:catAx>
      <c:valAx>
        <c:axId val="881434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8814326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1A3BFA5-3863-5148-A9D6-52FD022C6526}" type="datetimeFigureOut">
              <a:rPr lang="es-CO"/>
              <a:pPr/>
              <a:t>04/09/2017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E010BB-0130-DA48-B514-88FC9B7E3414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6693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40" y="1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D0BACE4D-4B87-0A4F-A5DE-A705A9C77A87}" type="datetimeFigureOut">
              <a:rPr lang="es-CO"/>
              <a:pPr/>
              <a:t>04/09/2017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CO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6"/>
            <a:ext cx="5607050" cy="4183063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40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FF1B9DC-407B-2344-9824-77439FC184A6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868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1B9DC-407B-2344-9824-77439FC184A6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6066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 userDrawn="1"/>
        </p:nvSpPr>
        <p:spPr>
          <a:xfrm>
            <a:off x="0" y="2264080"/>
            <a:ext cx="9145588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431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5890749-C10D-4141-8D2B-DB6D54C72244}" type="datetimeFigureOut">
              <a:rPr lang="es-CO"/>
              <a:pPr/>
              <a:t>04/09/2017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77BF4-B161-1648-A4F0-E91BAF87658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3263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832499" y="274642"/>
            <a:ext cx="2430884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9843" y="274642"/>
            <a:ext cx="7140228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3DC1EE-080E-F94A-866E-3C257521801E}" type="datetimeFigureOut">
              <a:rPr lang="es-CO"/>
              <a:pPr/>
              <a:t>04/09/2017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ACBA2-397A-D14B-A2F0-AB3843DC73DF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716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4572794" y="2264080"/>
            <a:ext cx="4572794" cy="1308936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11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2708920"/>
            <a:ext cx="2626451" cy="1092912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87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 userDrawn="1"/>
        </p:nvSpPr>
        <p:spPr>
          <a:xfrm>
            <a:off x="2127" y="571480"/>
            <a:ext cx="4354643" cy="432048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929984" y="5889012"/>
            <a:ext cx="4166087" cy="9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660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 userDrawn="1"/>
        </p:nvSpPr>
        <p:spPr>
          <a:xfrm>
            <a:off x="2127" y="764704"/>
            <a:ext cx="9143461" cy="72008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 descr="MINCOMERCIO LOGO MAS GRANDE H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001422" y="5904572"/>
            <a:ext cx="4094649" cy="891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31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 userDrawn="1"/>
        </p:nvSpPr>
        <p:spPr>
          <a:xfrm>
            <a:off x="0" y="0"/>
            <a:ext cx="9145588" cy="5314000"/>
          </a:xfrm>
          <a:prstGeom prst="rect">
            <a:avLst/>
          </a:prstGeom>
          <a:solidFill>
            <a:srgbClr val="4C9A47"/>
          </a:solidFill>
          <a:ln>
            <a:solidFill>
              <a:srgbClr val="40953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69160"/>
            <a:ext cx="9145588" cy="889681"/>
          </a:xfrm>
          <a:prstGeom prst="rect">
            <a:avLst/>
          </a:prstGeom>
        </p:spPr>
      </p:pic>
      <p:pic>
        <p:nvPicPr>
          <p:cNvPr id="5" name="4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44100" y="5572140"/>
            <a:ext cx="5445443" cy="1186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662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3695"/>
            <a:ext cx="9145588" cy="889681"/>
          </a:xfrm>
          <a:prstGeom prst="rect">
            <a:avLst/>
          </a:prstGeom>
        </p:spPr>
      </p:pic>
      <p:pic>
        <p:nvPicPr>
          <p:cNvPr id="6" name="5 Imagen" descr="MINCOMERCIO LOGO MAS GRANDE H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215736" y="83482"/>
            <a:ext cx="3880335" cy="845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21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81" y="273050"/>
            <a:ext cx="300883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673" y="273054"/>
            <a:ext cx="51126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81" y="1435103"/>
            <a:ext cx="300883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B269AE-8FAB-724E-823A-432F97780922}" type="datetimeFigureOut">
              <a:rPr lang="es-CO"/>
              <a:pPr/>
              <a:t>04/09/2017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957A5-87AD-3D45-B177-6ED57A8ABB6B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1900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599" y="4800600"/>
            <a:ext cx="548735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599" y="612775"/>
            <a:ext cx="5487353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  <a:endParaRPr lang="es-CO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599" y="5367338"/>
            <a:ext cx="548735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F7957F-2DC7-5D47-9CE6-E62846EACDA6}" type="datetimeFigureOut">
              <a:rPr lang="es-CO"/>
              <a:pPr/>
              <a:t>04/09/2017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2B83D-9016-3B41-B628-84E0153D53CD}" type="slidenum">
              <a:rPr lang="es-CO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4904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011" y="274638"/>
            <a:ext cx="823156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011" y="1600203"/>
            <a:ext cx="8231568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011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EE4E9C4-757B-184D-9BEF-99ED2173CBA9}" type="datetimeFigureOut">
              <a:rPr lang="es-CO"/>
              <a:pPr/>
              <a:t>04/09/2017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5148" y="6356353"/>
            <a:ext cx="28952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4070" y="6356353"/>
            <a:ext cx="2134509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FC96CB90-59C4-9F4D-AA5B-204AE0123F81}" type="slidenum">
              <a:rPr lang="es-CO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612354" y="6309320"/>
            <a:ext cx="7920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</a:t>
            </a:r>
            <a:endParaRPr lang="es-CO" sz="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369497"/>
              </p:ext>
            </p:extLst>
          </p:nvPr>
        </p:nvGraphicFramePr>
        <p:xfrm>
          <a:off x="250414" y="1700808"/>
          <a:ext cx="8788775" cy="4314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108297" y="902314"/>
            <a:ext cx="8856983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SECCIÓN 35-01 - MINISTERIO DE COMERCIO INDUSTRIA Y TURISMO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GRÁFICA EJECUCIÓN PRESUPUESTAL ACUMULADA CON CORTE AL 31 DE AGOSTO DE 2017</a:t>
            </a:r>
            <a:endParaRPr lang="es-CO" sz="1400" dirty="0">
              <a:solidFill>
                <a:schemeClr val="bg1"/>
              </a:solidFill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0045041"/>
              </p:ext>
            </p:extLst>
          </p:nvPr>
        </p:nvGraphicFramePr>
        <p:xfrm>
          <a:off x="108297" y="1556792"/>
          <a:ext cx="4248473" cy="445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907487"/>
              </p:ext>
            </p:extLst>
          </p:nvPr>
        </p:nvGraphicFramePr>
        <p:xfrm>
          <a:off x="4644802" y="1556792"/>
          <a:ext cx="4320478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7766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0" y="836712"/>
            <a:ext cx="9145588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UNIDAD EJECUTORA 3501-01 GESTIÓN GENERAL 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GRÁFICA EJECUCIÓN PRESUPUESTAL ACUMULADA CON CORTE AL 31 DE </a:t>
            </a:r>
            <a:r>
              <a:rPr lang="es-CO" sz="1400" dirty="0">
                <a:solidFill>
                  <a:schemeClr val="bg1"/>
                </a:solidFill>
              </a:rPr>
              <a:t> </a:t>
            </a:r>
            <a:r>
              <a:rPr lang="es-CO" sz="1400" dirty="0" smtClean="0">
                <a:solidFill>
                  <a:schemeClr val="bg1"/>
                </a:solidFill>
              </a:rPr>
              <a:t>AGOSTO DE 2017 </a:t>
            </a:r>
            <a:endParaRPr lang="es-CO" sz="1400" dirty="0">
              <a:solidFill>
                <a:schemeClr val="bg1"/>
              </a:solidFill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756370" y="6381328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</a:t>
            </a:r>
            <a:endParaRPr lang="es-CO" sz="800" dirty="0"/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176849"/>
              </p:ext>
            </p:extLst>
          </p:nvPr>
        </p:nvGraphicFramePr>
        <p:xfrm>
          <a:off x="180306" y="1628800"/>
          <a:ext cx="864096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5396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8298" y="908720"/>
            <a:ext cx="8712968" cy="52322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UNIDAD EJECUTORA 3501-02 DIRECCIÓN GENERAL DE COMERCIO EXTERIOR </a:t>
            </a:r>
          </a:p>
          <a:p>
            <a:pPr algn="ctr"/>
            <a:r>
              <a:rPr lang="es-CO" sz="1400" dirty="0" smtClean="0">
                <a:solidFill>
                  <a:schemeClr val="bg1"/>
                </a:solidFill>
              </a:rPr>
              <a:t>GRÁFICA DE EJECUCIÓN PRESUPUESTAL ACUMULADA CON CORTE AL 31 DE AGOSTO DE 2017</a:t>
            </a:r>
            <a:endParaRPr lang="es-CO" sz="1400" dirty="0">
              <a:solidFill>
                <a:schemeClr val="bg1"/>
              </a:solidFill>
            </a:endParaRPr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0709347"/>
              </p:ext>
            </p:extLst>
          </p:nvPr>
        </p:nvGraphicFramePr>
        <p:xfrm>
          <a:off x="5652914" y="2492896"/>
          <a:ext cx="3384376" cy="35283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540346" y="6309320"/>
            <a:ext cx="57606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800" dirty="0" smtClean="0"/>
              <a:t>Millones</a:t>
            </a:r>
            <a:endParaRPr lang="es-CO" sz="800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184652"/>
              </p:ext>
            </p:extLst>
          </p:nvPr>
        </p:nvGraphicFramePr>
        <p:xfrm>
          <a:off x="146316" y="1566663"/>
          <a:ext cx="8928992" cy="4454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9263347"/>
              </p:ext>
            </p:extLst>
          </p:nvPr>
        </p:nvGraphicFramePr>
        <p:xfrm>
          <a:off x="146316" y="1719973"/>
          <a:ext cx="8674949" cy="4445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3791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_MINCOMERCIO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FE2E2E43DF154587C5970513705906" ma:contentTypeVersion="0" ma:contentTypeDescription="Create a new document." ma:contentTypeScope="" ma:versionID="532f85e620d9f2791f72b0484a0f1dc5">
  <xsd:schema xmlns:xsd="http://www.w3.org/2001/XMLSchema" xmlns:xs="http://www.w3.org/2001/XMLSchema" xmlns:p="http://schemas.microsoft.com/office/2006/metadata/properties" xmlns:ns2="78c0e218-92de-485b-8390-04a7f5112d7e" targetNamespace="http://schemas.microsoft.com/office/2006/metadata/properties" ma:root="true" ma:fieldsID="32b7e71a105faa45381acc4f7f9c2c58" ns2:_="">
    <xsd:import namespace="78c0e218-92de-485b-8390-04a7f5112d7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c0e218-92de-485b-8390-04a7f5112d7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289808F-DBDC-4F2A-9EA4-756222C05E09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DB1F4037-AA4D-40AF-8835-9CA3F027B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c0e218-92de-485b-8390-04a7f5112d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B1691A8-6144-4821-9FF9-83CFCBA53DA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45536BD-5C91-40CD-8ED4-0CE6A0F437FA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78c0e218-92de-485b-8390-04a7f5112d7e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presentacion gd-fm-0160</Template>
  <TotalTime>433</TotalTime>
  <Words>97</Words>
  <Application>Microsoft Office PowerPoint</Application>
  <PresentationFormat>Personalizado</PresentationFormat>
  <Paragraphs>23</Paragraphs>
  <Slides>3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TEMPLATE_MINCOMERCIO 2014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Carmen Moreno Moscoso</dc:creator>
  <cp:lastModifiedBy>Maria del Carmen Moreno Moscoso</cp:lastModifiedBy>
  <cp:revision>57</cp:revision>
  <cp:lastPrinted>2017-09-04T23:43:34Z</cp:lastPrinted>
  <dcterms:created xsi:type="dcterms:W3CDTF">2017-04-03T19:01:49Z</dcterms:created>
  <dcterms:modified xsi:type="dcterms:W3CDTF">2017-09-05T00:21:16Z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0x01010000FE2E2E43DF154587C5970513705906</vt:lpwstr>
  </property>
  <property fmtid="{D5CDD505-2E9C-101B-9397-08002B2CF9AE}" pid="3" name="_dlc_DocIdItemGuid">
    <vt:lpwstr>50067e3d-6970-4e03-8a53-5b541e12fbfb</vt:lpwstr>
  </property>
  <property fmtid="{D5CDD505-2E9C-101B-9397-08002B2CF9AE}" pid="4" name="_dlc_DocId">
    <vt:lpwstr>QNCNATEDNPKV-30-2</vt:lpwstr>
  </property>
  <property fmtid="{D5CDD505-2E9C-101B-9397-08002B2CF9AE}" pid="5" name="_dlc_DocIdUrl">
    <vt:lpwstr>http://intranet.cancilleria.gov.co/_layouts/DocIdRedir.aspx?ID=QNCNATEDNPKV-30-2, QNCNATEDNPKV-30-2</vt:lpwstr>
  </property>
</Properties>
</file>