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4"/>
  </p:notesMasterIdLst>
  <p:sldIdLst>
    <p:sldId id="256" r:id="rId3"/>
    <p:sldId id="380" r:id="rId4"/>
    <p:sldId id="381" r:id="rId5"/>
    <p:sldId id="279" r:id="rId6"/>
    <p:sldId id="336" r:id="rId7"/>
    <p:sldId id="388" r:id="rId8"/>
    <p:sldId id="361" r:id="rId9"/>
    <p:sldId id="360" r:id="rId10"/>
    <p:sldId id="389" r:id="rId11"/>
    <p:sldId id="369" r:id="rId12"/>
    <p:sldId id="370" r:id="rId13"/>
    <p:sldId id="390" r:id="rId14"/>
    <p:sldId id="371" r:id="rId15"/>
    <p:sldId id="372" r:id="rId16"/>
    <p:sldId id="385" r:id="rId17"/>
    <p:sldId id="384" r:id="rId18"/>
    <p:sldId id="383" r:id="rId19"/>
    <p:sldId id="387" r:id="rId20"/>
    <p:sldId id="374" r:id="rId21"/>
    <p:sldId id="431" r:id="rId22"/>
    <p:sldId id="432" r:id="rId23"/>
    <p:sldId id="434" r:id="rId24"/>
    <p:sldId id="436" r:id="rId25"/>
    <p:sldId id="437" r:id="rId26"/>
    <p:sldId id="439" r:id="rId27"/>
    <p:sldId id="440" r:id="rId28"/>
    <p:sldId id="441" r:id="rId29"/>
    <p:sldId id="442" r:id="rId30"/>
    <p:sldId id="443" r:id="rId31"/>
    <p:sldId id="445" r:id="rId32"/>
    <p:sldId id="353" r:id="rId33"/>
  </p:sldIdLst>
  <p:sldSz cx="9144000" cy="5143500" type="screen16x9"/>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1" userDrawn="1">
          <p15:clr>
            <a:srgbClr val="A4A3A4"/>
          </p15:clr>
        </p15:guide>
        <p15:guide id="2" pos="4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José Solano Garcia" initials="IJSG" lastIdx="1" clrIdx="0">
    <p:extLst>
      <p:ext uri="{19B8F6BF-5375-455C-9EA6-DF929625EA0E}">
        <p15:presenceInfo xmlns:p15="http://schemas.microsoft.com/office/powerpoint/2012/main" userId="Ivan José Solano Garcia" providerId="None"/>
      </p:ext>
    </p:extLst>
  </p:cmAuthor>
  <p:cmAuthor id="2" name="Ivan José Solano Garcia" initials="IJSG [2]" lastIdx="1" clrIdx="1">
    <p:extLst>
      <p:ext uri="{19B8F6BF-5375-455C-9EA6-DF929625EA0E}">
        <p15:presenceInfo xmlns:p15="http://schemas.microsoft.com/office/powerpoint/2012/main" userId="S-1-5-21-2525972037-2864813353-262324506-85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F99"/>
    <a:srgbClr val="165099"/>
    <a:srgbClr val="174F98"/>
    <a:srgbClr val="3A3A3A"/>
    <a:srgbClr val="003399"/>
    <a:srgbClr val="3366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7" autoAdjust="0"/>
    <p:restoredTop sz="94280" autoAdjust="0"/>
  </p:normalViewPr>
  <p:slideViewPr>
    <p:cSldViewPr>
      <p:cViewPr varScale="1">
        <p:scale>
          <a:sx n="69" d="100"/>
          <a:sy n="69" d="100"/>
        </p:scale>
        <p:origin x="894" y="60"/>
      </p:cViewPr>
      <p:guideLst>
        <p:guide orient="horz" pos="441"/>
        <p:guide pos="43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31976-C3DA-402D-B98F-ACF36F5B8B4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2C545443-DE29-4BA7-96C7-ED41280A6C5D}">
      <dgm:prSet phldrT="[Texto]" custT="1"/>
      <dgm:spPr>
        <a:solidFill>
          <a:srgbClr val="FFFF00"/>
        </a:solidFill>
      </dgm:spPr>
      <dgm:t>
        <a:bodyPr/>
        <a:lstStyle/>
        <a:p>
          <a:r>
            <a:rPr lang="es-ES" sz="2400" b="1" dirty="0"/>
            <a:t>Prepárese para exportar</a:t>
          </a:r>
        </a:p>
      </dgm:t>
    </dgm:pt>
    <dgm:pt modelId="{14DD2B9A-0AF3-4C94-98C4-EF5246383319}" type="parTrans" cxnId="{357F1A8A-C9B4-451F-AABC-B6AC24F18CFB}">
      <dgm:prSet/>
      <dgm:spPr/>
      <dgm:t>
        <a:bodyPr/>
        <a:lstStyle/>
        <a:p>
          <a:endParaRPr lang="es-ES"/>
        </a:p>
      </dgm:t>
    </dgm:pt>
    <dgm:pt modelId="{3F877194-CDFC-4ED9-BE18-46AFFBE1C0D8}" type="sibTrans" cxnId="{357F1A8A-C9B4-451F-AABC-B6AC24F18CFB}">
      <dgm:prSet/>
      <dgm:spPr/>
      <dgm:t>
        <a:bodyPr/>
        <a:lstStyle/>
        <a:p>
          <a:endParaRPr lang="es-ES"/>
        </a:p>
      </dgm:t>
    </dgm:pt>
    <dgm:pt modelId="{AD6F12FD-979D-4D51-B160-A7695E5E46D8}">
      <dgm:prSet phldrT="[Texto]" custT="1"/>
      <dgm:spPr>
        <a:solidFill>
          <a:srgbClr val="3366CC"/>
        </a:solidFill>
      </dgm:spPr>
      <dgm:t>
        <a:bodyPr/>
        <a:lstStyle/>
        <a:p>
          <a:r>
            <a:rPr lang="es-ES" sz="2400" b="1" dirty="0"/>
            <a:t>Verifique la mercancía</a:t>
          </a:r>
        </a:p>
      </dgm:t>
    </dgm:pt>
    <dgm:pt modelId="{4B49501C-EAEE-4353-87E9-893EAD26F8C6}" type="parTrans" cxnId="{99E97585-5487-46CF-B8CC-4C76B42B8534}">
      <dgm:prSet/>
      <dgm:spPr/>
      <dgm:t>
        <a:bodyPr/>
        <a:lstStyle/>
        <a:p>
          <a:endParaRPr lang="es-ES"/>
        </a:p>
      </dgm:t>
    </dgm:pt>
    <dgm:pt modelId="{99D0B0C1-E3CD-409B-8781-15EE2FF2B6CA}" type="sibTrans" cxnId="{99E97585-5487-46CF-B8CC-4C76B42B8534}">
      <dgm:prSet/>
      <dgm:spPr/>
      <dgm:t>
        <a:bodyPr/>
        <a:lstStyle/>
        <a:p>
          <a:endParaRPr lang="es-ES"/>
        </a:p>
      </dgm:t>
    </dgm:pt>
    <dgm:pt modelId="{B9E7BEA2-815E-47DF-B2A4-F566C2EBCEF0}">
      <dgm:prSet phldrT="[Texto]" custT="1"/>
      <dgm:spPr>
        <a:solidFill>
          <a:srgbClr val="FF0000"/>
        </a:solidFill>
      </dgm:spPr>
      <dgm:t>
        <a:bodyPr/>
        <a:lstStyle/>
        <a:p>
          <a:r>
            <a:rPr lang="es-ES" sz="2400" b="1" dirty="0"/>
            <a:t>Entregue su mercancía a 4-72</a:t>
          </a:r>
        </a:p>
      </dgm:t>
    </dgm:pt>
    <dgm:pt modelId="{C91A30FD-95FC-42A0-BFE5-C4AF836A7E71}" type="parTrans" cxnId="{9964BCC0-AA8C-4255-AE2F-D50B9DE95C7A}">
      <dgm:prSet/>
      <dgm:spPr/>
      <dgm:t>
        <a:bodyPr/>
        <a:lstStyle/>
        <a:p>
          <a:endParaRPr lang="es-ES"/>
        </a:p>
      </dgm:t>
    </dgm:pt>
    <dgm:pt modelId="{42EEEB80-C85A-4973-ADA9-52E854BBBE76}" type="sibTrans" cxnId="{9964BCC0-AA8C-4255-AE2F-D50B9DE95C7A}">
      <dgm:prSet/>
      <dgm:spPr/>
      <dgm:t>
        <a:bodyPr/>
        <a:lstStyle/>
        <a:p>
          <a:endParaRPr lang="es-ES"/>
        </a:p>
      </dgm:t>
    </dgm:pt>
    <dgm:pt modelId="{F95EAC49-BACD-4ED3-8195-55196DD47F4A}" type="pres">
      <dgm:prSet presAssocID="{03631976-C3DA-402D-B98F-ACF36F5B8B4B}" presName="Name0" presStyleCnt="0">
        <dgm:presLayoutVars>
          <dgm:chMax val="7"/>
          <dgm:chPref val="7"/>
          <dgm:dir/>
        </dgm:presLayoutVars>
      </dgm:prSet>
      <dgm:spPr/>
      <dgm:t>
        <a:bodyPr/>
        <a:lstStyle/>
        <a:p>
          <a:endParaRPr lang="es-CO"/>
        </a:p>
      </dgm:t>
    </dgm:pt>
    <dgm:pt modelId="{349EBBDA-3589-4321-BE5F-41D2A51BF826}" type="pres">
      <dgm:prSet presAssocID="{03631976-C3DA-402D-B98F-ACF36F5B8B4B}" presName="Name1" presStyleCnt="0"/>
      <dgm:spPr/>
    </dgm:pt>
    <dgm:pt modelId="{CE21112E-266F-461E-B085-FF2254B56E76}" type="pres">
      <dgm:prSet presAssocID="{03631976-C3DA-402D-B98F-ACF36F5B8B4B}" presName="cycle" presStyleCnt="0"/>
      <dgm:spPr/>
    </dgm:pt>
    <dgm:pt modelId="{BFC40D9D-B84B-4031-8103-2EF9188D11E9}" type="pres">
      <dgm:prSet presAssocID="{03631976-C3DA-402D-B98F-ACF36F5B8B4B}" presName="srcNode" presStyleLbl="node1" presStyleIdx="0" presStyleCnt="3"/>
      <dgm:spPr/>
    </dgm:pt>
    <dgm:pt modelId="{DBBDB049-26A2-4406-858C-CF5DFDCBA026}" type="pres">
      <dgm:prSet presAssocID="{03631976-C3DA-402D-B98F-ACF36F5B8B4B}" presName="conn" presStyleLbl="parChTrans1D2" presStyleIdx="0" presStyleCnt="1"/>
      <dgm:spPr/>
      <dgm:t>
        <a:bodyPr/>
        <a:lstStyle/>
        <a:p>
          <a:endParaRPr lang="es-CO"/>
        </a:p>
      </dgm:t>
    </dgm:pt>
    <dgm:pt modelId="{05C35DEA-99C6-4FD4-A64F-E46A63426062}" type="pres">
      <dgm:prSet presAssocID="{03631976-C3DA-402D-B98F-ACF36F5B8B4B}" presName="extraNode" presStyleLbl="node1" presStyleIdx="0" presStyleCnt="3"/>
      <dgm:spPr/>
    </dgm:pt>
    <dgm:pt modelId="{8E3A9F7F-1879-4E33-B52C-FAA0C911E675}" type="pres">
      <dgm:prSet presAssocID="{03631976-C3DA-402D-B98F-ACF36F5B8B4B}" presName="dstNode" presStyleLbl="node1" presStyleIdx="0" presStyleCnt="3"/>
      <dgm:spPr/>
    </dgm:pt>
    <dgm:pt modelId="{8E15D22E-A5E2-4A7A-A809-6D6AA1B964AA}" type="pres">
      <dgm:prSet presAssocID="{2C545443-DE29-4BA7-96C7-ED41280A6C5D}" presName="text_1" presStyleLbl="node1" presStyleIdx="0" presStyleCnt="3">
        <dgm:presLayoutVars>
          <dgm:bulletEnabled val="1"/>
        </dgm:presLayoutVars>
      </dgm:prSet>
      <dgm:spPr/>
      <dgm:t>
        <a:bodyPr/>
        <a:lstStyle/>
        <a:p>
          <a:endParaRPr lang="es-CO"/>
        </a:p>
      </dgm:t>
    </dgm:pt>
    <dgm:pt modelId="{52F0DE0B-DF04-40FB-BB31-B8D33A11C932}" type="pres">
      <dgm:prSet presAssocID="{2C545443-DE29-4BA7-96C7-ED41280A6C5D}" presName="accent_1" presStyleCnt="0"/>
      <dgm:spPr/>
    </dgm:pt>
    <dgm:pt modelId="{1974D7B4-7864-4221-8F59-9287318E5A49}" type="pres">
      <dgm:prSet presAssocID="{2C545443-DE29-4BA7-96C7-ED41280A6C5D}" presName="accentRepeatNode" presStyleLbl="solidFgAcc1" presStyleIdx="0" presStyleCnt="3"/>
      <dgm:spPr/>
    </dgm:pt>
    <dgm:pt modelId="{8138F00A-F194-429A-8CB3-1A27C0F13A33}" type="pres">
      <dgm:prSet presAssocID="{AD6F12FD-979D-4D51-B160-A7695E5E46D8}" presName="text_2" presStyleLbl="node1" presStyleIdx="1" presStyleCnt="3">
        <dgm:presLayoutVars>
          <dgm:bulletEnabled val="1"/>
        </dgm:presLayoutVars>
      </dgm:prSet>
      <dgm:spPr/>
      <dgm:t>
        <a:bodyPr/>
        <a:lstStyle/>
        <a:p>
          <a:endParaRPr lang="es-CO"/>
        </a:p>
      </dgm:t>
    </dgm:pt>
    <dgm:pt modelId="{3EE7B4CF-B070-421C-A756-E3DC0CF614FF}" type="pres">
      <dgm:prSet presAssocID="{AD6F12FD-979D-4D51-B160-A7695E5E46D8}" presName="accent_2" presStyleCnt="0"/>
      <dgm:spPr/>
    </dgm:pt>
    <dgm:pt modelId="{D71C2923-096A-4E82-88E9-775B19659F71}" type="pres">
      <dgm:prSet presAssocID="{AD6F12FD-979D-4D51-B160-A7695E5E46D8}" presName="accentRepeatNode" presStyleLbl="solidFgAcc1" presStyleIdx="1" presStyleCnt="3"/>
      <dgm:spPr/>
    </dgm:pt>
    <dgm:pt modelId="{3E91394A-E503-42DE-B5C1-5A9115E27F78}" type="pres">
      <dgm:prSet presAssocID="{B9E7BEA2-815E-47DF-B2A4-F566C2EBCEF0}" presName="text_3" presStyleLbl="node1" presStyleIdx="2" presStyleCnt="3">
        <dgm:presLayoutVars>
          <dgm:bulletEnabled val="1"/>
        </dgm:presLayoutVars>
      </dgm:prSet>
      <dgm:spPr/>
      <dgm:t>
        <a:bodyPr/>
        <a:lstStyle/>
        <a:p>
          <a:endParaRPr lang="es-CO"/>
        </a:p>
      </dgm:t>
    </dgm:pt>
    <dgm:pt modelId="{A873E0BC-F69F-4770-B9F8-B02FD7FB514F}" type="pres">
      <dgm:prSet presAssocID="{B9E7BEA2-815E-47DF-B2A4-F566C2EBCEF0}" presName="accent_3" presStyleCnt="0"/>
      <dgm:spPr/>
    </dgm:pt>
    <dgm:pt modelId="{9A2D0D8D-8A4B-4B1A-AA35-CEA9B1BFDDAA}" type="pres">
      <dgm:prSet presAssocID="{B9E7BEA2-815E-47DF-B2A4-F566C2EBCEF0}" presName="accentRepeatNode" presStyleLbl="solidFgAcc1" presStyleIdx="2" presStyleCnt="3"/>
      <dgm:spPr/>
    </dgm:pt>
  </dgm:ptLst>
  <dgm:cxnLst>
    <dgm:cxn modelId="{19DA395A-A2A5-4C55-BEC4-AEE85A05C968}" type="presOf" srcId="{B9E7BEA2-815E-47DF-B2A4-F566C2EBCEF0}" destId="{3E91394A-E503-42DE-B5C1-5A9115E27F78}" srcOrd="0" destOrd="0" presId="urn:microsoft.com/office/officeart/2008/layout/VerticalCurvedList"/>
    <dgm:cxn modelId="{ED275FB2-D385-49A2-8658-2783822734AC}" type="presOf" srcId="{2C545443-DE29-4BA7-96C7-ED41280A6C5D}" destId="{8E15D22E-A5E2-4A7A-A809-6D6AA1B964AA}" srcOrd="0" destOrd="0" presId="urn:microsoft.com/office/officeart/2008/layout/VerticalCurvedList"/>
    <dgm:cxn modelId="{2E97FFD0-4AE7-4361-A01E-89D23B985771}" type="presOf" srcId="{AD6F12FD-979D-4D51-B160-A7695E5E46D8}" destId="{8138F00A-F194-429A-8CB3-1A27C0F13A33}" srcOrd="0" destOrd="0" presId="urn:microsoft.com/office/officeart/2008/layout/VerticalCurvedList"/>
    <dgm:cxn modelId="{7E0B65F1-FF7D-4068-8A06-02FA1212A21D}" type="presOf" srcId="{03631976-C3DA-402D-B98F-ACF36F5B8B4B}" destId="{F95EAC49-BACD-4ED3-8195-55196DD47F4A}" srcOrd="0" destOrd="0" presId="urn:microsoft.com/office/officeart/2008/layout/VerticalCurvedList"/>
    <dgm:cxn modelId="{9964BCC0-AA8C-4255-AE2F-D50B9DE95C7A}" srcId="{03631976-C3DA-402D-B98F-ACF36F5B8B4B}" destId="{B9E7BEA2-815E-47DF-B2A4-F566C2EBCEF0}" srcOrd="2" destOrd="0" parTransId="{C91A30FD-95FC-42A0-BFE5-C4AF836A7E71}" sibTransId="{42EEEB80-C85A-4973-ADA9-52E854BBBE76}"/>
    <dgm:cxn modelId="{99E97585-5487-46CF-B8CC-4C76B42B8534}" srcId="{03631976-C3DA-402D-B98F-ACF36F5B8B4B}" destId="{AD6F12FD-979D-4D51-B160-A7695E5E46D8}" srcOrd="1" destOrd="0" parTransId="{4B49501C-EAEE-4353-87E9-893EAD26F8C6}" sibTransId="{99D0B0C1-E3CD-409B-8781-15EE2FF2B6CA}"/>
    <dgm:cxn modelId="{74323B1A-0423-4636-BDB5-E28948814B4F}" type="presOf" srcId="{3F877194-CDFC-4ED9-BE18-46AFFBE1C0D8}" destId="{DBBDB049-26A2-4406-858C-CF5DFDCBA026}" srcOrd="0" destOrd="0" presId="urn:microsoft.com/office/officeart/2008/layout/VerticalCurvedList"/>
    <dgm:cxn modelId="{357F1A8A-C9B4-451F-AABC-B6AC24F18CFB}" srcId="{03631976-C3DA-402D-B98F-ACF36F5B8B4B}" destId="{2C545443-DE29-4BA7-96C7-ED41280A6C5D}" srcOrd="0" destOrd="0" parTransId="{14DD2B9A-0AF3-4C94-98C4-EF5246383319}" sibTransId="{3F877194-CDFC-4ED9-BE18-46AFFBE1C0D8}"/>
    <dgm:cxn modelId="{1C6D0C61-7AE5-4C9A-89E7-4105E6F6F254}" type="presParOf" srcId="{F95EAC49-BACD-4ED3-8195-55196DD47F4A}" destId="{349EBBDA-3589-4321-BE5F-41D2A51BF826}" srcOrd="0" destOrd="0" presId="urn:microsoft.com/office/officeart/2008/layout/VerticalCurvedList"/>
    <dgm:cxn modelId="{8A1DBE11-A8D7-4DC2-BE3C-950EFC41FB9C}" type="presParOf" srcId="{349EBBDA-3589-4321-BE5F-41D2A51BF826}" destId="{CE21112E-266F-461E-B085-FF2254B56E76}" srcOrd="0" destOrd="0" presId="urn:microsoft.com/office/officeart/2008/layout/VerticalCurvedList"/>
    <dgm:cxn modelId="{473D2C36-4B05-4844-9040-04D22977EFE2}" type="presParOf" srcId="{CE21112E-266F-461E-B085-FF2254B56E76}" destId="{BFC40D9D-B84B-4031-8103-2EF9188D11E9}" srcOrd="0" destOrd="0" presId="urn:microsoft.com/office/officeart/2008/layout/VerticalCurvedList"/>
    <dgm:cxn modelId="{12583A0C-792D-4E5A-8A91-67B90A284749}" type="presParOf" srcId="{CE21112E-266F-461E-B085-FF2254B56E76}" destId="{DBBDB049-26A2-4406-858C-CF5DFDCBA026}" srcOrd="1" destOrd="0" presId="urn:microsoft.com/office/officeart/2008/layout/VerticalCurvedList"/>
    <dgm:cxn modelId="{5580294F-C9C9-41FB-BC54-9D36CB748E6B}" type="presParOf" srcId="{CE21112E-266F-461E-B085-FF2254B56E76}" destId="{05C35DEA-99C6-4FD4-A64F-E46A63426062}" srcOrd="2" destOrd="0" presId="urn:microsoft.com/office/officeart/2008/layout/VerticalCurvedList"/>
    <dgm:cxn modelId="{1E07B863-2CFE-427D-8EC6-E1458A0E39BA}" type="presParOf" srcId="{CE21112E-266F-461E-B085-FF2254B56E76}" destId="{8E3A9F7F-1879-4E33-B52C-FAA0C911E675}" srcOrd="3" destOrd="0" presId="urn:microsoft.com/office/officeart/2008/layout/VerticalCurvedList"/>
    <dgm:cxn modelId="{ED10507D-878F-46B5-841B-74E4A0660230}" type="presParOf" srcId="{349EBBDA-3589-4321-BE5F-41D2A51BF826}" destId="{8E15D22E-A5E2-4A7A-A809-6D6AA1B964AA}" srcOrd="1" destOrd="0" presId="urn:microsoft.com/office/officeart/2008/layout/VerticalCurvedList"/>
    <dgm:cxn modelId="{80570C84-E991-4AD6-9A74-B3CCD7535893}" type="presParOf" srcId="{349EBBDA-3589-4321-BE5F-41D2A51BF826}" destId="{52F0DE0B-DF04-40FB-BB31-B8D33A11C932}" srcOrd="2" destOrd="0" presId="urn:microsoft.com/office/officeart/2008/layout/VerticalCurvedList"/>
    <dgm:cxn modelId="{E56D1E0A-F578-4D97-9FA8-10B13FAA4425}" type="presParOf" srcId="{52F0DE0B-DF04-40FB-BB31-B8D33A11C932}" destId="{1974D7B4-7864-4221-8F59-9287318E5A49}" srcOrd="0" destOrd="0" presId="urn:microsoft.com/office/officeart/2008/layout/VerticalCurvedList"/>
    <dgm:cxn modelId="{DDB4CFCB-0F08-4069-A394-923679936D0D}" type="presParOf" srcId="{349EBBDA-3589-4321-BE5F-41D2A51BF826}" destId="{8138F00A-F194-429A-8CB3-1A27C0F13A33}" srcOrd="3" destOrd="0" presId="urn:microsoft.com/office/officeart/2008/layout/VerticalCurvedList"/>
    <dgm:cxn modelId="{96D98A98-B85D-4A0E-9CA5-228C8236CCAA}" type="presParOf" srcId="{349EBBDA-3589-4321-BE5F-41D2A51BF826}" destId="{3EE7B4CF-B070-421C-A756-E3DC0CF614FF}" srcOrd="4" destOrd="0" presId="urn:microsoft.com/office/officeart/2008/layout/VerticalCurvedList"/>
    <dgm:cxn modelId="{E8DB3274-E330-4D0B-B43C-2D67B0F1483A}" type="presParOf" srcId="{3EE7B4CF-B070-421C-A756-E3DC0CF614FF}" destId="{D71C2923-096A-4E82-88E9-775B19659F71}" srcOrd="0" destOrd="0" presId="urn:microsoft.com/office/officeart/2008/layout/VerticalCurvedList"/>
    <dgm:cxn modelId="{2AA08AA9-2E9D-4018-AFE7-875B135F36F9}" type="presParOf" srcId="{349EBBDA-3589-4321-BE5F-41D2A51BF826}" destId="{3E91394A-E503-42DE-B5C1-5A9115E27F78}" srcOrd="5" destOrd="0" presId="urn:microsoft.com/office/officeart/2008/layout/VerticalCurvedList"/>
    <dgm:cxn modelId="{2AC5E2E3-7D13-4617-9EF0-F97C2612AA1B}" type="presParOf" srcId="{349EBBDA-3589-4321-BE5F-41D2A51BF826}" destId="{A873E0BC-F69F-4770-B9F8-B02FD7FB514F}" srcOrd="6" destOrd="0" presId="urn:microsoft.com/office/officeart/2008/layout/VerticalCurvedList"/>
    <dgm:cxn modelId="{01D907D9-A682-4C43-A0BF-5474D12EBF5F}" type="presParOf" srcId="{A873E0BC-F69F-4770-B9F8-B02FD7FB514F}" destId="{9A2D0D8D-8A4B-4B1A-AA35-CEA9B1BFDDA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1B8EA2-800B-47E4-B0E1-4FA3CA733498}" type="datetimeFigureOut">
              <a:rPr lang="es-CO" smtClean="0"/>
              <a:t>12/04/2019</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977349-1B65-4FDC-A1F6-96ABB2B26F9D}" type="slidenum">
              <a:rPr lang="es-CO" smtClean="0"/>
              <a:t>‹Nº›</a:t>
            </a:fld>
            <a:endParaRPr lang="es-CO"/>
          </a:p>
        </p:txBody>
      </p:sp>
    </p:spTree>
    <p:extLst>
      <p:ext uri="{BB962C8B-B14F-4D97-AF65-F5344CB8AC3E}">
        <p14:creationId xmlns:p14="http://schemas.microsoft.com/office/powerpoint/2010/main" val="51293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D977349-1B65-4FDC-A1F6-96ABB2B26F9D}" type="slidenum">
              <a:rPr lang="es-CO" smtClean="0"/>
              <a:t>4</a:t>
            </a:fld>
            <a:endParaRPr lang="es-CO"/>
          </a:p>
        </p:txBody>
      </p:sp>
    </p:spTree>
    <p:extLst>
      <p:ext uri="{BB962C8B-B14F-4D97-AF65-F5344CB8AC3E}">
        <p14:creationId xmlns:p14="http://schemas.microsoft.com/office/powerpoint/2010/main" val="2535835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977349-1B65-4FDC-A1F6-96ABB2B26F9D}" type="slidenum">
              <a:rPr kumimoji="0" lang="es-C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s-C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53635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7D977349-1B65-4FDC-A1F6-96ABB2B26F9D}" type="slidenum">
              <a:rPr lang="es-CO" sz="1800" kern="0" smtClean="0">
                <a:solidFill>
                  <a:sysClr val="windowText" lastClr="000000"/>
                </a:solidFill>
              </a:rPr>
              <a:pPr>
                <a:defRPr/>
              </a:pPr>
              <a:t>21</a:t>
            </a:fld>
            <a:endParaRPr lang="es-CO" sz="1800" kern="0">
              <a:solidFill>
                <a:sysClr val="windowText" lastClr="000000"/>
              </a:solidFill>
            </a:endParaRPr>
          </a:p>
        </p:txBody>
      </p:sp>
    </p:spTree>
    <p:extLst>
      <p:ext uri="{BB962C8B-B14F-4D97-AF65-F5344CB8AC3E}">
        <p14:creationId xmlns:p14="http://schemas.microsoft.com/office/powerpoint/2010/main" val="1765710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7D977349-1B65-4FDC-A1F6-96ABB2B26F9D}" type="slidenum">
              <a:rPr lang="es-CO" sz="1800" kern="0" smtClean="0">
                <a:solidFill>
                  <a:sysClr val="windowText" lastClr="000000"/>
                </a:solidFill>
              </a:rPr>
              <a:pPr>
                <a:defRPr/>
              </a:pPr>
              <a:t>22</a:t>
            </a:fld>
            <a:endParaRPr lang="es-CO" sz="1800" kern="0">
              <a:solidFill>
                <a:sysClr val="windowText" lastClr="000000"/>
              </a:solidFill>
            </a:endParaRPr>
          </a:p>
        </p:txBody>
      </p:sp>
    </p:spTree>
    <p:extLst>
      <p:ext uri="{BB962C8B-B14F-4D97-AF65-F5344CB8AC3E}">
        <p14:creationId xmlns:p14="http://schemas.microsoft.com/office/powerpoint/2010/main" val="323959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7D977349-1B65-4FDC-A1F6-96ABB2B26F9D}" type="slidenum">
              <a:rPr lang="es-CO" sz="1800" kern="0" smtClean="0">
                <a:solidFill>
                  <a:sysClr val="windowText" lastClr="000000"/>
                </a:solidFill>
              </a:rPr>
              <a:pPr>
                <a:defRPr/>
              </a:pPr>
              <a:t>23</a:t>
            </a:fld>
            <a:endParaRPr lang="es-CO" sz="1800" kern="0">
              <a:solidFill>
                <a:sysClr val="windowText" lastClr="000000"/>
              </a:solidFill>
            </a:endParaRPr>
          </a:p>
        </p:txBody>
      </p:sp>
    </p:spTree>
    <p:extLst>
      <p:ext uri="{BB962C8B-B14F-4D97-AF65-F5344CB8AC3E}">
        <p14:creationId xmlns:p14="http://schemas.microsoft.com/office/powerpoint/2010/main" val="853801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7D977349-1B65-4FDC-A1F6-96ABB2B26F9D}" type="slidenum">
              <a:rPr lang="es-CO" sz="1800" kern="0" smtClean="0">
                <a:solidFill>
                  <a:sysClr val="windowText" lastClr="000000"/>
                </a:solidFill>
              </a:rPr>
              <a:pPr>
                <a:defRPr/>
              </a:pPr>
              <a:t>24</a:t>
            </a:fld>
            <a:endParaRPr lang="es-CO" sz="1800" kern="0">
              <a:solidFill>
                <a:sysClr val="windowText" lastClr="000000"/>
              </a:solidFill>
            </a:endParaRPr>
          </a:p>
        </p:txBody>
      </p:sp>
    </p:spTree>
    <p:extLst>
      <p:ext uri="{BB962C8B-B14F-4D97-AF65-F5344CB8AC3E}">
        <p14:creationId xmlns:p14="http://schemas.microsoft.com/office/powerpoint/2010/main" val="36140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7D977349-1B65-4FDC-A1F6-96ABB2B26F9D}" type="slidenum">
              <a:rPr lang="es-CO" sz="1800" kern="0" smtClean="0">
                <a:solidFill>
                  <a:sysClr val="windowText" lastClr="000000"/>
                </a:solidFill>
              </a:rPr>
              <a:pPr>
                <a:defRPr/>
              </a:pPr>
              <a:t>25</a:t>
            </a:fld>
            <a:endParaRPr lang="es-CO" sz="1800" kern="0">
              <a:solidFill>
                <a:sysClr val="windowText" lastClr="000000"/>
              </a:solidFill>
            </a:endParaRPr>
          </a:p>
        </p:txBody>
      </p:sp>
    </p:spTree>
    <p:extLst>
      <p:ext uri="{BB962C8B-B14F-4D97-AF65-F5344CB8AC3E}">
        <p14:creationId xmlns:p14="http://schemas.microsoft.com/office/powerpoint/2010/main" val="2110389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7D977349-1B65-4FDC-A1F6-96ABB2B26F9D}" type="slidenum">
              <a:rPr lang="es-CO" sz="1800" kern="0" smtClean="0">
                <a:solidFill>
                  <a:sysClr val="windowText" lastClr="000000"/>
                </a:solidFill>
              </a:rPr>
              <a:pPr>
                <a:defRPr/>
              </a:pPr>
              <a:t>26</a:t>
            </a:fld>
            <a:endParaRPr lang="es-CO" sz="1800" kern="0">
              <a:solidFill>
                <a:sysClr val="windowText" lastClr="000000"/>
              </a:solidFill>
            </a:endParaRPr>
          </a:p>
        </p:txBody>
      </p:sp>
    </p:spTree>
    <p:extLst>
      <p:ext uri="{BB962C8B-B14F-4D97-AF65-F5344CB8AC3E}">
        <p14:creationId xmlns:p14="http://schemas.microsoft.com/office/powerpoint/2010/main" val="4049309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7D977349-1B65-4FDC-A1F6-96ABB2B26F9D}" type="slidenum">
              <a:rPr lang="es-CO" sz="1800" kern="0" smtClean="0">
                <a:solidFill>
                  <a:sysClr val="windowText" lastClr="000000"/>
                </a:solidFill>
              </a:rPr>
              <a:pPr>
                <a:defRPr/>
              </a:pPr>
              <a:t>27</a:t>
            </a:fld>
            <a:endParaRPr lang="es-CO" sz="1800" kern="0">
              <a:solidFill>
                <a:sysClr val="windowText" lastClr="000000"/>
              </a:solidFill>
            </a:endParaRPr>
          </a:p>
        </p:txBody>
      </p:sp>
    </p:spTree>
    <p:extLst>
      <p:ext uri="{BB962C8B-B14F-4D97-AF65-F5344CB8AC3E}">
        <p14:creationId xmlns:p14="http://schemas.microsoft.com/office/powerpoint/2010/main" val="948993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7D977349-1B65-4FDC-A1F6-96ABB2B26F9D}" type="slidenum">
              <a:rPr lang="es-CO" sz="1800" kern="0" smtClean="0">
                <a:solidFill>
                  <a:sysClr val="windowText" lastClr="000000"/>
                </a:solidFill>
              </a:rPr>
              <a:pPr>
                <a:defRPr/>
              </a:pPr>
              <a:t>28</a:t>
            </a:fld>
            <a:endParaRPr lang="es-CO" sz="1800" kern="0">
              <a:solidFill>
                <a:sysClr val="windowText" lastClr="000000"/>
              </a:solidFill>
            </a:endParaRPr>
          </a:p>
        </p:txBody>
      </p:sp>
    </p:spTree>
    <p:extLst>
      <p:ext uri="{BB962C8B-B14F-4D97-AF65-F5344CB8AC3E}">
        <p14:creationId xmlns:p14="http://schemas.microsoft.com/office/powerpoint/2010/main" val="294248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7D977349-1B65-4FDC-A1F6-96ABB2B26F9D}" type="slidenum">
              <a:rPr lang="es-CO" sz="1800" kern="0" smtClean="0">
                <a:solidFill>
                  <a:sysClr val="windowText" lastClr="000000"/>
                </a:solidFill>
              </a:rPr>
              <a:pPr>
                <a:defRPr/>
              </a:pPr>
              <a:t>29</a:t>
            </a:fld>
            <a:endParaRPr lang="es-CO" sz="1800" kern="0">
              <a:solidFill>
                <a:sysClr val="windowText" lastClr="000000"/>
              </a:solidFill>
            </a:endParaRPr>
          </a:p>
        </p:txBody>
      </p:sp>
    </p:spTree>
    <p:extLst>
      <p:ext uri="{BB962C8B-B14F-4D97-AF65-F5344CB8AC3E}">
        <p14:creationId xmlns:p14="http://schemas.microsoft.com/office/powerpoint/2010/main" val="323906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D977349-1B65-4FDC-A1F6-96ABB2B26F9D}" type="slidenum">
              <a:rPr lang="es-CO" smtClean="0"/>
              <a:t>11</a:t>
            </a:fld>
            <a:endParaRPr lang="es-CO"/>
          </a:p>
        </p:txBody>
      </p:sp>
    </p:spTree>
    <p:extLst>
      <p:ext uri="{BB962C8B-B14F-4D97-AF65-F5344CB8AC3E}">
        <p14:creationId xmlns:p14="http://schemas.microsoft.com/office/powerpoint/2010/main" val="3210248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7D977349-1B65-4FDC-A1F6-96ABB2B26F9D}" type="slidenum">
              <a:rPr lang="es-CO" sz="1800" kern="0" smtClean="0">
                <a:solidFill>
                  <a:sysClr val="windowText" lastClr="000000"/>
                </a:solidFill>
              </a:rPr>
              <a:pPr>
                <a:defRPr/>
              </a:pPr>
              <a:t>30</a:t>
            </a:fld>
            <a:endParaRPr lang="es-CO" sz="1800" kern="0">
              <a:solidFill>
                <a:sysClr val="windowText" lastClr="000000"/>
              </a:solidFill>
            </a:endParaRPr>
          </a:p>
        </p:txBody>
      </p:sp>
    </p:spTree>
    <p:extLst>
      <p:ext uri="{BB962C8B-B14F-4D97-AF65-F5344CB8AC3E}">
        <p14:creationId xmlns:p14="http://schemas.microsoft.com/office/powerpoint/2010/main" val="206613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977349-1B65-4FDC-A1F6-96ABB2B26F9D}" type="slidenum">
              <a:rPr kumimoji="0" lang="es-C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s-C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7692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D977349-1B65-4FDC-A1F6-96ABB2B26F9D}" type="slidenum">
              <a:rPr lang="es-CO" smtClean="0"/>
              <a:t>13</a:t>
            </a:fld>
            <a:endParaRPr lang="es-CO"/>
          </a:p>
        </p:txBody>
      </p:sp>
    </p:spTree>
    <p:extLst>
      <p:ext uri="{BB962C8B-B14F-4D97-AF65-F5344CB8AC3E}">
        <p14:creationId xmlns:p14="http://schemas.microsoft.com/office/powerpoint/2010/main" val="368838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977349-1B65-4FDC-A1F6-96ABB2B26F9D}" type="slidenum">
              <a:rPr kumimoji="0" lang="es-C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s-C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1709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977349-1B65-4FDC-A1F6-96ABB2B26F9D}" type="slidenum">
              <a:rPr kumimoji="0" lang="es-C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s-C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6168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977349-1B65-4FDC-A1F6-96ABB2B26F9D}" type="slidenum">
              <a:rPr kumimoji="0" lang="es-C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s-C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57274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977349-1B65-4FDC-A1F6-96ABB2B26F9D}" type="slidenum">
              <a:rPr kumimoji="0" lang="es-C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s-C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48756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977349-1B65-4FDC-A1F6-96ABB2B26F9D}" type="slidenum">
              <a:rPr kumimoji="0" lang="es-C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s-C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2521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287832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21166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3161216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74801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221750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3598"/>
            <a:ext cx="5328592" cy="1577330"/>
          </a:xfrm>
        </p:spPr>
        <p:txBody>
          <a:bodyPr>
            <a:noAutofit/>
          </a:bodyPr>
          <a:lstStyle>
            <a:lvl1pPr marL="571500" indent="-571500" algn="l">
              <a:buFontTx/>
              <a:buBlip>
                <a:blip r:embed="rId2"/>
              </a:buBlip>
              <a:defRPr sz="3600" b="1">
                <a:solidFill>
                  <a:schemeClr val="bg1"/>
                </a:solidFill>
                <a:latin typeface="Lucida Sans" panose="020B0602030504020204" pitchFamily="34" charset="0"/>
              </a:defRPr>
            </a:lvl1pPr>
          </a:lstStyle>
          <a:p>
            <a:r>
              <a:rPr lang="es-ES" dirty="0"/>
              <a:t>Haga clic para modificar el estilo de título del patrón</a:t>
            </a:r>
            <a:endParaRPr lang="es-CO" dirty="0"/>
          </a:p>
        </p:txBody>
      </p:sp>
      <p:sp>
        <p:nvSpPr>
          <p:cNvPr id="3" name="2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
        <p:nvSpPr>
          <p:cNvPr id="6" name="2 Subtítulo"/>
          <p:cNvSpPr>
            <a:spLocks noGrp="1"/>
          </p:cNvSpPr>
          <p:nvPr>
            <p:ph type="subTitle" idx="1"/>
          </p:nvPr>
        </p:nvSpPr>
        <p:spPr>
          <a:xfrm>
            <a:off x="251520" y="2914650"/>
            <a:ext cx="5400600" cy="1314450"/>
          </a:xfrm>
        </p:spPr>
        <p:txBody>
          <a:bodyPr>
            <a:normAutofit/>
          </a:bodyPr>
          <a:lstStyle>
            <a:lvl1pPr marL="0" indent="0" algn="l">
              <a:buNone/>
              <a:defRPr sz="2400">
                <a:solidFill>
                  <a:schemeClr val="bg1"/>
                </a:solidFill>
                <a:latin typeface="Lucida Sans" panose="020B0602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CO" dirty="0"/>
          </a:p>
        </p:txBody>
      </p:sp>
    </p:spTree>
    <p:extLst>
      <p:ext uri="{BB962C8B-B14F-4D97-AF65-F5344CB8AC3E}">
        <p14:creationId xmlns:p14="http://schemas.microsoft.com/office/powerpoint/2010/main" val="3950943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323528" y="195486"/>
            <a:ext cx="5410944" cy="576064"/>
          </a:xfrm>
        </p:spPr>
        <p:txBody>
          <a:bodyPr>
            <a:noAutofit/>
          </a:bodyPr>
          <a:lstStyle>
            <a:lvl1pPr algn="l">
              <a:defRPr sz="2400" b="1">
                <a:solidFill>
                  <a:srgbClr val="003399"/>
                </a:solidFill>
                <a:latin typeface="Lucida Sans" panose="020B0602030504020204" pitchFamily="34" charset="0"/>
              </a:defRPr>
            </a:lvl1pPr>
          </a:lstStyle>
          <a:p>
            <a:r>
              <a:rPr lang="es-ES" dirty="0"/>
              <a:t>Haga clic para modificar el título</a:t>
            </a:r>
            <a:endParaRPr lang="es-CO" dirty="0"/>
          </a:p>
        </p:txBody>
      </p:sp>
      <p:sp>
        <p:nvSpPr>
          <p:cNvPr id="3" name="2 Marcador de contenido"/>
          <p:cNvSpPr>
            <a:spLocks noGrp="1"/>
          </p:cNvSpPr>
          <p:nvPr>
            <p:ph idx="1"/>
          </p:nvPr>
        </p:nvSpPr>
        <p:spPr>
          <a:xfrm>
            <a:off x="323528" y="843558"/>
            <a:ext cx="8496944" cy="3600400"/>
          </a:xfrm>
        </p:spPr>
        <p:txBody>
          <a:bodyPr>
            <a:normAutofit/>
          </a:bodyPr>
          <a:lstStyle>
            <a:lvl1pPr marL="0" indent="0">
              <a:buNone/>
              <a:defRPr sz="1600">
                <a:solidFill>
                  <a:schemeClr val="tx1"/>
                </a:solidFill>
                <a:latin typeface="Lucida Sans" panose="020B0602030504020204" pitchFamily="34" charset="0"/>
              </a:defRPr>
            </a:lvl1pPr>
            <a:lvl2pPr>
              <a:defRPr sz="1600">
                <a:solidFill>
                  <a:schemeClr val="tx1"/>
                </a:solidFill>
                <a:latin typeface="Lucida Sans" panose="020B0602030504020204" pitchFamily="34" charset="0"/>
              </a:defRPr>
            </a:lvl2pPr>
            <a:lvl3pPr>
              <a:defRPr sz="1600">
                <a:solidFill>
                  <a:schemeClr val="tx1"/>
                </a:solidFill>
                <a:latin typeface="Lucida Sans" panose="020B0602030504020204" pitchFamily="34" charset="0"/>
              </a:defRPr>
            </a:lvl3pPr>
            <a:lvl4pPr>
              <a:defRPr sz="1600">
                <a:solidFill>
                  <a:schemeClr val="tx1"/>
                </a:solidFill>
                <a:latin typeface="Lucida Sans" panose="020B0602030504020204" pitchFamily="34" charset="0"/>
              </a:defRPr>
            </a:lvl4pPr>
            <a:lvl5pPr>
              <a:defRPr sz="1600">
                <a:solidFill>
                  <a:schemeClr val="tx1"/>
                </a:solidFill>
                <a:latin typeface="Lucida Sans" panose="020B0602030504020204" pitchFamily="34" charset="0"/>
              </a:defRPr>
            </a:lvl5pPr>
          </a:lstStyle>
          <a:p>
            <a:pPr lvl="0"/>
            <a:r>
              <a:rPr lang="es-ES" dirty="0"/>
              <a:t>Haga clic para modificar el estilo de texto del patrón</a:t>
            </a:r>
          </a:p>
          <a:p>
            <a:pPr lvl="0"/>
            <a:endParaRPr lang="es-ES" dirty="0"/>
          </a:p>
          <a:p>
            <a:pPr lvl="0"/>
            <a:endParaRPr lang="es-ES" dirty="0"/>
          </a:p>
        </p:txBody>
      </p:sp>
      <p:sp>
        <p:nvSpPr>
          <p:cNvPr id="8" name="3 Marcador de pie de página"/>
          <p:cNvSpPr>
            <a:spLocks noGrp="1"/>
          </p:cNvSpPr>
          <p:nvPr>
            <p:ph type="ftr" sz="quarter" idx="11"/>
          </p:nvPr>
        </p:nvSpPr>
        <p:spPr>
          <a:xfrm>
            <a:off x="3203848" y="4731990"/>
            <a:ext cx="2895600" cy="273844"/>
          </a:xfrm>
        </p:spPr>
        <p:txBody>
          <a:bodyPr/>
          <a:lstStyle>
            <a:lvl1pPr>
              <a:defRPr>
                <a:latin typeface="Lucida Sans" panose="020B0602030504020204" pitchFamily="34" charset="0"/>
              </a:defRPr>
            </a:lvl1pPr>
          </a:lstStyle>
          <a:p>
            <a:endParaRPr lang="es-CO" dirty="0"/>
          </a:p>
        </p:txBody>
      </p:sp>
    </p:spTree>
    <p:extLst>
      <p:ext uri="{BB962C8B-B14F-4D97-AF65-F5344CB8AC3E}">
        <p14:creationId xmlns:p14="http://schemas.microsoft.com/office/powerpoint/2010/main" val="2115677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3583813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3246571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2883916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73355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03598"/>
            <a:ext cx="5328592" cy="1577330"/>
          </a:xfrm>
        </p:spPr>
        <p:txBody>
          <a:bodyPr>
            <a:noAutofit/>
          </a:bodyPr>
          <a:lstStyle>
            <a:lvl1pPr marL="571500" indent="-571500" algn="l">
              <a:buFontTx/>
              <a:buBlip>
                <a:blip r:embed="rId2"/>
              </a:buBlip>
              <a:defRPr sz="3600" b="1">
                <a:solidFill>
                  <a:schemeClr val="bg1"/>
                </a:solidFill>
                <a:latin typeface="Lucida Sans" panose="020B0602030504020204" pitchFamily="34" charset="0"/>
              </a:defRPr>
            </a:lvl1pPr>
          </a:lstStyle>
          <a:p>
            <a:r>
              <a:rPr lang="es-ES" dirty="0"/>
              <a:t>Haga clic para modificar el estilo de título del patrón</a:t>
            </a:r>
            <a:endParaRPr lang="es-CO" dirty="0"/>
          </a:p>
        </p:txBody>
      </p:sp>
      <p:sp>
        <p:nvSpPr>
          <p:cNvPr id="3" name="2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
        <p:nvSpPr>
          <p:cNvPr id="6" name="2 Subtítulo"/>
          <p:cNvSpPr>
            <a:spLocks noGrp="1"/>
          </p:cNvSpPr>
          <p:nvPr>
            <p:ph type="subTitle" idx="1"/>
          </p:nvPr>
        </p:nvSpPr>
        <p:spPr>
          <a:xfrm>
            <a:off x="251520" y="2914650"/>
            <a:ext cx="5400600" cy="1314450"/>
          </a:xfrm>
        </p:spPr>
        <p:txBody>
          <a:bodyPr>
            <a:normAutofit/>
          </a:bodyPr>
          <a:lstStyle>
            <a:lvl1pPr marL="0" indent="0" algn="l">
              <a:buNone/>
              <a:defRPr sz="2400">
                <a:solidFill>
                  <a:schemeClr val="bg1"/>
                </a:solidFill>
                <a:latin typeface="Lucida Sans" panose="020B0602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CO" dirty="0"/>
          </a:p>
        </p:txBody>
      </p:sp>
    </p:spTree>
    <p:extLst>
      <p:ext uri="{BB962C8B-B14F-4D97-AF65-F5344CB8AC3E}">
        <p14:creationId xmlns:p14="http://schemas.microsoft.com/office/powerpoint/2010/main" val="4080059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1203622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538213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494599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3537818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266588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323528" y="195486"/>
            <a:ext cx="5410944" cy="576064"/>
          </a:xfrm>
        </p:spPr>
        <p:txBody>
          <a:bodyPr>
            <a:noAutofit/>
          </a:bodyPr>
          <a:lstStyle>
            <a:lvl1pPr algn="l">
              <a:defRPr sz="2400" b="1">
                <a:solidFill>
                  <a:srgbClr val="003399"/>
                </a:solidFill>
                <a:latin typeface="Lucida Sans" panose="020B0602030504020204" pitchFamily="34" charset="0"/>
              </a:defRPr>
            </a:lvl1pPr>
          </a:lstStyle>
          <a:p>
            <a:r>
              <a:rPr lang="es-ES" dirty="0"/>
              <a:t>Haga clic para modificar el título</a:t>
            </a:r>
            <a:endParaRPr lang="es-CO" dirty="0"/>
          </a:p>
        </p:txBody>
      </p:sp>
      <p:sp>
        <p:nvSpPr>
          <p:cNvPr id="3" name="2 Marcador de contenido"/>
          <p:cNvSpPr>
            <a:spLocks noGrp="1"/>
          </p:cNvSpPr>
          <p:nvPr>
            <p:ph idx="1"/>
          </p:nvPr>
        </p:nvSpPr>
        <p:spPr>
          <a:xfrm>
            <a:off x="323528" y="843558"/>
            <a:ext cx="8496944" cy="3600400"/>
          </a:xfrm>
        </p:spPr>
        <p:txBody>
          <a:bodyPr>
            <a:normAutofit/>
          </a:bodyPr>
          <a:lstStyle>
            <a:lvl1pPr marL="0" indent="0">
              <a:buNone/>
              <a:defRPr sz="1600">
                <a:solidFill>
                  <a:schemeClr val="tx1"/>
                </a:solidFill>
                <a:latin typeface="Lucida Sans" panose="020B0602030504020204" pitchFamily="34" charset="0"/>
              </a:defRPr>
            </a:lvl1pPr>
            <a:lvl2pPr>
              <a:defRPr sz="1600">
                <a:solidFill>
                  <a:schemeClr val="tx1"/>
                </a:solidFill>
                <a:latin typeface="Lucida Sans" panose="020B0602030504020204" pitchFamily="34" charset="0"/>
              </a:defRPr>
            </a:lvl2pPr>
            <a:lvl3pPr>
              <a:defRPr sz="1600">
                <a:solidFill>
                  <a:schemeClr val="tx1"/>
                </a:solidFill>
                <a:latin typeface="Lucida Sans" panose="020B0602030504020204" pitchFamily="34" charset="0"/>
              </a:defRPr>
            </a:lvl3pPr>
            <a:lvl4pPr>
              <a:defRPr sz="1600">
                <a:solidFill>
                  <a:schemeClr val="tx1"/>
                </a:solidFill>
                <a:latin typeface="Lucida Sans" panose="020B0602030504020204" pitchFamily="34" charset="0"/>
              </a:defRPr>
            </a:lvl4pPr>
            <a:lvl5pPr>
              <a:defRPr sz="1600">
                <a:solidFill>
                  <a:schemeClr val="tx1"/>
                </a:solidFill>
                <a:latin typeface="Lucida Sans" panose="020B0602030504020204" pitchFamily="34" charset="0"/>
              </a:defRPr>
            </a:lvl5pPr>
          </a:lstStyle>
          <a:p>
            <a:pPr lvl="0"/>
            <a:r>
              <a:rPr lang="es-ES" dirty="0"/>
              <a:t>Haga clic para modificar el estilo de texto del patrón</a:t>
            </a:r>
          </a:p>
          <a:p>
            <a:pPr lvl="0"/>
            <a:endParaRPr lang="es-ES" dirty="0"/>
          </a:p>
          <a:p>
            <a:pPr lvl="0"/>
            <a:endParaRPr lang="es-ES" dirty="0"/>
          </a:p>
        </p:txBody>
      </p:sp>
      <p:sp>
        <p:nvSpPr>
          <p:cNvPr id="8" name="3 Marcador de pie de página"/>
          <p:cNvSpPr>
            <a:spLocks noGrp="1"/>
          </p:cNvSpPr>
          <p:nvPr>
            <p:ph type="ftr" sz="quarter" idx="11"/>
          </p:nvPr>
        </p:nvSpPr>
        <p:spPr>
          <a:xfrm>
            <a:off x="3203848" y="4731990"/>
            <a:ext cx="2895600" cy="273844"/>
          </a:xfrm>
        </p:spPr>
        <p:txBody>
          <a:bodyPr/>
          <a:lstStyle>
            <a:lvl1pPr>
              <a:defRPr>
                <a:latin typeface="Lucida Sans" panose="020B0602030504020204" pitchFamily="34" charset="0"/>
              </a:defRPr>
            </a:lvl1pPr>
          </a:lstStyle>
          <a:p>
            <a:endParaRPr lang="es-CO" dirty="0"/>
          </a:p>
        </p:txBody>
      </p:sp>
      <p:sp>
        <p:nvSpPr>
          <p:cNvPr id="9" name="2 Marcador de fecha"/>
          <p:cNvSpPr txBox="1">
            <a:spLocks/>
          </p:cNvSpPr>
          <p:nvPr userDrawn="1"/>
        </p:nvSpPr>
        <p:spPr>
          <a:xfrm>
            <a:off x="6732240" y="4731990"/>
            <a:ext cx="2133600" cy="273844"/>
          </a:xfrm>
          <a:prstGeom prst="rect">
            <a:avLst/>
          </a:prstGeom>
        </p:spPr>
        <p:txBody>
          <a:bodyPr vert="horz" lIns="91440" tIns="45720" rIns="91440" bIns="45720" rtlCol="0" anchor="ctr"/>
          <a:lstStyle>
            <a:defPPr>
              <a:defRPr lang="es-C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D368D03-98AB-4703-9830-B9F51B09DCE6}" type="datetimeFigureOut">
              <a:rPr lang="es-CO" smtClean="0">
                <a:latin typeface="Lucida Sans" panose="020B0602030504020204" pitchFamily="34" charset="0"/>
              </a:rPr>
              <a:pPr algn="r"/>
              <a:t>12/04/2019</a:t>
            </a:fld>
            <a:endParaRPr lang="es-CO" dirty="0">
              <a:latin typeface="Lucida Sans" panose="020B0602030504020204" pitchFamily="34" charset="0"/>
            </a:endParaRPr>
          </a:p>
        </p:txBody>
      </p:sp>
    </p:spTree>
    <p:extLst>
      <p:ext uri="{BB962C8B-B14F-4D97-AF65-F5344CB8AC3E}">
        <p14:creationId xmlns:p14="http://schemas.microsoft.com/office/powerpoint/2010/main" val="142913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41796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65638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360152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152474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1664614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D368D03-98AB-4703-9830-B9F51B09DCE6}" type="datetimeFigureOut">
              <a:rPr lang="es-CO" smtClean="0"/>
              <a:t>12/04/2019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089579FF-19BA-4A01-BF78-C11A25082537}" type="slidenum">
              <a:rPr lang="es-CO" smtClean="0"/>
              <a:t>‹Nº›</a:t>
            </a:fld>
            <a:endParaRPr lang="es-CO"/>
          </a:p>
        </p:txBody>
      </p:sp>
    </p:spTree>
    <p:extLst>
      <p:ext uri="{BB962C8B-B14F-4D97-AF65-F5344CB8AC3E}">
        <p14:creationId xmlns:p14="http://schemas.microsoft.com/office/powerpoint/2010/main" val="350074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D368D03-98AB-4703-9830-B9F51B09DCE6}" type="datetimeFigureOut">
              <a:rPr lang="es-CO" smtClean="0"/>
              <a:t>12/04/2019</a:t>
            </a:fld>
            <a:endParaRPr lang="es-CO"/>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89579FF-19BA-4A01-BF78-C11A25082537}" type="slidenum">
              <a:rPr lang="es-CO" smtClean="0"/>
              <a:t>‹Nº›</a:t>
            </a:fld>
            <a:endParaRPr lang="es-CO"/>
          </a:p>
        </p:txBody>
      </p:sp>
    </p:spTree>
    <p:extLst>
      <p:ext uri="{BB962C8B-B14F-4D97-AF65-F5344CB8AC3E}">
        <p14:creationId xmlns:p14="http://schemas.microsoft.com/office/powerpoint/2010/main" val="3637111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D368D03-98AB-4703-9830-B9F51B09DCE6}" type="datetimeFigureOut">
              <a:rPr lang="es-CO" smtClean="0"/>
              <a:t>12/04/2019</a:t>
            </a:fld>
            <a:endParaRPr lang="es-CO"/>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89579FF-19BA-4A01-BF78-C11A25082537}" type="slidenum">
              <a:rPr lang="es-CO" smtClean="0"/>
              <a:t>‹Nº›</a:t>
            </a:fld>
            <a:endParaRPr lang="es-CO"/>
          </a:p>
        </p:txBody>
      </p:sp>
    </p:spTree>
    <p:extLst>
      <p:ext uri="{BB962C8B-B14F-4D97-AF65-F5344CB8AC3E}">
        <p14:creationId xmlns:p14="http://schemas.microsoft.com/office/powerpoint/2010/main" val="23299727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https://www.youtube.com/watch?v=DR-VgVAqQ2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mailto:sandra.garcia@4-72.com.co" TargetMode="External"/><Relationship Id="rId4" Type="http://schemas.openxmlformats.org/officeDocument/2006/relationships/hyperlink" Target="mailto:claudia.rodriguez@4-72.com.c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hyperlink" Target="http://www.google.com.co/url?sa=i&amp;rct=j&amp;q=&amp;esrc=s&amp;source=images&amp;cd=&amp;ved=0ahUKEwibnr-hjOzPAhWBJCYKHZ42BoEQjRwIBw&amp;url=http://www.michelleoquendo.com/ecuador-en-alta-definicion-cual-es-el-origen-del-nombre-de-nuestro-pais/&amp;bvm=bv.136499718,d.eWE&amp;psig=AFQjCNHpFp6a7mCVMup59gGMb_3Teh0vFw&amp;ust=1477146103596486"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1.gif"/><Relationship Id="rId4" Type="http://schemas.openxmlformats.org/officeDocument/2006/relationships/hyperlink" Target="http://www.google.com.co/url?sa=i&amp;rct=j&amp;q=&amp;esrc=s&amp;source=images&amp;cd=&amp;cad=rja&amp;uact=8&amp;ved=0ahUKEwjJjbGxjezPAhVFQSYKHYebBcwQjRwIBw&amp;url=http://www.solomadeinitaly.cl/autohome/como-comprar-en-chile/&amp;bvm=bv.136499718,d.eWE&amp;psig=AFQjCNHgv1s98HqeiXEXNv1G7Mxrn2BQbw&amp;ust=147714628269055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www.google.com.co/url?sa=i&amp;rct=j&amp;q=&amp;esrc=s&amp;source=images&amp;cd=&amp;cad=rja&amp;uact=8&amp;ved=0ahUKEwj_4Kj0jezPAhVFKCYKHY6rDv8QjRwIBw&amp;url=http://www.patentes-y-marcas.com/blog/registro-de-una-marca-en-usa-estados-unidos.html&amp;bvm=bv.136499718,d.eWE&amp;psig=AFQjCNEw9CtJDClkASVqE__6MaddUHZj_A&amp;ust=147714655739202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www.google.com.co/url?sa=i&amp;rct=j&amp;q=&amp;esrc=s&amp;source=images&amp;cd=&amp;cad=rja&amp;uact=8&amp;ved=0ahUKEwj_4Kj0jezPAhVFKCYKHY6rDv8QjRwIBw&amp;url=http://www.patentes-y-marcas.com/blog/registro-de-una-marca-en-usa-estados-unidos.html&amp;bvm=bv.136499718,d.eWE&amp;psig=AFQjCNEw9CtJDClkASVqE__6MaddUHZj_A&amp;ust=147714655739202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hyperlink" Target="https://www.google.com.co/url?sa=i&amp;rct=j&amp;q=&amp;esrc=s&amp;source=images&amp;cd=&amp;cad=rja&amp;uact=8&amp;ved=0ahUKEwjli_jzjuzPAhVCOiYKHcYSAnoQjRwIBw&amp;url=https://commons.wikimedia.org/wiki/File:Flag-map_of_Peru.svg&amp;bvm=bv.136499718,d.eWE&amp;psig=AFQjCNHgZTqTeJIF3cOQmK8Wes_mbvIpzg&amp;ust=147714681387922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6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9" y="102864"/>
            <a:ext cx="9142571" cy="5143499"/>
          </a:xfrm>
          <a:prstGeom prst="rect">
            <a:avLst/>
          </a:prstGeom>
          <a:ln cmpd="dbl">
            <a:noFill/>
            <a:prstDash val="lgDashDot"/>
          </a:ln>
        </p:spPr>
      </p:pic>
      <p:sp>
        <p:nvSpPr>
          <p:cNvPr id="9" name="Título 4"/>
          <p:cNvSpPr>
            <a:spLocks noGrp="1"/>
          </p:cNvSpPr>
          <p:nvPr>
            <p:ph type="title"/>
          </p:nvPr>
        </p:nvSpPr>
        <p:spPr>
          <a:xfrm>
            <a:off x="151941" y="1923678"/>
            <a:ext cx="8596523" cy="2448272"/>
          </a:xfrm>
        </p:spPr>
        <p:txBody>
          <a:bodyPr/>
          <a:lstStyle/>
          <a:p>
            <a:pPr algn="just"/>
            <a:r>
              <a:rPr lang="es-CO" sz="2000" b="0" dirty="0"/>
              <a:t/>
            </a:r>
            <a:br>
              <a:rPr lang="es-CO" sz="2000" b="0" dirty="0"/>
            </a:br>
            <a:endParaRPr lang="es-CO" sz="2000" b="0" dirty="0"/>
          </a:p>
        </p:txBody>
      </p:sp>
      <p:pic>
        <p:nvPicPr>
          <p:cNvPr id="2" name="Imagen 1"/>
          <p:cNvPicPr>
            <a:picLocks noChangeAspect="1"/>
          </p:cNvPicPr>
          <p:nvPr/>
        </p:nvPicPr>
        <p:blipFill>
          <a:blip r:embed="rId3"/>
          <a:stretch>
            <a:fillRect/>
          </a:stretch>
        </p:blipFill>
        <p:spPr>
          <a:xfrm>
            <a:off x="467544" y="102864"/>
            <a:ext cx="2376264" cy="1166529"/>
          </a:xfrm>
          <a:prstGeom prst="rect">
            <a:avLst/>
          </a:prstGeom>
        </p:spPr>
      </p:pic>
      <p:sp>
        <p:nvSpPr>
          <p:cNvPr id="4" name="CuadroTexto 3"/>
          <p:cNvSpPr txBox="1"/>
          <p:nvPr/>
        </p:nvSpPr>
        <p:spPr>
          <a:xfrm>
            <a:off x="360040" y="1323368"/>
            <a:ext cx="8586192" cy="2862322"/>
          </a:xfrm>
          <a:prstGeom prst="rect">
            <a:avLst/>
          </a:prstGeom>
          <a:noFill/>
        </p:spPr>
        <p:txBody>
          <a:bodyPr wrap="square" rtlCol="0">
            <a:spAutoFit/>
          </a:bodyPr>
          <a:lstStyle/>
          <a:p>
            <a:pPr algn="just">
              <a:lnSpc>
                <a:spcPct val="150000"/>
              </a:lnSpc>
            </a:pPr>
            <a:r>
              <a:rPr lang="es-CO" sz="1500" dirty="0">
                <a:solidFill>
                  <a:srgbClr val="003399"/>
                </a:solidFill>
                <a:latin typeface="DaxlineOT-Regular" pitchFamily="34" charset="0"/>
              </a:rPr>
              <a:t>Cobertura: </a:t>
            </a:r>
            <a:r>
              <a:rPr lang="es-CO" sz="1500" dirty="0">
                <a:latin typeface="DaxlineOT-Regular" pitchFamily="34" charset="0"/>
              </a:rPr>
              <a:t>Internacional</a:t>
            </a:r>
          </a:p>
          <a:p>
            <a:pPr algn="just">
              <a:lnSpc>
                <a:spcPct val="150000"/>
              </a:lnSpc>
            </a:pPr>
            <a:r>
              <a:rPr lang="es-CO" sz="1500" dirty="0">
                <a:solidFill>
                  <a:srgbClr val="003399"/>
                </a:solidFill>
                <a:latin typeface="DaxlineOT-Regular" pitchFamily="34" charset="0"/>
              </a:rPr>
              <a:t>Tiempos de entrega: </a:t>
            </a:r>
            <a:r>
              <a:rPr lang="es-CO" sz="1500" dirty="0">
                <a:latin typeface="DaxlineOT-Regular" pitchFamily="34" charset="0"/>
              </a:rPr>
              <a:t>De acuerdo con matriz de cobertura y tiempos de entrega de 4-72.</a:t>
            </a:r>
          </a:p>
          <a:p>
            <a:pPr algn="just">
              <a:lnSpc>
                <a:spcPct val="150000"/>
              </a:lnSpc>
            </a:pPr>
            <a:r>
              <a:rPr lang="es-CO" sz="1500" dirty="0">
                <a:solidFill>
                  <a:srgbClr val="003399"/>
                </a:solidFill>
                <a:latin typeface="DaxlineOT-Regular" pitchFamily="34" charset="0"/>
              </a:rPr>
              <a:t>Intentos de entrega:</a:t>
            </a:r>
            <a:r>
              <a:rPr lang="es-CO" sz="1500" dirty="0">
                <a:latin typeface="DaxlineOT-Regular" pitchFamily="34" charset="0"/>
              </a:rPr>
              <a:t> Dos (2).</a:t>
            </a:r>
          </a:p>
          <a:p>
            <a:pPr algn="just">
              <a:lnSpc>
                <a:spcPct val="150000"/>
              </a:lnSpc>
            </a:pPr>
            <a:r>
              <a:rPr lang="es-CO" sz="1500" dirty="0">
                <a:solidFill>
                  <a:srgbClr val="003399"/>
                </a:solidFill>
                <a:latin typeface="DaxlineOT-Regular" pitchFamily="34" charset="0"/>
              </a:rPr>
              <a:t>Peso:</a:t>
            </a:r>
            <a:r>
              <a:rPr lang="es-CO" sz="1500" dirty="0">
                <a:latin typeface="DaxlineOT-Regular" pitchFamily="34" charset="0"/>
              </a:rPr>
              <a:t> Hasta 30 Kg. por envío.*</a:t>
            </a:r>
          </a:p>
          <a:p>
            <a:pPr algn="just">
              <a:lnSpc>
                <a:spcPct val="150000"/>
              </a:lnSpc>
            </a:pPr>
            <a:r>
              <a:rPr lang="es-CO" sz="1500" dirty="0">
                <a:solidFill>
                  <a:srgbClr val="003399"/>
                </a:solidFill>
                <a:latin typeface="DaxlineOT-Regular" pitchFamily="34" charset="0"/>
              </a:rPr>
              <a:t>Rastreo y seguimiento: </a:t>
            </a:r>
            <a:r>
              <a:rPr lang="es-CO" sz="1500" dirty="0">
                <a:latin typeface="DaxlineOT-Regular" pitchFamily="34" charset="0"/>
              </a:rPr>
              <a:t>En el momento de la imposición se asigna una guía de encaminamiento, con la cual se consulta el estado del envío hasta la entrega al operador postal en país de destino.</a:t>
            </a:r>
          </a:p>
          <a:p>
            <a:pPr algn="just">
              <a:lnSpc>
                <a:spcPct val="150000"/>
              </a:lnSpc>
            </a:pPr>
            <a:r>
              <a:rPr lang="es-CO" sz="1500" dirty="0">
                <a:solidFill>
                  <a:srgbClr val="003399"/>
                </a:solidFill>
                <a:latin typeface="DaxlineOT-Regular" pitchFamily="34" charset="0"/>
              </a:rPr>
              <a:t>Prueba de entrega: </a:t>
            </a:r>
            <a:r>
              <a:rPr lang="es-CO" sz="1500" dirty="0">
                <a:latin typeface="DaxlineOT-Regular" pitchFamily="34" charset="0"/>
              </a:rPr>
              <a:t>Reporte de entrega por parte del operador postal en país de destino.</a:t>
            </a:r>
          </a:p>
          <a:p>
            <a:pPr algn="just">
              <a:lnSpc>
                <a:spcPct val="150000"/>
              </a:lnSpc>
            </a:pPr>
            <a:r>
              <a:rPr lang="es-CO" sz="1500" dirty="0">
                <a:solidFill>
                  <a:srgbClr val="003399"/>
                </a:solidFill>
                <a:latin typeface="DaxlineOT-Regular" pitchFamily="34" charset="0"/>
              </a:rPr>
              <a:t>Sitios de admisión: </a:t>
            </a:r>
            <a:r>
              <a:rPr lang="es-CO" sz="1500" dirty="0">
                <a:latin typeface="DaxlineOT-Regular" pitchFamily="34" charset="0"/>
              </a:rPr>
              <a:t>Puntos de venta propios de 4-72.</a:t>
            </a:r>
          </a:p>
        </p:txBody>
      </p:sp>
      <p:sp>
        <p:nvSpPr>
          <p:cNvPr id="5" name="CuadroTexto 4"/>
          <p:cNvSpPr txBox="1"/>
          <p:nvPr/>
        </p:nvSpPr>
        <p:spPr>
          <a:xfrm>
            <a:off x="4354547" y="4185690"/>
            <a:ext cx="4752528" cy="815608"/>
          </a:xfrm>
          <a:prstGeom prst="rect">
            <a:avLst/>
          </a:prstGeom>
          <a:noFill/>
        </p:spPr>
        <p:txBody>
          <a:bodyPr wrap="square" rtlCol="0">
            <a:spAutoFit/>
          </a:bodyPr>
          <a:lstStyle/>
          <a:p>
            <a:pPr algn="just"/>
            <a:r>
              <a:rPr lang="es-CO" sz="1100" dirty="0">
                <a:solidFill>
                  <a:schemeClr val="tx2"/>
                </a:solidFill>
                <a:latin typeface="DaxlineOT-Regular" pitchFamily="34" charset="0"/>
              </a:rPr>
              <a:t>* </a:t>
            </a:r>
            <a:r>
              <a:rPr lang="es-CO" sz="900" dirty="0">
                <a:solidFill>
                  <a:schemeClr val="tx2"/>
                </a:solidFill>
                <a:latin typeface="DaxlineOT-Regular" pitchFamily="34" charset="0"/>
              </a:rPr>
              <a:t>Para la liquidación de las tarifas se toma el mayor valor entre peso físico y peso volumétrico (Dimensiones).</a:t>
            </a:r>
          </a:p>
          <a:p>
            <a:pPr algn="just"/>
            <a:r>
              <a:rPr lang="es-CO" sz="900" dirty="0">
                <a:solidFill>
                  <a:schemeClr val="tx2"/>
                </a:solidFill>
                <a:latin typeface="DaxlineOT-Regular" pitchFamily="34" charset="0"/>
              </a:rPr>
              <a:t>* Dimensiones: La longitud máxima permitida por lado es de 150 cm. La suma de la longitud y el mayor contorno tomado en sentido diferente al de la longitud, no puede superar 300 cm.</a:t>
            </a:r>
            <a:endParaRPr lang="es-CO" sz="1100" dirty="0">
              <a:solidFill>
                <a:schemeClr val="tx2"/>
              </a:solidFill>
              <a:latin typeface="DaxlineOT-Regular" pitchFamily="34" charset="0"/>
            </a:endParaRPr>
          </a:p>
        </p:txBody>
      </p:sp>
    </p:spTree>
    <p:extLst>
      <p:ext uri="{BB962C8B-B14F-4D97-AF65-F5344CB8AC3E}">
        <p14:creationId xmlns:p14="http://schemas.microsoft.com/office/powerpoint/2010/main" val="159752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 y="102864"/>
            <a:ext cx="9142571" cy="5143499"/>
          </a:xfrm>
          <a:prstGeom prst="rect">
            <a:avLst/>
          </a:prstGeom>
          <a:ln cmpd="dbl">
            <a:noFill/>
            <a:prstDash val="lgDashDot"/>
          </a:ln>
        </p:spPr>
      </p:pic>
      <p:sp>
        <p:nvSpPr>
          <p:cNvPr id="9" name="Título 4"/>
          <p:cNvSpPr>
            <a:spLocks noGrp="1"/>
          </p:cNvSpPr>
          <p:nvPr>
            <p:ph type="title"/>
          </p:nvPr>
        </p:nvSpPr>
        <p:spPr>
          <a:xfrm>
            <a:off x="151941" y="1923678"/>
            <a:ext cx="8596523" cy="2448272"/>
          </a:xfrm>
        </p:spPr>
        <p:txBody>
          <a:bodyPr/>
          <a:lstStyle/>
          <a:p>
            <a:pPr algn="just"/>
            <a:r>
              <a:rPr lang="es-CO" sz="2000" b="0" dirty="0"/>
              <a:t/>
            </a:r>
            <a:br>
              <a:rPr lang="es-CO" sz="2000" b="0" dirty="0"/>
            </a:br>
            <a:endParaRPr lang="es-CO" sz="2000" b="0" dirty="0"/>
          </a:p>
        </p:txBody>
      </p:sp>
      <p:pic>
        <p:nvPicPr>
          <p:cNvPr id="4" name="Imagen 3"/>
          <p:cNvPicPr>
            <a:picLocks noChangeAspect="1"/>
          </p:cNvPicPr>
          <p:nvPr/>
        </p:nvPicPr>
        <p:blipFill>
          <a:blip r:embed="rId4"/>
          <a:stretch>
            <a:fillRect/>
          </a:stretch>
        </p:blipFill>
        <p:spPr>
          <a:xfrm>
            <a:off x="467544" y="211751"/>
            <a:ext cx="2362108" cy="882961"/>
          </a:xfrm>
          <a:prstGeom prst="rect">
            <a:avLst/>
          </a:prstGeom>
        </p:spPr>
      </p:pic>
      <p:sp>
        <p:nvSpPr>
          <p:cNvPr id="6" name="CuadroTexto 5"/>
          <p:cNvSpPr txBox="1"/>
          <p:nvPr/>
        </p:nvSpPr>
        <p:spPr>
          <a:xfrm>
            <a:off x="349590" y="1183985"/>
            <a:ext cx="8586192" cy="2819554"/>
          </a:xfrm>
          <a:prstGeom prst="rect">
            <a:avLst/>
          </a:prstGeom>
          <a:noFill/>
        </p:spPr>
        <p:txBody>
          <a:bodyPr wrap="square" rtlCol="0">
            <a:spAutoFit/>
          </a:bodyPr>
          <a:lstStyle/>
          <a:p>
            <a:pPr algn="just">
              <a:lnSpc>
                <a:spcPct val="150000"/>
              </a:lnSpc>
            </a:pPr>
            <a:r>
              <a:rPr lang="es-CO" sz="1500" dirty="0">
                <a:solidFill>
                  <a:srgbClr val="003399"/>
                </a:solidFill>
                <a:latin typeface="DaxlineOT-Regular" pitchFamily="34" charset="0"/>
              </a:rPr>
              <a:t>Cobertura: </a:t>
            </a:r>
            <a:r>
              <a:rPr lang="es-CO" sz="1500" dirty="0">
                <a:latin typeface="DaxlineOT-Regular" pitchFamily="34" charset="0"/>
              </a:rPr>
              <a:t>Internacional</a:t>
            </a:r>
          </a:p>
          <a:p>
            <a:pPr algn="just">
              <a:lnSpc>
                <a:spcPct val="150000"/>
              </a:lnSpc>
            </a:pPr>
            <a:r>
              <a:rPr lang="es-CO" sz="1500" dirty="0">
                <a:solidFill>
                  <a:srgbClr val="003399"/>
                </a:solidFill>
                <a:latin typeface="DaxlineOT-Regular" pitchFamily="34" charset="0"/>
              </a:rPr>
              <a:t>Tiempos de entrega: </a:t>
            </a:r>
            <a:r>
              <a:rPr lang="es-CO" sz="1500" dirty="0">
                <a:latin typeface="DaxlineOT-Regular" pitchFamily="34" charset="0"/>
              </a:rPr>
              <a:t>De acuerdo con matriz de cobertura y tiempos de entrega de 4-72.</a:t>
            </a:r>
          </a:p>
          <a:p>
            <a:pPr algn="just">
              <a:lnSpc>
                <a:spcPct val="150000"/>
              </a:lnSpc>
            </a:pPr>
            <a:r>
              <a:rPr lang="es-CO" sz="1500" dirty="0">
                <a:solidFill>
                  <a:srgbClr val="003399"/>
                </a:solidFill>
                <a:latin typeface="DaxlineOT-Regular" pitchFamily="34" charset="0"/>
              </a:rPr>
              <a:t>Intentos de entrega:</a:t>
            </a:r>
            <a:r>
              <a:rPr lang="es-CO" sz="1500" dirty="0">
                <a:latin typeface="DaxlineOT-Regular" pitchFamily="34" charset="0"/>
              </a:rPr>
              <a:t> Dos (2).</a:t>
            </a:r>
          </a:p>
          <a:p>
            <a:pPr algn="just">
              <a:lnSpc>
                <a:spcPct val="150000"/>
              </a:lnSpc>
            </a:pPr>
            <a:r>
              <a:rPr lang="es-CO" sz="1500" dirty="0">
                <a:solidFill>
                  <a:srgbClr val="003399"/>
                </a:solidFill>
                <a:latin typeface="DaxlineOT-Regular" pitchFamily="34" charset="0"/>
              </a:rPr>
              <a:t>Peso:</a:t>
            </a:r>
            <a:r>
              <a:rPr lang="es-CO" sz="1500" dirty="0">
                <a:latin typeface="DaxlineOT-Regular" pitchFamily="34" charset="0"/>
              </a:rPr>
              <a:t> Hasta 50 Kg. por envío.*</a:t>
            </a:r>
          </a:p>
          <a:p>
            <a:pPr algn="just">
              <a:lnSpc>
                <a:spcPct val="150000"/>
              </a:lnSpc>
            </a:pPr>
            <a:r>
              <a:rPr lang="es-CO" sz="1500" dirty="0">
                <a:solidFill>
                  <a:srgbClr val="003399"/>
                </a:solidFill>
                <a:latin typeface="DaxlineOT-Regular" pitchFamily="34" charset="0"/>
              </a:rPr>
              <a:t>Rastreo y seguimiento: </a:t>
            </a:r>
            <a:r>
              <a:rPr lang="es-CO" sz="1500" dirty="0">
                <a:latin typeface="DaxlineOT-Regular" pitchFamily="34" charset="0"/>
              </a:rPr>
              <a:t>En el momento de la imposición se asigna una guía de encaminamiento, con la cual se consulta el estado del envío hasta la entrega en destino.</a:t>
            </a:r>
          </a:p>
          <a:p>
            <a:pPr algn="just">
              <a:lnSpc>
                <a:spcPct val="150000"/>
              </a:lnSpc>
            </a:pPr>
            <a:r>
              <a:rPr lang="es-CO" sz="1500" dirty="0">
                <a:solidFill>
                  <a:srgbClr val="003399"/>
                </a:solidFill>
                <a:latin typeface="DaxlineOT-Regular" pitchFamily="34" charset="0"/>
              </a:rPr>
              <a:t>Prueba de entrega: </a:t>
            </a:r>
            <a:r>
              <a:rPr lang="es-CO" sz="1500" dirty="0">
                <a:latin typeface="DaxlineOT-Regular" pitchFamily="34" charset="0"/>
              </a:rPr>
              <a:t>Notificación con firma y fecha de quién recibió el envío.</a:t>
            </a:r>
          </a:p>
          <a:p>
            <a:pPr algn="just">
              <a:lnSpc>
                <a:spcPct val="150000"/>
              </a:lnSpc>
            </a:pPr>
            <a:r>
              <a:rPr lang="es-CO" sz="1500" dirty="0">
                <a:solidFill>
                  <a:srgbClr val="003399"/>
                </a:solidFill>
                <a:latin typeface="DaxlineOT-Regular" pitchFamily="34" charset="0"/>
              </a:rPr>
              <a:t>Sitios de admisión: </a:t>
            </a:r>
            <a:r>
              <a:rPr lang="es-CO" sz="1500" dirty="0">
                <a:latin typeface="DaxlineOT-Regular" pitchFamily="34" charset="0"/>
              </a:rPr>
              <a:t>Puntos de venta propios de 4-72.</a:t>
            </a:r>
          </a:p>
        </p:txBody>
      </p:sp>
      <p:sp>
        <p:nvSpPr>
          <p:cNvPr id="7" name="CuadroTexto 6"/>
          <p:cNvSpPr txBox="1"/>
          <p:nvPr/>
        </p:nvSpPr>
        <p:spPr>
          <a:xfrm>
            <a:off x="4370571" y="4250586"/>
            <a:ext cx="4752528" cy="815608"/>
          </a:xfrm>
          <a:prstGeom prst="rect">
            <a:avLst/>
          </a:prstGeom>
          <a:noFill/>
        </p:spPr>
        <p:txBody>
          <a:bodyPr wrap="square" rtlCol="0">
            <a:spAutoFit/>
          </a:bodyPr>
          <a:lstStyle/>
          <a:p>
            <a:pPr algn="just"/>
            <a:r>
              <a:rPr lang="es-CO" sz="1100" dirty="0">
                <a:solidFill>
                  <a:schemeClr val="tx2"/>
                </a:solidFill>
                <a:latin typeface="DaxlineOT-Regular" pitchFamily="34" charset="0"/>
              </a:rPr>
              <a:t>* </a:t>
            </a:r>
            <a:r>
              <a:rPr lang="es-CO" sz="900" dirty="0">
                <a:solidFill>
                  <a:schemeClr val="tx2"/>
                </a:solidFill>
                <a:latin typeface="DaxlineOT-Regular" pitchFamily="34" charset="0"/>
              </a:rPr>
              <a:t>Para la liquidación de las tarifas se toma el mayor valor entre peso físico y peso volumétrico (Dimensiones).</a:t>
            </a:r>
          </a:p>
          <a:p>
            <a:pPr algn="just"/>
            <a:r>
              <a:rPr lang="es-CO" sz="900" dirty="0">
                <a:solidFill>
                  <a:schemeClr val="tx2"/>
                </a:solidFill>
                <a:latin typeface="DaxlineOT-Regular" pitchFamily="34" charset="0"/>
              </a:rPr>
              <a:t>* Dimensiones: La longitud máxima permitida por lado es de 150 cm. La suma de la longitud y el mayor contorno tomado en sentido diferente al de la longitud, no puede superar 300 cm.</a:t>
            </a:r>
            <a:endParaRPr lang="es-CO" sz="1100" dirty="0">
              <a:solidFill>
                <a:schemeClr val="tx2"/>
              </a:solidFill>
              <a:latin typeface="DaxlineOT-Regular" pitchFamily="34" charset="0"/>
            </a:endParaRPr>
          </a:p>
        </p:txBody>
      </p:sp>
    </p:spTree>
    <p:extLst>
      <p:ext uri="{BB962C8B-B14F-4D97-AF65-F5344CB8AC3E}">
        <p14:creationId xmlns:p14="http://schemas.microsoft.com/office/powerpoint/2010/main" val="3640680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907"/>
            <a:ext cx="9142571" cy="5143499"/>
          </a:xfrm>
          <a:prstGeom prst="rect">
            <a:avLst/>
          </a:prstGeom>
          <a:ln cmpd="dbl">
            <a:noFill/>
            <a:prstDash val="lgDashDot"/>
          </a:ln>
        </p:spPr>
      </p:pic>
      <p:sp>
        <p:nvSpPr>
          <p:cNvPr id="9" name="Título 4"/>
          <p:cNvSpPr>
            <a:spLocks noGrp="1"/>
          </p:cNvSpPr>
          <p:nvPr>
            <p:ph type="title"/>
          </p:nvPr>
        </p:nvSpPr>
        <p:spPr>
          <a:xfrm>
            <a:off x="151941" y="1923678"/>
            <a:ext cx="8596523" cy="2448272"/>
          </a:xfrm>
        </p:spPr>
        <p:txBody>
          <a:bodyPr/>
          <a:lstStyle/>
          <a:p>
            <a:pPr algn="just"/>
            <a:r>
              <a:rPr lang="es-CO" sz="2000" b="0" dirty="0"/>
              <a:t/>
            </a:r>
            <a:br>
              <a:rPr lang="es-CO" sz="2000" b="0" dirty="0"/>
            </a:br>
            <a:endParaRPr lang="es-CO" sz="2000" b="0" dirty="0"/>
          </a:p>
        </p:txBody>
      </p:sp>
      <p:sp>
        <p:nvSpPr>
          <p:cNvPr id="2" name="CuadroTexto 1"/>
          <p:cNvSpPr txBox="1"/>
          <p:nvPr/>
        </p:nvSpPr>
        <p:spPr>
          <a:xfrm>
            <a:off x="539552" y="339502"/>
            <a:ext cx="6120680" cy="369332"/>
          </a:xfrm>
          <a:prstGeom prst="rect">
            <a:avLst/>
          </a:prstGeom>
          <a:noFill/>
        </p:spPr>
        <p:txBody>
          <a:bodyPr wrap="square" rtlCol="0">
            <a:spAutoFit/>
          </a:bodyPr>
          <a:lstStyle/>
          <a:p>
            <a:r>
              <a:rPr lang="es-CO" b="1" dirty="0">
                <a:solidFill>
                  <a:srgbClr val="174F99"/>
                </a:solidFill>
                <a:latin typeface="DaxlineOT-Regular" pitchFamily="34" charset="0"/>
              </a:rPr>
              <a:t>Calcule el peso de sus envíos</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29" y="1538646"/>
            <a:ext cx="2642224" cy="2171917"/>
          </a:xfrm>
          <a:prstGeom prst="rect">
            <a:avLst/>
          </a:prstGeom>
        </p:spPr>
      </p:pic>
      <p:sp>
        <p:nvSpPr>
          <p:cNvPr id="10" name="CuadroTexto 9"/>
          <p:cNvSpPr txBox="1"/>
          <p:nvPr/>
        </p:nvSpPr>
        <p:spPr>
          <a:xfrm>
            <a:off x="3492794" y="1440882"/>
            <a:ext cx="5452723" cy="2277547"/>
          </a:xfrm>
          <a:prstGeom prst="rect">
            <a:avLst/>
          </a:prstGeom>
          <a:noFill/>
        </p:spPr>
        <p:txBody>
          <a:bodyPr wrap="square" rtlCol="0">
            <a:spAutoFit/>
          </a:bodyPr>
          <a:lstStyle/>
          <a:p>
            <a:r>
              <a:rPr lang="es-CO" sz="1600" dirty="0">
                <a:solidFill>
                  <a:srgbClr val="174F99"/>
                </a:solidFill>
                <a:latin typeface="DaxlineOT-Regular" pitchFamily="34" charset="0"/>
              </a:rPr>
              <a:t>Peso físico o peso real: </a:t>
            </a:r>
            <a:r>
              <a:rPr lang="es-CO" sz="1600" dirty="0">
                <a:latin typeface="DaxlineOT-Regular" pitchFamily="34" charset="0"/>
              </a:rPr>
              <a:t>Peso del paquete</a:t>
            </a:r>
          </a:p>
          <a:p>
            <a:endParaRPr lang="es-CO" sz="1600" dirty="0">
              <a:latin typeface="DaxlineOT-Regular" pitchFamily="34" charset="0"/>
            </a:endParaRPr>
          </a:p>
          <a:p>
            <a:r>
              <a:rPr lang="es-CO" sz="1600" dirty="0">
                <a:solidFill>
                  <a:srgbClr val="174F98"/>
                </a:solidFill>
                <a:latin typeface="DaxlineOT-Regular" pitchFamily="34" charset="0"/>
              </a:rPr>
              <a:t>Peso volumétrico o dimensional   </a:t>
            </a:r>
            <a:r>
              <a:rPr lang="es-CO" sz="1600" dirty="0">
                <a:solidFill>
                  <a:srgbClr val="174F99"/>
                </a:solidFill>
                <a:latin typeface="DaxlineOT-Regular" pitchFamily="34" charset="0"/>
              </a:rPr>
              <a:t>=</a:t>
            </a:r>
            <a:r>
              <a:rPr lang="es-CO" sz="1600" dirty="0">
                <a:latin typeface="DaxlineOT-Regular" pitchFamily="34" charset="0"/>
              </a:rPr>
              <a:t>     L  x A´ x A´´                          </a:t>
            </a:r>
          </a:p>
          <a:p>
            <a:endParaRPr lang="es-CO" sz="1600" dirty="0">
              <a:latin typeface="DaxlineOT-Regular" pitchFamily="34" charset="0"/>
            </a:endParaRPr>
          </a:p>
          <a:p>
            <a:r>
              <a:rPr lang="es-CO" sz="1600" dirty="0">
                <a:latin typeface="DaxlineOT-Regular" pitchFamily="34" charset="0"/>
              </a:rPr>
              <a:t>				5.000</a:t>
            </a:r>
          </a:p>
          <a:p>
            <a:r>
              <a:rPr lang="es-CO" sz="1600" dirty="0">
                <a:solidFill>
                  <a:srgbClr val="174F99"/>
                </a:solidFill>
                <a:latin typeface="DaxlineOT-Regular" pitchFamily="34" charset="0"/>
              </a:rPr>
              <a:t>L</a:t>
            </a:r>
            <a:r>
              <a:rPr lang="es-CO" sz="1600" dirty="0">
                <a:latin typeface="DaxlineOT-Regular" pitchFamily="34" charset="0"/>
              </a:rPr>
              <a:t>    : Largo en centímetros</a:t>
            </a:r>
          </a:p>
          <a:p>
            <a:r>
              <a:rPr lang="es-CO" sz="1600" dirty="0">
                <a:solidFill>
                  <a:srgbClr val="174F99"/>
                </a:solidFill>
                <a:latin typeface="DaxlineOT-Regular" pitchFamily="34" charset="0"/>
              </a:rPr>
              <a:t>A´  </a:t>
            </a:r>
            <a:r>
              <a:rPr lang="es-CO" sz="1600" dirty="0">
                <a:latin typeface="DaxlineOT-Regular" pitchFamily="34" charset="0"/>
              </a:rPr>
              <a:t>: Ancho en centímetros</a:t>
            </a:r>
          </a:p>
          <a:p>
            <a:r>
              <a:rPr lang="es-CO" sz="1600" dirty="0">
                <a:solidFill>
                  <a:srgbClr val="174F99"/>
                </a:solidFill>
                <a:latin typeface="DaxlineOT-Regular" pitchFamily="34" charset="0"/>
              </a:rPr>
              <a:t>A´´ </a:t>
            </a:r>
            <a:r>
              <a:rPr lang="es-CO" sz="1600" dirty="0">
                <a:latin typeface="DaxlineOT-Regular" pitchFamily="34" charset="0"/>
              </a:rPr>
              <a:t>: Alto en centímetros</a:t>
            </a:r>
          </a:p>
          <a:p>
            <a:endParaRPr lang="es-CO" sz="1400" dirty="0">
              <a:latin typeface="DaxlineOT-Regular" pitchFamily="34" charset="0"/>
            </a:endParaRPr>
          </a:p>
        </p:txBody>
      </p:sp>
      <p:cxnSp>
        <p:nvCxnSpPr>
          <p:cNvPr id="12" name="Conector recto 11"/>
          <p:cNvCxnSpPr/>
          <p:nvPr/>
        </p:nvCxnSpPr>
        <p:spPr>
          <a:xfrm flipV="1">
            <a:off x="6732240" y="2355726"/>
            <a:ext cx="15121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43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2 Título"/>
          <p:cNvSpPr>
            <a:spLocks noGrp="1"/>
          </p:cNvSpPr>
          <p:nvPr>
            <p:ph type="title"/>
          </p:nvPr>
        </p:nvSpPr>
        <p:spPr>
          <a:xfrm>
            <a:off x="251520" y="1203598"/>
            <a:ext cx="5328592" cy="648072"/>
          </a:xfrm>
        </p:spPr>
        <p:txBody>
          <a:bodyPr/>
          <a:lstStyle/>
          <a:p>
            <a:r>
              <a:rPr lang="es-CO" dirty="0"/>
              <a:t>Exportafácil en 3 pasos</a:t>
            </a:r>
          </a:p>
        </p:txBody>
      </p:sp>
      <p:graphicFrame>
        <p:nvGraphicFramePr>
          <p:cNvPr id="2" name="Diagrama 1"/>
          <p:cNvGraphicFramePr/>
          <p:nvPr>
            <p:extLst>
              <p:ext uri="{D42A27DB-BD31-4B8C-83A1-F6EECF244321}">
                <p14:modId xmlns:p14="http://schemas.microsoft.com/office/powerpoint/2010/main" val="3551351675"/>
              </p:ext>
            </p:extLst>
          </p:nvPr>
        </p:nvGraphicFramePr>
        <p:xfrm>
          <a:off x="286352" y="2139702"/>
          <a:ext cx="5424264" cy="2536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ángulo 4"/>
          <p:cNvSpPr/>
          <p:nvPr/>
        </p:nvSpPr>
        <p:spPr>
          <a:xfrm>
            <a:off x="286352" y="2355726"/>
            <a:ext cx="627902" cy="523220"/>
          </a:xfrm>
          <a:prstGeom prst="rect">
            <a:avLst/>
          </a:prstGeom>
          <a:noFill/>
        </p:spPr>
        <p:txBody>
          <a:bodyPr wrap="square" lIns="91440" tIns="45720" rIns="91440" bIns="45720">
            <a:spAutoFit/>
          </a:bodyPr>
          <a:lstStyle/>
          <a:p>
            <a:pPr algn="ctr"/>
            <a:r>
              <a:rPr lang="es-E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a:t>
            </a:r>
          </a:p>
        </p:txBody>
      </p:sp>
      <p:sp>
        <p:nvSpPr>
          <p:cNvPr id="6" name="Rectángulo 5"/>
          <p:cNvSpPr/>
          <p:nvPr/>
        </p:nvSpPr>
        <p:spPr>
          <a:xfrm>
            <a:off x="467544" y="3118671"/>
            <a:ext cx="627902" cy="523220"/>
          </a:xfrm>
          <a:prstGeom prst="rect">
            <a:avLst/>
          </a:prstGeom>
          <a:noFill/>
        </p:spPr>
        <p:txBody>
          <a:bodyPr wrap="square" lIns="91440" tIns="45720" rIns="91440" bIns="45720">
            <a:spAutoFit/>
          </a:bodyPr>
          <a:lstStyle/>
          <a:p>
            <a:pPr algn="ctr"/>
            <a:r>
              <a:rPr lang="es-ES" sz="2800" b="1" dirty="0">
                <a:ln w="9525">
                  <a:solidFill>
                    <a:schemeClr val="bg1"/>
                  </a:solidFill>
                  <a:prstDash val="solid"/>
                </a:ln>
                <a:effectLst>
                  <a:outerShdw blurRad="12700" dist="38100" dir="2700000" algn="tl" rotWithShape="0">
                    <a:schemeClr val="bg1">
                      <a:lumMod val="50000"/>
                    </a:schemeClr>
                  </a:outerShdw>
                </a:effectLst>
              </a:rPr>
              <a:t>2</a:t>
            </a:r>
            <a:endParaRPr lang="es-E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Rectángulo 6"/>
          <p:cNvSpPr/>
          <p:nvPr/>
        </p:nvSpPr>
        <p:spPr>
          <a:xfrm>
            <a:off x="286352" y="3888125"/>
            <a:ext cx="627902" cy="523220"/>
          </a:xfrm>
          <a:prstGeom prst="rect">
            <a:avLst/>
          </a:prstGeom>
          <a:noFill/>
        </p:spPr>
        <p:txBody>
          <a:bodyPr wrap="square" lIns="91440" tIns="45720" rIns="91440" bIns="45720">
            <a:spAutoFit/>
          </a:bodyPr>
          <a:lstStyle/>
          <a:p>
            <a:pPr algn="ctr"/>
            <a:r>
              <a:rPr lang="es-ES" sz="2800" b="1" dirty="0">
                <a:ln w="9525">
                  <a:solidFill>
                    <a:schemeClr val="bg1"/>
                  </a:solidFill>
                  <a:prstDash val="solid"/>
                </a:ln>
                <a:effectLst>
                  <a:outerShdw blurRad="12700" dist="38100" dir="2700000" algn="tl" rotWithShape="0">
                    <a:schemeClr val="bg1">
                      <a:lumMod val="50000"/>
                    </a:schemeClr>
                  </a:outerShdw>
                </a:effectLst>
              </a:rPr>
              <a:t>3</a:t>
            </a:r>
            <a:endParaRPr lang="es-E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218920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 y="0"/>
            <a:ext cx="9142571" cy="5143501"/>
          </a:xfrm>
          <a:prstGeom prst="rect">
            <a:avLst/>
          </a:prstGeom>
          <a:ln cmpd="dbl">
            <a:noFill/>
            <a:prstDash val="lgDashDot"/>
          </a:ln>
        </p:spPr>
      </p:pic>
      <p:sp>
        <p:nvSpPr>
          <p:cNvPr id="9" name="Título 4"/>
          <p:cNvSpPr>
            <a:spLocks noGrp="1"/>
          </p:cNvSpPr>
          <p:nvPr>
            <p:ph type="title"/>
          </p:nvPr>
        </p:nvSpPr>
        <p:spPr>
          <a:xfrm>
            <a:off x="151941" y="1923678"/>
            <a:ext cx="8596523" cy="2448272"/>
          </a:xfrm>
        </p:spPr>
        <p:txBody>
          <a:bodyPr/>
          <a:lstStyle/>
          <a:p>
            <a:pPr algn="just"/>
            <a:r>
              <a:rPr lang="es-CO" sz="2000" b="0" dirty="0"/>
              <a:t/>
            </a:r>
            <a:br>
              <a:rPr lang="es-CO" sz="2000" b="0" dirty="0"/>
            </a:br>
            <a:endParaRPr lang="es-CO" sz="2000" b="0" dirty="0"/>
          </a:p>
        </p:txBody>
      </p:sp>
      <p:sp>
        <p:nvSpPr>
          <p:cNvPr id="6" name="CuadroTexto 5"/>
          <p:cNvSpPr txBox="1"/>
          <p:nvPr/>
        </p:nvSpPr>
        <p:spPr>
          <a:xfrm>
            <a:off x="151941" y="997784"/>
            <a:ext cx="2475843" cy="4524315"/>
          </a:xfrm>
          <a:prstGeom prst="rect">
            <a:avLst/>
          </a:prstGeom>
          <a:noFill/>
        </p:spPr>
        <p:txBody>
          <a:bodyPr wrap="square" rtlCol="0">
            <a:spAutoFit/>
          </a:bodyPr>
          <a:lstStyle/>
          <a:p>
            <a:pPr marL="285750" marR="0" lvl="0" indent="-2857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s-CO" sz="1600" kern="0" dirty="0">
                <a:latin typeface="DaxlineOT-Regular" pitchFamily="34" charset="0"/>
              </a:rPr>
              <a:t>Valide o adelante el registro de su empresa como exportador o comercializador internacional en el Registro Único Tributario – RUT (DIAN).</a:t>
            </a:r>
          </a:p>
          <a:p>
            <a:pPr marR="0" lvl="0" algn="just" defTabSz="914400" eaLnBrk="1" fontAlgn="auto" latinLnBrk="0" hangingPunct="1">
              <a:lnSpc>
                <a:spcPct val="150000"/>
              </a:lnSpc>
              <a:spcBef>
                <a:spcPts val="0"/>
              </a:spcBef>
              <a:spcAft>
                <a:spcPts val="0"/>
              </a:spcAft>
              <a:buClrTx/>
              <a:buSzTx/>
              <a:tabLst/>
              <a:defRPr/>
            </a:pPr>
            <a:endParaRPr lang="es-CO" sz="1600" kern="0" dirty="0">
              <a:latin typeface="DaxlineOT-Regular" pitchFamily="34" charset="0"/>
            </a:endParaRPr>
          </a:p>
          <a:p>
            <a:pPr algn="just">
              <a:lnSpc>
                <a:spcPct val="150000"/>
              </a:lnSpc>
            </a:pPr>
            <a:endParaRPr lang="es-CO" sz="1600" kern="0" dirty="0">
              <a:latin typeface="DaxlineOT-Regular" pitchFamily="34" charset="0"/>
            </a:endParaRPr>
          </a:p>
          <a:p>
            <a:pPr marR="0" lvl="0" algn="just" defTabSz="914400" eaLnBrk="1" fontAlgn="auto" latinLnBrk="0" hangingPunct="1">
              <a:lnSpc>
                <a:spcPct val="150000"/>
              </a:lnSpc>
              <a:spcBef>
                <a:spcPts val="0"/>
              </a:spcBef>
              <a:spcAft>
                <a:spcPts val="0"/>
              </a:spcAft>
              <a:buClrTx/>
              <a:buSzTx/>
              <a:tabLst/>
              <a:defRPr/>
            </a:pPr>
            <a:endParaRPr lang="es-CO" sz="1600" kern="0" dirty="0">
              <a:latin typeface="DaxlineOT-Regular" pitchFamily="34" charset="0"/>
            </a:endParaRPr>
          </a:p>
        </p:txBody>
      </p:sp>
      <p:sp>
        <p:nvSpPr>
          <p:cNvPr id="7" name="CuadroTexto 6"/>
          <p:cNvSpPr txBox="1"/>
          <p:nvPr/>
        </p:nvSpPr>
        <p:spPr>
          <a:xfrm>
            <a:off x="4380689" y="4332103"/>
            <a:ext cx="4752528" cy="26161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0" noProof="0" dirty="0">
              <a:ln>
                <a:noFill/>
              </a:ln>
              <a:solidFill>
                <a:schemeClr val="tx2"/>
              </a:solidFill>
              <a:effectLst/>
              <a:uLnTx/>
              <a:uFillTx/>
              <a:latin typeface="DaxlineOT-Regular" pitchFamily="34" charset="0"/>
            </a:endParaRPr>
          </a:p>
        </p:txBody>
      </p:sp>
      <p:sp>
        <p:nvSpPr>
          <p:cNvPr id="2" name="CuadroTexto 1"/>
          <p:cNvSpPr txBox="1"/>
          <p:nvPr/>
        </p:nvSpPr>
        <p:spPr>
          <a:xfrm>
            <a:off x="95169" y="390918"/>
            <a:ext cx="5184576" cy="456535"/>
          </a:xfrm>
          <a:prstGeom prst="rect">
            <a:avLst/>
          </a:prstGeom>
          <a:noFill/>
        </p:spPr>
        <p:txBody>
          <a:bodyPr wrap="square" rtlCol="0">
            <a:spAutoFit/>
          </a:bodyPr>
          <a:lstStyle/>
          <a:p>
            <a:pPr marL="342900" lvl="0" indent="-342900" algn="just">
              <a:lnSpc>
                <a:spcPct val="150000"/>
              </a:lnSpc>
              <a:buFontTx/>
              <a:buAutoNum type="arabicPeriod"/>
              <a:defRPr/>
            </a:pPr>
            <a:r>
              <a:rPr lang="es-CO" b="1" kern="0" dirty="0">
                <a:solidFill>
                  <a:srgbClr val="003399"/>
                </a:solidFill>
                <a:latin typeface="DaxlineOT-Regular" pitchFamily="34" charset="0"/>
              </a:rPr>
              <a:t>Prepárese para exportar</a:t>
            </a: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0"/>
            <a:ext cx="3719746" cy="5266978"/>
          </a:xfrm>
          <a:prstGeom prst="rect">
            <a:avLst/>
          </a:prstGeom>
        </p:spPr>
      </p:pic>
      <p:sp>
        <p:nvSpPr>
          <p:cNvPr id="5" name="Rectángulo 4"/>
          <p:cNvSpPr/>
          <p:nvPr/>
        </p:nvSpPr>
        <p:spPr>
          <a:xfrm>
            <a:off x="3563888" y="3795886"/>
            <a:ext cx="576064" cy="14401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2219" y="3494430"/>
            <a:ext cx="1624525" cy="377259"/>
          </a:xfrm>
          <a:prstGeom prst="rect">
            <a:avLst/>
          </a:prstGeom>
        </p:spPr>
      </p:pic>
      <p:sp>
        <p:nvSpPr>
          <p:cNvPr id="10" name="Flecha derecha 9"/>
          <p:cNvSpPr/>
          <p:nvPr/>
        </p:nvSpPr>
        <p:spPr>
          <a:xfrm>
            <a:off x="4316109" y="3782315"/>
            <a:ext cx="2056091" cy="85579"/>
          </a:xfrm>
          <a:prstGeom prst="rightArrow">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1176757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 y="-1"/>
            <a:ext cx="9142571" cy="5143501"/>
          </a:xfrm>
          <a:prstGeom prst="rect">
            <a:avLst/>
          </a:prstGeom>
          <a:ln cmpd="dbl">
            <a:noFill/>
            <a:prstDash val="lgDashDot"/>
          </a:ln>
        </p:spPr>
      </p:pic>
      <p:sp>
        <p:nvSpPr>
          <p:cNvPr id="9" name="Título 4"/>
          <p:cNvSpPr>
            <a:spLocks noGrp="1"/>
          </p:cNvSpPr>
          <p:nvPr>
            <p:ph type="title"/>
          </p:nvPr>
        </p:nvSpPr>
        <p:spPr>
          <a:xfrm>
            <a:off x="151941" y="1923678"/>
            <a:ext cx="8596523" cy="2448272"/>
          </a:xfrm>
        </p:spPr>
        <p:txBody>
          <a:bodyPr/>
          <a:lstStyle/>
          <a:p>
            <a:pPr algn="just"/>
            <a:r>
              <a:rPr lang="es-CO" sz="2000" b="0" dirty="0"/>
              <a:t/>
            </a:r>
            <a:br>
              <a:rPr lang="es-CO" sz="2000" b="0" dirty="0"/>
            </a:br>
            <a:endParaRPr lang="es-CO" sz="2000" b="0" dirty="0"/>
          </a:p>
        </p:txBody>
      </p:sp>
      <p:sp>
        <p:nvSpPr>
          <p:cNvPr id="6" name="CuadroTexto 5"/>
          <p:cNvSpPr txBox="1"/>
          <p:nvPr/>
        </p:nvSpPr>
        <p:spPr>
          <a:xfrm>
            <a:off x="162272" y="791237"/>
            <a:ext cx="8586192" cy="1800493"/>
          </a:xfrm>
          <a:prstGeom prst="rect">
            <a:avLst/>
          </a:prstGeom>
          <a:noFill/>
        </p:spPr>
        <p:txBody>
          <a:bodyPr wrap="square" rtlCol="0">
            <a:spAutoFit/>
          </a:bodyPr>
          <a:lstStyle/>
          <a:p>
            <a:pPr marL="285750" marR="0" lvl="0" indent="-285750" algn="just" defTabSz="914400" eaLnBrk="1" fontAlgn="auto" latinLnBrk="0" hangingPunct="1">
              <a:lnSpc>
                <a:spcPct val="150000"/>
              </a:lnSpc>
              <a:spcBef>
                <a:spcPts val="0"/>
              </a:spcBef>
              <a:spcAft>
                <a:spcPts val="0"/>
              </a:spcAft>
              <a:buClr>
                <a:srgbClr val="FFFF00"/>
              </a:buClr>
              <a:buSzTx/>
              <a:buFont typeface="Arial" panose="020B0604020202020204" pitchFamily="34" charset="0"/>
              <a:buChar char="•"/>
              <a:tabLst/>
              <a:defRPr/>
            </a:pPr>
            <a:r>
              <a:rPr kumimoji="0" lang="es-CO" sz="1400" b="0" i="0" u="none" strike="noStrike" kern="0" cap="none" spc="0" normalizeH="0" baseline="0" noProof="0" dirty="0">
                <a:ln>
                  <a:noFill/>
                </a:ln>
                <a:solidFill>
                  <a:sysClr val="windowText" lastClr="000000"/>
                </a:solidFill>
                <a:effectLst/>
                <a:uLnTx/>
                <a:uFillTx/>
                <a:latin typeface="DaxlineOT-Regular" pitchFamily="34" charset="0"/>
              </a:rPr>
              <a:t>Seleccione el mercado a donde realizará la exportación.</a:t>
            </a:r>
          </a:p>
          <a:p>
            <a:pPr marL="285750" marR="0" lvl="0" indent="-285750" algn="just" defTabSz="914400" eaLnBrk="1" fontAlgn="auto" latinLnBrk="0" hangingPunct="1">
              <a:lnSpc>
                <a:spcPct val="150000"/>
              </a:lnSpc>
              <a:spcBef>
                <a:spcPts val="0"/>
              </a:spcBef>
              <a:spcAft>
                <a:spcPts val="0"/>
              </a:spcAft>
              <a:buClr>
                <a:srgbClr val="FFFF00"/>
              </a:buClr>
              <a:buSzTx/>
              <a:buFont typeface="Arial" panose="020B0604020202020204" pitchFamily="34" charset="0"/>
              <a:buChar char="•"/>
              <a:tabLst/>
              <a:defRPr/>
            </a:pPr>
            <a:r>
              <a:rPr kumimoji="0" lang="es-CO" sz="1400" b="0" i="0" u="none" strike="noStrike" kern="0" cap="none" spc="0" normalizeH="0" baseline="0" noProof="0" dirty="0">
                <a:ln>
                  <a:noFill/>
                </a:ln>
                <a:solidFill>
                  <a:sysClr val="windowText" lastClr="000000"/>
                </a:solidFill>
                <a:effectLst/>
                <a:uLnTx/>
                <a:uFillTx/>
                <a:latin typeface="DaxlineOT-Regular" pitchFamily="34" charset="0"/>
              </a:rPr>
              <a:t>Establezca las ventajas y limitaciones de su producto frente a las necesidades y condiciones del mercado potencial o país donde se va a exportar.</a:t>
            </a: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s-CO" sz="1600" b="0" i="0" u="none" strike="noStrike" kern="0" cap="none" spc="0" normalizeH="0" baseline="0" noProof="0" dirty="0">
              <a:ln>
                <a:noFill/>
              </a:ln>
              <a:solidFill>
                <a:sysClr val="windowText" lastClr="000000"/>
              </a:solidFill>
              <a:effectLst/>
              <a:uLnTx/>
              <a:uFillTx/>
              <a:latin typeface="DaxlineOT-Regular" pitchFamily="34" charset="0"/>
            </a:endParaRP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s-CO" sz="1600" b="0" i="0" u="none" strike="noStrike" kern="0" cap="none" spc="0" normalizeH="0" baseline="0" noProof="0" dirty="0">
              <a:ln>
                <a:noFill/>
              </a:ln>
              <a:solidFill>
                <a:sysClr val="windowText" lastClr="000000"/>
              </a:solidFill>
              <a:effectLst/>
              <a:uLnTx/>
              <a:uFillTx/>
              <a:latin typeface="DaxlineOT-Regular" pitchFamily="34" charset="0"/>
            </a:endParaRPr>
          </a:p>
        </p:txBody>
      </p:sp>
      <p:sp>
        <p:nvSpPr>
          <p:cNvPr id="7" name="CuadroTexto 6"/>
          <p:cNvSpPr txBox="1"/>
          <p:nvPr/>
        </p:nvSpPr>
        <p:spPr>
          <a:xfrm>
            <a:off x="4380689" y="4332103"/>
            <a:ext cx="4752528" cy="26161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0" noProof="0" dirty="0">
              <a:ln>
                <a:noFill/>
              </a:ln>
              <a:solidFill>
                <a:schemeClr val="tx2"/>
              </a:solidFill>
              <a:effectLst/>
              <a:uLnTx/>
              <a:uFillTx/>
              <a:latin typeface="DaxlineOT-Regular" pitchFamily="34" charset="0"/>
            </a:endParaRPr>
          </a:p>
        </p:txBody>
      </p:sp>
      <p:sp>
        <p:nvSpPr>
          <p:cNvPr id="2" name="CuadroTexto 1"/>
          <p:cNvSpPr txBox="1"/>
          <p:nvPr/>
        </p:nvSpPr>
        <p:spPr>
          <a:xfrm>
            <a:off x="323528" y="322286"/>
            <a:ext cx="5184576" cy="456535"/>
          </a:xfrm>
          <a:prstGeom prst="rect">
            <a:avLst/>
          </a:prstGeom>
          <a:noFill/>
        </p:spPr>
        <p:txBody>
          <a:bodyPr wrap="square" rtlCol="0">
            <a:spAutoFit/>
          </a:bodyPr>
          <a:lstStyle/>
          <a:p>
            <a:pPr marL="342900" marR="0" lvl="0" indent="-342900" algn="just" defTabSz="914400" eaLnBrk="1" fontAlgn="auto" latinLnBrk="0" hangingPunct="1">
              <a:lnSpc>
                <a:spcPct val="150000"/>
              </a:lnSpc>
              <a:spcBef>
                <a:spcPts val="0"/>
              </a:spcBef>
              <a:spcAft>
                <a:spcPts val="0"/>
              </a:spcAft>
              <a:buClrTx/>
              <a:buSzTx/>
              <a:buFontTx/>
              <a:buAutoNum type="arabicPeriod"/>
              <a:tabLst/>
              <a:defRPr/>
            </a:pPr>
            <a:r>
              <a:rPr kumimoji="0" lang="es-CO" sz="1800" b="1" i="0" u="none" strike="noStrike" kern="0" cap="none" spc="0" normalizeH="0" baseline="0" noProof="0" dirty="0">
                <a:ln>
                  <a:noFill/>
                </a:ln>
                <a:solidFill>
                  <a:srgbClr val="003399"/>
                </a:solidFill>
                <a:effectLst/>
                <a:uLnTx/>
                <a:uFillTx/>
                <a:latin typeface="DaxlineOT-Regular" pitchFamily="34" charset="0"/>
              </a:rPr>
              <a:t>Prepárese para exportar</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40448"/>
            <a:ext cx="5467282" cy="3103052"/>
          </a:xfrm>
          <a:prstGeom prst="rect">
            <a:avLst/>
          </a:prstGeom>
        </p:spPr>
      </p:pic>
      <p:sp>
        <p:nvSpPr>
          <p:cNvPr id="4" name="CuadroTexto 3"/>
          <p:cNvSpPr txBox="1"/>
          <p:nvPr/>
        </p:nvSpPr>
        <p:spPr>
          <a:xfrm>
            <a:off x="5733144" y="1936094"/>
            <a:ext cx="3025652" cy="2523768"/>
          </a:xfrm>
          <a:prstGeom prst="rect">
            <a:avLst/>
          </a:prstGeom>
          <a:noFill/>
        </p:spPr>
        <p:txBody>
          <a:bodyPr wrap="square" rtlCol="0">
            <a:spAutoFit/>
          </a:bodyPr>
          <a:lstStyle/>
          <a:p>
            <a:r>
              <a:rPr lang="es-CO" sz="1400" dirty="0">
                <a:latin typeface="DaxlineOT-Regular" pitchFamily="34" charset="0"/>
              </a:rPr>
              <a:t>Herramientas de                          que le pueden interesar:</a:t>
            </a:r>
          </a:p>
          <a:p>
            <a:endParaRPr lang="es-CO" dirty="0">
              <a:latin typeface="DaxlineOT-Regular" pitchFamily="34" charset="0"/>
            </a:endParaRPr>
          </a:p>
          <a:p>
            <a:r>
              <a:rPr lang="es-CO" sz="1400" dirty="0">
                <a:latin typeface="DaxlineOT-Regular" pitchFamily="34" charset="0"/>
              </a:rPr>
              <a:t>     Programa de formación        exportadora.</a:t>
            </a:r>
          </a:p>
          <a:p>
            <a:endParaRPr lang="es-CO" sz="1400" dirty="0">
              <a:latin typeface="DaxlineOT-Regular" pitchFamily="34" charset="0"/>
            </a:endParaRPr>
          </a:p>
          <a:p>
            <a:r>
              <a:rPr lang="es-CO" sz="1400" dirty="0">
                <a:latin typeface="DaxlineOT-Regular" pitchFamily="34" charset="0"/>
              </a:rPr>
              <a:t>     Identificador de oportunidades.</a:t>
            </a:r>
          </a:p>
          <a:p>
            <a:endParaRPr lang="es-CO" sz="1400" dirty="0">
              <a:latin typeface="DaxlineOT-Regular" pitchFamily="34" charset="0"/>
            </a:endParaRPr>
          </a:p>
          <a:p>
            <a:r>
              <a:rPr lang="es-CO" sz="1400" dirty="0">
                <a:latin typeface="DaxlineOT-Regular" pitchFamily="34" charset="0"/>
              </a:rPr>
              <a:t>     Condiciones de acceso.</a:t>
            </a:r>
          </a:p>
          <a:p>
            <a:endParaRPr lang="es-CO" sz="1400" dirty="0">
              <a:latin typeface="DaxlineOT-Regular" pitchFamily="34" charset="0"/>
            </a:endParaRPr>
          </a:p>
          <a:p>
            <a:r>
              <a:rPr lang="es-CO" sz="1400" dirty="0">
                <a:latin typeface="DaxlineOT-Regular" pitchFamily="34" charset="0"/>
              </a:rPr>
              <a:t>     Oportunidades y tendencias.</a:t>
            </a:r>
          </a:p>
        </p:txBody>
      </p:sp>
      <p:sp>
        <p:nvSpPr>
          <p:cNvPr id="10" name="Cheurón 9"/>
          <p:cNvSpPr/>
          <p:nvPr/>
        </p:nvSpPr>
        <p:spPr>
          <a:xfrm>
            <a:off x="5887413" y="2688480"/>
            <a:ext cx="72008" cy="144016"/>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Cheurón 10"/>
          <p:cNvSpPr/>
          <p:nvPr/>
        </p:nvSpPr>
        <p:spPr>
          <a:xfrm>
            <a:off x="5901433" y="3358136"/>
            <a:ext cx="72008" cy="144016"/>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Cheurón 11"/>
          <p:cNvSpPr/>
          <p:nvPr/>
        </p:nvSpPr>
        <p:spPr>
          <a:xfrm>
            <a:off x="5910735" y="4222852"/>
            <a:ext cx="72008" cy="144016"/>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Cheurón 12"/>
          <p:cNvSpPr/>
          <p:nvPr/>
        </p:nvSpPr>
        <p:spPr>
          <a:xfrm>
            <a:off x="5901433" y="3806642"/>
            <a:ext cx="72008" cy="144016"/>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8" name="Imagen 7"/>
          <p:cNvPicPr>
            <a:picLocks noChangeAspect="1"/>
          </p:cNvPicPr>
          <p:nvPr/>
        </p:nvPicPr>
        <p:blipFill>
          <a:blip r:embed="rId5"/>
          <a:stretch>
            <a:fillRect/>
          </a:stretch>
        </p:blipFill>
        <p:spPr>
          <a:xfrm>
            <a:off x="7234112" y="1936094"/>
            <a:ext cx="1161450" cy="251124"/>
          </a:xfrm>
          <a:prstGeom prst="rect">
            <a:avLst/>
          </a:prstGeom>
        </p:spPr>
      </p:pic>
    </p:spTree>
    <p:extLst>
      <p:ext uri="{BB962C8B-B14F-4D97-AF65-F5344CB8AC3E}">
        <p14:creationId xmlns:p14="http://schemas.microsoft.com/office/powerpoint/2010/main" val="1414055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 y="0"/>
            <a:ext cx="9142571" cy="5143501"/>
          </a:xfrm>
          <a:prstGeom prst="rect">
            <a:avLst/>
          </a:prstGeom>
          <a:ln cmpd="dbl">
            <a:noFill/>
            <a:prstDash val="lgDashDot"/>
          </a:ln>
        </p:spPr>
      </p:pic>
      <p:sp>
        <p:nvSpPr>
          <p:cNvPr id="9" name="Título 4"/>
          <p:cNvSpPr>
            <a:spLocks noGrp="1"/>
          </p:cNvSpPr>
          <p:nvPr>
            <p:ph type="title"/>
          </p:nvPr>
        </p:nvSpPr>
        <p:spPr>
          <a:xfrm>
            <a:off x="151941" y="1923678"/>
            <a:ext cx="8596523" cy="2448272"/>
          </a:xfrm>
        </p:spPr>
        <p:txBody>
          <a:bodyPr/>
          <a:lstStyle/>
          <a:p>
            <a:pPr algn="just">
              <a:lnSpc>
                <a:spcPct val="150000"/>
              </a:lnSpc>
            </a:pPr>
            <a:r>
              <a:rPr lang="es-CO" sz="1600" b="0" kern="0" dirty="0">
                <a:solidFill>
                  <a:schemeClr val="tx1"/>
                </a:solidFill>
                <a:latin typeface="DaxlineOT-Regular" pitchFamily="34" charset="0"/>
              </a:rPr>
              <a:t/>
            </a:r>
            <a:br>
              <a:rPr lang="es-CO" sz="1600" b="0" kern="0" dirty="0">
                <a:solidFill>
                  <a:schemeClr val="tx1"/>
                </a:solidFill>
                <a:latin typeface="DaxlineOT-Regular" pitchFamily="34" charset="0"/>
              </a:rPr>
            </a:br>
            <a:r>
              <a:rPr lang="es-CO" sz="2000" b="0" dirty="0"/>
              <a:t/>
            </a:r>
            <a:br>
              <a:rPr lang="es-CO" sz="2000" b="0" dirty="0"/>
            </a:br>
            <a:endParaRPr lang="es-CO" sz="2000" b="0" dirty="0"/>
          </a:p>
        </p:txBody>
      </p:sp>
      <p:sp>
        <p:nvSpPr>
          <p:cNvPr id="7" name="CuadroTexto 6"/>
          <p:cNvSpPr txBox="1"/>
          <p:nvPr/>
        </p:nvSpPr>
        <p:spPr>
          <a:xfrm>
            <a:off x="4380689" y="4332103"/>
            <a:ext cx="4752528" cy="26161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0" noProof="0" dirty="0">
              <a:ln>
                <a:noFill/>
              </a:ln>
              <a:solidFill>
                <a:schemeClr val="tx2"/>
              </a:solidFill>
              <a:effectLst/>
              <a:uLnTx/>
              <a:uFillTx/>
              <a:latin typeface="DaxlineOT-Regular" pitchFamily="34" charset="0"/>
            </a:endParaRPr>
          </a:p>
        </p:txBody>
      </p:sp>
      <p:sp>
        <p:nvSpPr>
          <p:cNvPr id="2" name="CuadroTexto 1"/>
          <p:cNvSpPr txBox="1"/>
          <p:nvPr/>
        </p:nvSpPr>
        <p:spPr>
          <a:xfrm>
            <a:off x="326648" y="262930"/>
            <a:ext cx="5184576" cy="456535"/>
          </a:xfrm>
          <a:prstGeom prst="rect">
            <a:avLst/>
          </a:prstGeom>
          <a:noFill/>
        </p:spPr>
        <p:txBody>
          <a:bodyPr wrap="square" rtlCol="0">
            <a:spAutoFit/>
          </a:bodyPr>
          <a:lstStyle/>
          <a:p>
            <a:pPr marL="342900" marR="0" lvl="0" indent="-342900" algn="just" defTabSz="914400" eaLnBrk="1" fontAlgn="auto" latinLnBrk="0" hangingPunct="1">
              <a:lnSpc>
                <a:spcPct val="150000"/>
              </a:lnSpc>
              <a:spcBef>
                <a:spcPts val="0"/>
              </a:spcBef>
              <a:spcAft>
                <a:spcPts val="0"/>
              </a:spcAft>
              <a:buClrTx/>
              <a:buSzTx/>
              <a:buFontTx/>
              <a:buAutoNum type="arabicPeriod"/>
              <a:tabLst/>
              <a:defRPr/>
            </a:pPr>
            <a:r>
              <a:rPr kumimoji="0" lang="es-CO" sz="1800" b="1" i="0" u="none" strike="noStrike" kern="0" cap="none" spc="0" normalizeH="0" baseline="0" noProof="0" dirty="0">
                <a:ln>
                  <a:noFill/>
                </a:ln>
                <a:solidFill>
                  <a:srgbClr val="003399"/>
                </a:solidFill>
                <a:effectLst/>
                <a:uLnTx/>
                <a:uFillTx/>
                <a:latin typeface="DaxlineOT-Regular" pitchFamily="34" charset="0"/>
              </a:rPr>
              <a:t>Prepárese para exportar</a:t>
            </a:r>
          </a:p>
        </p:txBody>
      </p:sp>
      <p:pic>
        <p:nvPicPr>
          <p:cNvPr id="4" name="Imagen 3"/>
          <p:cNvPicPr>
            <a:picLocks noChangeAspect="1"/>
          </p:cNvPicPr>
          <p:nvPr/>
        </p:nvPicPr>
        <p:blipFill>
          <a:blip r:embed="rId4"/>
          <a:stretch>
            <a:fillRect/>
          </a:stretch>
        </p:blipFill>
        <p:spPr>
          <a:xfrm>
            <a:off x="1" y="1280217"/>
            <a:ext cx="6300191" cy="3861726"/>
          </a:xfrm>
          <a:prstGeom prst="rect">
            <a:avLst/>
          </a:prstGeom>
        </p:spPr>
      </p:pic>
      <p:sp>
        <p:nvSpPr>
          <p:cNvPr id="5" name="CuadroTexto 4"/>
          <p:cNvSpPr txBox="1"/>
          <p:nvPr/>
        </p:nvSpPr>
        <p:spPr>
          <a:xfrm>
            <a:off x="180905" y="856156"/>
            <a:ext cx="8491050" cy="307777"/>
          </a:xfrm>
          <a:prstGeom prst="rect">
            <a:avLst/>
          </a:prstGeom>
          <a:noFill/>
        </p:spPr>
        <p:txBody>
          <a:bodyPr wrap="square" rtlCol="0">
            <a:spAutoFit/>
          </a:bodyPr>
          <a:lstStyle/>
          <a:p>
            <a:pPr marL="285750" indent="-285750">
              <a:buClr>
                <a:srgbClr val="FFFF00"/>
              </a:buClr>
              <a:buFont typeface="Arial" panose="020B0604020202020204" pitchFamily="34" charset="0"/>
              <a:buChar char="•"/>
            </a:pPr>
            <a:r>
              <a:rPr lang="es-CO" sz="1400" dirty="0">
                <a:latin typeface="DaxlineOT-Regular" pitchFamily="34" charset="0"/>
              </a:rPr>
              <a:t>Identifique la partida arancelaria del producto a exportar y los trámites requeridos en Colombia.</a:t>
            </a: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0309" y="1171694"/>
            <a:ext cx="3702908" cy="3527507"/>
          </a:xfrm>
          <a:prstGeom prst="rect">
            <a:avLst/>
          </a:prstGeom>
        </p:spPr>
      </p:pic>
      <p:sp>
        <p:nvSpPr>
          <p:cNvPr id="8" name="Estrella de 7 puntas 7"/>
          <p:cNvSpPr/>
          <p:nvPr/>
        </p:nvSpPr>
        <p:spPr>
          <a:xfrm>
            <a:off x="8692805" y="4352026"/>
            <a:ext cx="165357" cy="221763"/>
          </a:xfrm>
          <a:prstGeom prst="star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Estrella de 7 puntas 9"/>
          <p:cNvSpPr/>
          <p:nvPr/>
        </p:nvSpPr>
        <p:spPr>
          <a:xfrm>
            <a:off x="6312655" y="4803998"/>
            <a:ext cx="78383" cy="57809"/>
          </a:xfrm>
          <a:prstGeom prst="star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p:cNvSpPr txBox="1"/>
          <p:nvPr/>
        </p:nvSpPr>
        <p:spPr>
          <a:xfrm>
            <a:off x="6277748" y="4735906"/>
            <a:ext cx="2866252" cy="353943"/>
          </a:xfrm>
          <a:prstGeom prst="rect">
            <a:avLst/>
          </a:prstGeom>
          <a:noFill/>
        </p:spPr>
        <p:txBody>
          <a:bodyPr wrap="square" rtlCol="0">
            <a:spAutoFit/>
          </a:bodyPr>
          <a:lstStyle/>
          <a:p>
            <a:r>
              <a:rPr lang="es-CO" sz="900" dirty="0">
                <a:latin typeface="DaxlineOT-Regular" pitchFamily="34" charset="0"/>
              </a:rPr>
              <a:t>  </a:t>
            </a:r>
            <a:r>
              <a:rPr lang="es-CO" sz="800" b="1" dirty="0">
                <a:latin typeface="DaxlineOT-Regular" pitchFamily="34" charset="0"/>
              </a:rPr>
              <a:t>Dé </a:t>
            </a:r>
            <a:r>
              <a:rPr lang="es-CO" sz="800" b="1" dirty="0" err="1">
                <a:latin typeface="DaxlineOT-Regular" pitchFamily="34" charset="0"/>
              </a:rPr>
              <a:t>click</a:t>
            </a:r>
            <a:r>
              <a:rPr lang="es-CO" sz="800" b="1" dirty="0">
                <a:latin typeface="DaxlineOT-Regular" pitchFamily="34" charset="0"/>
              </a:rPr>
              <a:t> y consulte los trámites y entidades ante los cuáles se deben adelantar.</a:t>
            </a:r>
            <a:endParaRPr lang="es-CO" sz="900" b="1" dirty="0">
              <a:latin typeface="DaxlineOT-Regular" pitchFamily="34" charset="0"/>
            </a:endParaRPr>
          </a:p>
        </p:txBody>
      </p:sp>
    </p:spTree>
    <p:extLst>
      <p:ext uri="{BB962C8B-B14F-4D97-AF65-F5344CB8AC3E}">
        <p14:creationId xmlns:p14="http://schemas.microsoft.com/office/powerpoint/2010/main" val="3148990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5" y="-7400"/>
            <a:ext cx="9142571" cy="5143501"/>
          </a:xfrm>
          <a:prstGeom prst="rect">
            <a:avLst/>
          </a:prstGeom>
          <a:ln cmpd="dbl">
            <a:noFill/>
            <a:prstDash val="lgDashDot"/>
          </a:ln>
        </p:spPr>
      </p:pic>
      <p:sp>
        <p:nvSpPr>
          <p:cNvPr id="7" name="CuadroTexto 6"/>
          <p:cNvSpPr txBox="1"/>
          <p:nvPr/>
        </p:nvSpPr>
        <p:spPr>
          <a:xfrm>
            <a:off x="4380689" y="4332103"/>
            <a:ext cx="4752528" cy="26161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0" noProof="0" dirty="0">
              <a:ln>
                <a:noFill/>
              </a:ln>
              <a:solidFill>
                <a:schemeClr val="tx2"/>
              </a:solidFill>
              <a:effectLst/>
              <a:uLnTx/>
              <a:uFillTx/>
              <a:latin typeface="DaxlineOT-Regular" pitchFamily="34" charset="0"/>
            </a:endParaRPr>
          </a:p>
        </p:txBody>
      </p:sp>
      <p:sp>
        <p:nvSpPr>
          <p:cNvPr id="2" name="CuadroTexto 1"/>
          <p:cNvSpPr txBox="1"/>
          <p:nvPr/>
        </p:nvSpPr>
        <p:spPr>
          <a:xfrm>
            <a:off x="382760" y="249425"/>
            <a:ext cx="5184576" cy="456535"/>
          </a:xfrm>
          <a:prstGeom prst="rect">
            <a:avLst/>
          </a:prstGeom>
          <a:noFill/>
        </p:spPr>
        <p:txBody>
          <a:bodyPr wrap="square" rtlCol="0">
            <a:spAutoFit/>
          </a:bodyPr>
          <a:lstStyle/>
          <a:p>
            <a:pPr marL="342900" marR="0" lvl="0" indent="-342900" algn="just" defTabSz="914400" eaLnBrk="1" fontAlgn="auto" latinLnBrk="0" hangingPunct="1">
              <a:lnSpc>
                <a:spcPct val="150000"/>
              </a:lnSpc>
              <a:spcBef>
                <a:spcPts val="0"/>
              </a:spcBef>
              <a:spcAft>
                <a:spcPts val="0"/>
              </a:spcAft>
              <a:buClrTx/>
              <a:buSzTx/>
              <a:buFontTx/>
              <a:buAutoNum type="arabicPeriod"/>
              <a:tabLst/>
              <a:defRPr/>
            </a:pPr>
            <a:r>
              <a:rPr kumimoji="0" lang="es-CO" sz="1800" b="1" i="0" u="none" strike="noStrike" kern="0" cap="none" spc="0" normalizeH="0" baseline="0" noProof="0" dirty="0">
                <a:ln>
                  <a:noFill/>
                </a:ln>
                <a:solidFill>
                  <a:srgbClr val="003399"/>
                </a:solidFill>
                <a:effectLst/>
                <a:uLnTx/>
                <a:uFillTx/>
                <a:latin typeface="DaxlineOT-Regular" pitchFamily="34" charset="0"/>
              </a:rPr>
              <a:t>Prepárese para exportar</a:t>
            </a:r>
          </a:p>
        </p:txBody>
      </p:sp>
      <p:sp>
        <p:nvSpPr>
          <p:cNvPr id="11" name="CuadroTexto 10"/>
          <p:cNvSpPr txBox="1"/>
          <p:nvPr/>
        </p:nvSpPr>
        <p:spPr>
          <a:xfrm>
            <a:off x="179512" y="1028676"/>
            <a:ext cx="8586192" cy="3785652"/>
          </a:xfrm>
          <a:prstGeom prst="rect">
            <a:avLst/>
          </a:prstGeom>
          <a:noFill/>
        </p:spPr>
        <p:txBody>
          <a:bodyPr wrap="square" rtlCol="0">
            <a:spAutoFit/>
          </a:bodyPr>
          <a:lstStyle/>
          <a:p>
            <a:pPr marL="285750" lvl="0" indent="-285750" algn="just">
              <a:lnSpc>
                <a:spcPct val="150000"/>
              </a:lnSpc>
              <a:buClr>
                <a:srgbClr val="FFFF00"/>
              </a:buClr>
              <a:buFont typeface="Arial" panose="020B0604020202020204" pitchFamily="34" charset="0"/>
              <a:buChar char="•"/>
              <a:defRPr/>
            </a:pPr>
            <a:r>
              <a:rPr lang="es-CO" sz="1600" kern="0" dirty="0">
                <a:latin typeface="DaxlineOT-Regular" pitchFamily="34" charset="0"/>
              </a:rPr>
              <a:t>En caso de requerir vistos buenos para la exportación de la mercancía, el Ministerio de Comercio, Industria y Turismo, a través de la VUCE - Ventanilla Única de Comercio Exterior – le permitirá realizar los trámites respectivos ante las entidades competentes.</a:t>
            </a:r>
          </a:p>
          <a:p>
            <a:pPr marL="285750" lvl="0" indent="-285750" algn="just">
              <a:lnSpc>
                <a:spcPct val="150000"/>
              </a:lnSpc>
              <a:buClr>
                <a:srgbClr val="FFFF00"/>
              </a:buClr>
              <a:buFont typeface="Arial" panose="020B0604020202020204" pitchFamily="34" charset="0"/>
              <a:buChar char="•"/>
              <a:defRPr/>
            </a:pPr>
            <a:endParaRPr lang="es-CO" sz="1600" kern="0" dirty="0">
              <a:latin typeface="DaxlineOT-Regular" pitchFamily="34" charset="0"/>
            </a:endParaRPr>
          </a:p>
          <a:p>
            <a:pPr lvl="0" algn="just">
              <a:lnSpc>
                <a:spcPct val="150000"/>
              </a:lnSpc>
              <a:defRPr/>
            </a:pPr>
            <a:endParaRPr lang="es-CO" sz="1600" kern="0" dirty="0">
              <a:latin typeface="DaxlineOT-Regular" pitchFamily="34" charset="0"/>
            </a:endParaRPr>
          </a:p>
          <a:p>
            <a:pPr marL="285750" lvl="0" indent="-285750" algn="just">
              <a:lnSpc>
                <a:spcPct val="150000"/>
              </a:lnSpc>
              <a:buClr>
                <a:srgbClr val="FFFF00"/>
              </a:buClr>
              <a:buFont typeface="Arial" panose="020B0604020202020204" pitchFamily="34" charset="0"/>
              <a:buChar char="•"/>
              <a:defRPr/>
            </a:pPr>
            <a:r>
              <a:rPr lang="es-CO" sz="1600" kern="0" dirty="0">
                <a:latin typeface="DaxlineOT-Regular" pitchFamily="34" charset="0"/>
              </a:rPr>
              <a:t>Solicitar certificado de origen expedido por la DIAN.*</a:t>
            </a:r>
          </a:p>
          <a:p>
            <a:pPr marL="285750" lvl="0" indent="-285750" algn="just">
              <a:lnSpc>
                <a:spcPct val="150000"/>
              </a:lnSpc>
              <a:buClr>
                <a:srgbClr val="FFFF00"/>
              </a:buClr>
              <a:buFont typeface="Arial" panose="020B0604020202020204" pitchFamily="34" charset="0"/>
              <a:buChar char="•"/>
              <a:defRPr/>
            </a:pPr>
            <a:r>
              <a:rPr lang="es-CO" sz="1600" kern="0" dirty="0">
                <a:latin typeface="DaxlineOT-Regular" pitchFamily="34" charset="0"/>
              </a:rPr>
              <a:t>Investigar las condiciones de acceso de su producto en el país de destino.</a:t>
            </a:r>
          </a:p>
          <a:p>
            <a:pPr marL="285750" lvl="0" indent="-285750" algn="just">
              <a:lnSpc>
                <a:spcPct val="150000"/>
              </a:lnSpc>
              <a:buClr>
                <a:srgbClr val="FFFF00"/>
              </a:buClr>
              <a:buFont typeface="Arial" panose="020B0604020202020204" pitchFamily="34" charset="0"/>
              <a:buChar char="•"/>
              <a:defRPr/>
            </a:pPr>
            <a:r>
              <a:rPr lang="es-CO" sz="1600" kern="0" dirty="0">
                <a:latin typeface="DaxlineOT-Regular" pitchFamily="34" charset="0"/>
              </a:rPr>
              <a:t>Tener claridad sobre los medios y procedimientos de pago, en atención al reintegro de divisas.</a:t>
            </a:r>
          </a:p>
          <a:p>
            <a:pPr lvl="0" algn="just">
              <a:lnSpc>
                <a:spcPct val="150000"/>
              </a:lnSpc>
              <a:buClr>
                <a:srgbClr val="FFFF00"/>
              </a:buClr>
              <a:defRPr/>
            </a:pPr>
            <a:endParaRPr kumimoji="0" lang="es-CO" sz="1600" b="0" i="0" u="none" strike="noStrike" kern="0" cap="none" spc="0" normalizeH="0" baseline="0" noProof="0" dirty="0">
              <a:ln>
                <a:noFill/>
              </a:ln>
              <a:solidFill>
                <a:sysClr val="windowText" lastClr="000000"/>
              </a:solidFill>
              <a:effectLst/>
              <a:uLnTx/>
              <a:uFillTx/>
              <a:latin typeface="DaxlineOT-Regular" pitchFamily="34" charset="0"/>
            </a:endParaRPr>
          </a:p>
        </p:txBody>
      </p:sp>
      <p:pic>
        <p:nvPicPr>
          <p:cNvPr id="5" name="Imagen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6892" y="2283718"/>
            <a:ext cx="1911431" cy="382286"/>
          </a:xfrm>
          <a:prstGeom prst="rect">
            <a:avLst/>
          </a:prstGeom>
        </p:spPr>
      </p:pic>
      <p:sp>
        <p:nvSpPr>
          <p:cNvPr id="12" name="CuadroTexto 11"/>
          <p:cNvSpPr txBox="1"/>
          <p:nvPr/>
        </p:nvSpPr>
        <p:spPr>
          <a:xfrm>
            <a:off x="4139952" y="4593713"/>
            <a:ext cx="4385015" cy="415498"/>
          </a:xfrm>
          <a:prstGeom prst="rect">
            <a:avLst/>
          </a:prstGeom>
          <a:noFill/>
        </p:spPr>
        <p:txBody>
          <a:bodyPr wrap="square" rtlCol="0">
            <a:spAutoFit/>
          </a:bodyPr>
          <a:lstStyle/>
          <a:p>
            <a:pPr algn="just"/>
            <a:r>
              <a:rPr lang="es-CO" sz="1050" dirty="0">
                <a:latin typeface="DaxlineOT-Regular" pitchFamily="34" charset="0"/>
              </a:rPr>
              <a:t>* Certifica el cumplimiento de los requisitos de origen exigidos en virtud de acuerdos, para el ingreso de la mercancía al país de destino.</a:t>
            </a:r>
          </a:p>
        </p:txBody>
      </p:sp>
    </p:spTree>
    <p:extLst>
      <p:ext uri="{BB962C8B-B14F-4D97-AF65-F5344CB8AC3E}">
        <p14:creationId xmlns:p14="http://schemas.microsoft.com/office/powerpoint/2010/main" val="144889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 y="102864"/>
            <a:ext cx="9142571" cy="5143499"/>
          </a:xfrm>
          <a:prstGeom prst="rect">
            <a:avLst/>
          </a:prstGeom>
          <a:ln cmpd="dbl">
            <a:noFill/>
            <a:prstDash val="lgDashDot"/>
          </a:ln>
        </p:spPr>
      </p:pic>
      <p:sp>
        <p:nvSpPr>
          <p:cNvPr id="9" name="Título 4"/>
          <p:cNvSpPr>
            <a:spLocks noGrp="1"/>
          </p:cNvSpPr>
          <p:nvPr>
            <p:ph type="title"/>
          </p:nvPr>
        </p:nvSpPr>
        <p:spPr>
          <a:xfrm>
            <a:off x="151941" y="1923678"/>
            <a:ext cx="8596523" cy="2448272"/>
          </a:xfrm>
        </p:spPr>
        <p:txBody>
          <a:bodyPr/>
          <a:lstStyle/>
          <a:p>
            <a:pPr algn="just"/>
            <a:r>
              <a:rPr lang="es-CO" sz="2000" b="0" dirty="0"/>
              <a:t/>
            </a:r>
            <a:br>
              <a:rPr lang="es-CO" sz="2000" b="0" dirty="0"/>
            </a:br>
            <a:endParaRPr lang="es-CO" sz="2000" b="0" dirty="0"/>
          </a:p>
        </p:txBody>
      </p:sp>
      <p:sp>
        <p:nvSpPr>
          <p:cNvPr id="6" name="CuadroTexto 5"/>
          <p:cNvSpPr txBox="1"/>
          <p:nvPr/>
        </p:nvSpPr>
        <p:spPr>
          <a:xfrm>
            <a:off x="279618" y="1071882"/>
            <a:ext cx="8586192" cy="3370666"/>
          </a:xfrm>
          <a:prstGeom prst="rect">
            <a:avLst/>
          </a:prstGeom>
          <a:noFill/>
        </p:spPr>
        <p:txBody>
          <a:bodyPr wrap="square" rtlCol="0">
            <a:spAutoFit/>
          </a:bodyPr>
          <a:lstStyle/>
          <a:p>
            <a:pPr marL="285750" marR="0" lvl="0" indent="-2857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CO" sz="1600" b="0" i="0" u="none" strike="noStrike" kern="0" cap="none" spc="0" normalizeH="0" baseline="0" noProof="0" dirty="0">
                <a:ln>
                  <a:noFill/>
                </a:ln>
                <a:solidFill>
                  <a:sysClr val="windowText" lastClr="000000"/>
                </a:solidFill>
                <a:effectLst/>
                <a:uLnTx/>
                <a:uFillTx/>
                <a:latin typeface="DaxlineOT-Regular" pitchFamily="34" charset="0"/>
              </a:rPr>
              <a:t>Empacar la mercancía de tal manera que no exceda los 30</a:t>
            </a:r>
            <a:r>
              <a:rPr kumimoji="0" lang="es-CO" sz="1600" b="0" i="0" u="none" strike="noStrike" kern="0" cap="none" spc="0" normalizeH="0" noProof="0" dirty="0">
                <a:ln>
                  <a:noFill/>
                </a:ln>
                <a:solidFill>
                  <a:sysClr val="windowText" lastClr="000000"/>
                </a:solidFill>
                <a:effectLst/>
                <a:uLnTx/>
                <a:uFillTx/>
                <a:latin typeface="DaxlineOT-Regular" pitchFamily="34" charset="0"/>
              </a:rPr>
              <a:t> kg. o 50 Kg. según el servicio </a:t>
            </a:r>
            <a:r>
              <a:rPr kumimoji="0" lang="es-CO" sz="1600" b="0" i="0" u="none" strike="noStrike" kern="0" cap="none" spc="0" normalizeH="0" noProof="0" dirty="0" err="1">
                <a:ln>
                  <a:noFill/>
                </a:ln>
                <a:solidFill>
                  <a:sysClr val="windowText" lastClr="000000"/>
                </a:solidFill>
                <a:effectLst/>
                <a:uLnTx/>
                <a:uFillTx/>
                <a:latin typeface="DaxlineOT-Regular" pitchFamily="34" charset="0"/>
              </a:rPr>
              <a:t>Exportafacil</a:t>
            </a:r>
            <a:r>
              <a:rPr kumimoji="0" lang="es-CO" sz="1600" b="0" i="0" u="none" strike="noStrike" kern="0" cap="none" spc="0" normalizeH="0" noProof="0" dirty="0">
                <a:ln>
                  <a:noFill/>
                </a:ln>
                <a:solidFill>
                  <a:sysClr val="windowText" lastClr="000000"/>
                </a:solidFill>
                <a:effectLst/>
                <a:uLnTx/>
                <a:uFillTx/>
                <a:latin typeface="DaxlineOT-Regular" pitchFamily="34" charset="0"/>
              </a:rPr>
              <a:t> escogido.*</a:t>
            </a:r>
          </a:p>
          <a:p>
            <a:pPr marR="0" lvl="0" algn="just" defTabSz="914400" eaLnBrk="1" fontAlgn="auto" latinLnBrk="0" hangingPunct="1">
              <a:lnSpc>
                <a:spcPct val="150000"/>
              </a:lnSpc>
              <a:spcBef>
                <a:spcPts val="0"/>
              </a:spcBef>
              <a:spcAft>
                <a:spcPts val="0"/>
              </a:spcAft>
              <a:buClrTx/>
              <a:buSzTx/>
              <a:tabLst/>
              <a:defRPr/>
            </a:pPr>
            <a:endParaRPr kumimoji="0" lang="es-CO" sz="1600" b="0" i="0" u="none" strike="noStrike" kern="0" cap="none" spc="0" normalizeH="0" noProof="0" dirty="0">
              <a:ln>
                <a:noFill/>
              </a:ln>
              <a:solidFill>
                <a:sysClr val="windowText" lastClr="000000"/>
              </a:solidFill>
              <a:effectLst/>
              <a:uLnTx/>
              <a:uFillTx/>
              <a:latin typeface="DaxlineOT-Regular" pitchFamily="34" charset="0"/>
            </a:endParaRPr>
          </a:p>
          <a:p>
            <a:pPr marL="285750" marR="0" lvl="0" indent="-2857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s-CO" sz="1600" kern="0" baseline="0" dirty="0">
                <a:solidFill>
                  <a:sysClr val="windowText" lastClr="000000"/>
                </a:solidFill>
                <a:latin typeface="DaxlineOT-Regular" pitchFamily="34" charset="0"/>
              </a:rPr>
              <a:t>El valor declarado de la mercancía a exportar no puede superar los USD $ 5.000.</a:t>
            </a:r>
          </a:p>
          <a:p>
            <a:pPr marR="0" lvl="0" algn="just" defTabSz="914400" eaLnBrk="1" fontAlgn="auto" latinLnBrk="0" hangingPunct="1">
              <a:lnSpc>
                <a:spcPct val="150000"/>
              </a:lnSpc>
              <a:spcBef>
                <a:spcPts val="0"/>
              </a:spcBef>
              <a:spcAft>
                <a:spcPts val="0"/>
              </a:spcAft>
              <a:buClrTx/>
              <a:buSzTx/>
              <a:tabLst/>
              <a:defRPr/>
            </a:pPr>
            <a:endParaRPr kumimoji="0" lang="es-CO" sz="1600" b="0" i="0" u="none" strike="noStrike" kern="0" cap="none" spc="0" normalizeH="0" baseline="0" noProof="0" dirty="0">
              <a:ln>
                <a:noFill/>
              </a:ln>
              <a:solidFill>
                <a:sysClr val="windowText" lastClr="000000"/>
              </a:solidFill>
              <a:effectLst/>
              <a:uLnTx/>
              <a:uFillTx/>
              <a:latin typeface="DaxlineOT-Regular" pitchFamily="34" charset="0"/>
            </a:endParaRPr>
          </a:p>
          <a:p>
            <a:pPr marL="285750" marR="0" lvl="0" indent="-2857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CO" sz="1600" b="0" i="0" u="none" strike="noStrike" kern="0" cap="none" spc="0" normalizeH="0" baseline="0" noProof="0" dirty="0">
                <a:ln>
                  <a:noFill/>
                </a:ln>
                <a:solidFill>
                  <a:sysClr val="windowText" lastClr="000000"/>
                </a:solidFill>
                <a:effectLst/>
                <a:uLnTx/>
                <a:uFillTx/>
                <a:latin typeface="DaxlineOT-Regular" pitchFamily="34" charset="0"/>
              </a:rPr>
              <a:t>Adjuntar la documentación</a:t>
            </a:r>
            <a:r>
              <a:rPr kumimoji="0" lang="es-CO" sz="1600" b="0" i="0" u="none" strike="noStrike" kern="0" cap="none" spc="0" normalizeH="0" noProof="0" dirty="0">
                <a:ln>
                  <a:noFill/>
                </a:ln>
                <a:solidFill>
                  <a:sysClr val="windowText" lastClr="000000"/>
                </a:solidFill>
                <a:effectLst/>
                <a:uLnTx/>
                <a:uFillTx/>
                <a:latin typeface="DaxlineOT-Regular" pitchFamily="34" charset="0"/>
              </a:rPr>
              <a:t> y vistos buenos específicos para el producto a exportar.</a:t>
            </a:r>
          </a:p>
          <a:p>
            <a:pPr marL="285750" marR="0" lvl="0" indent="-2857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s-CO" sz="1600" b="0" i="0" u="none" strike="noStrike" kern="0" cap="none" spc="0" normalizeH="0" baseline="0" noProof="0" dirty="0">
              <a:ln>
                <a:noFill/>
              </a:ln>
              <a:solidFill>
                <a:sysClr val="windowText" lastClr="000000"/>
              </a:solidFill>
              <a:effectLst/>
              <a:uLnTx/>
              <a:uFillTx/>
              <a:latin typeface="DaxlineOT-Regular" pitchFamily="34" charset="0"/>
            </a:endParaRPr>
          </a:p>
          <a:p>
            <a:pPr marL="285750" marR="0" lvl="0" indent="-2857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CO" sz="1600" b="0" i="0" u="none" strike="noStrike" kern="0" cap="none" spc="0" normalizeH="0" baseline="0" noProof="0" dirty="0">
                <a:ln>
                  <a:noFill/>
                </a:ln>
                <a:solidFill>
                  <a:sysClr val="windowText" lastClr="000000"/>
                </a:solidFill>
                <a:effectLst/>
                <a:uLnTx/>
                <a:uFillTx/>
                <a:latin typeface="DaxlineOT-Regular" pitchFamily="34" charset="0"/>
              </a:rPr>
              <a:t>Embalar su envío,</a:t>
            </a:r>
            <a:r>
              <a:rPr kumimoji="0" lang="es-CO" sz="1600" b="0" i="0" u="none" strike="noStrike" kern="0" cap="none" spc="0" normalizeH="0" noProof="0" dirty="0">
                <a:ln>
                  <a:noFill/>
                </a:ln>
                <a:solidFill>
                  <a:sysClr val="windowText" lastClr="000000"/>
                </a:solidFill>
                <a:effectLst/>
                <a:uLnTx/>
                <a:uFillTx/>
                <a:latin typeface="DaxlineOT-Regular" pitchFamily="34" charset="0"/>
              </a:rPr>
              <a:t> de acuerdo con la naturaleza de la mercancía.</a:t>
            </a:r>
            <a:endParaRPr kumimoji="0" lang="es-CO" sz="1600" b="0" i="0" u="none" strike="noStrike" kern="0" cap="none" spc="0" normalizeH="0" baseline="0" noProof="0" dirty="0">
              <a:ln>
                <a:noFill/>
              </a:ln>
              <a:solidFill>
                <a:sysClr val="windowText" lastClr="000000"/>
              </a:solidFill>
              <a:effectLst/>
              <a:uLnTx/>
              <a:uFillTx/>
              <a:latin typeface="DaxlineOT-Regular" pitchFamily="34" charset="0"/>
            </a:endParaRP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s-CO" sz="1600" b="0" i="0" u="none" strike="noStrike" kern="0" cap="none" spc="0" normalizeH="0" baseline="0" noProof="0" dirty="0">
              <a:ln>
                <a:noFill/>
              </a:ln>
              <a:solidFill>
                <a:sysClr val="windowText" lastClr="000000"/>
              </a:solidFill>
              <a:effectLst/>
              <a:uLnTx/>
              <a:uFillTx/>
              <a:latin typeface="DaxlineOT-Regular" pitchFamily="34" charset="0"/>
            </a:endParaRPr>
          </a:p>
        </p:txBody>
      </p:sp>
      <p:sp>
        <p:nvSpPr>
          <p:cNvPr id="7" name="CuadroTexto 6"/>
          <p:cNvSpPr txBox="1"/>
          <p:nvPr/>
        </p:nvSpPr>
        <p:spPr>
          <a:xfrm>
            <a:off x="4380689" y="4332103"/>
            <a:ext cx="4752528" cy="26161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0" noProof="0" dirty="0">
              <a:ln>
                <a:noFill/>
              </a:ln>
              <a:solidFill>
                <a:schemeClr val="tx2"/>
              </a:solidFill>
              <a:effectLst/>
              <a:uLnTx/>
              <a:uFillTx/>
              <a:latin typeface="DaxlineOT-Regular" pitchFamily="34" charset="0"/>
            </a:endParaRPr>
          </a:p>
        </p:txBody>
      </p:sp>
      <p:sp>
        <p:nvSpPr>
          <p:cNvPr id="2" name="CuadroTexto 1"/>
          <p:cNvSpPr txBox="1"/>
          <p:nvPr/>
        </p:nvSpPr>
        <p:spPr>
          <a:xfrm>
            <a:off x="4107728" y="4536036"/>
            <a:ext cx="4640736" cy="547137"/>
          </a:xfrm>
          <a:prstGeom prst="rect">
            <a:avLst/>
          </a:prstGeom>
          <a:noFill/>
        </p:spPr>
        <p:txBody>
          <a:bodyPr wrap="square" rtlCol="0">
            <a:spAutoFit/>
          </a:bodyPr>
          <a:lstStyle/>
          <a:p>
            <a:pPr>
              <a:lnSpc>
                <a:spcPct val="150000"/>
              </a:lnSpc>
            </a:pPr>
            <a:r>
              <a:rPr lang="es-CO" sz="1050" dirty="0">
                <a:latin typeface="DaxlineOT-Regular" pitchFamily="34" charset="0"/>
              </a:rPr>
              <a:t>*El servicio </a:t>
            </a:r>
            <a:r>
              <a:rPr lang="es-CO" sz="1050" dirty="0" err="1">
                <a:latin typeface="DaxlineOT-Regular" pitchFamily="34" charset="0"/>
              </a:rPr>
              <a:t>Exportafacil</a:t>
            </a:r>
            <a:r>
              <a:rPr lang="es-CO" sz="1050" dirty="0">
                <a:latin typeface="DaxlineOT-Regular" pitchFamily="34" charset="0"/>
              </a:rPr>
              <a:t> EMS le permite exportar hasta 30 Kg.</a:t>
            </a:r>
          </a:p>
          <a:p>
            <a:pPr>
              <a:lnSpc>
                <a:spcPct val="150000"/>
              </a:lnSpc>
            </a:pPr>
            <a:r>
              <a:rPr lang="es-CO" sz="1050" dirty="0">
                <a:latin typeface="DaxlineOT-Regular" pitchFamily="34" charset="0"/>
              </a:rPr>
              <a:t>*El servicio </a:t>
            </a:r>
            <a:r>
              <a:rPr lang="es-CO" sz="1050" dirty="0" err="1">
                <a:latin typeface="DaxlineOT-Regular" pitchFamily="34" charset="0"/>
              </a:rPr>
              <a:t>Exportafacil</a:t>
            </a:r>
            <a:r>
              <a:rPr lang="es-CO" sz="1050" dirty="0">
                <a:latin typeface="DaxlineOT-Regular" pitchFamily="34" charset="0"/>
              </a:rPr>
              <a:t> Courier le permite exportar hasta 50 Kg.</a:t>
            </a:r>
          </a:p>
        </p:txBody>
      </p:sp>
      <p:sp>
        <p:nvSpPr>
          <p:cNvPr id="8" name="CuadroTexto 7"/>
          <p:cNvSpPr txBox="1"/>
          <p:nvPr/>
        </p:nvSpPr>
        <p:spPr>
          <a:xfrm>
            <a:off x="312784" y="344799"/>
            <a:ext cx="5184576" cy="456535"/>
          </a:xfrm>
          <a:prstGeom prst="rect">
            <a:avLst/>
          </a:prstGeom>
          <a:noFill/>
        </p:spPr>
        <p:txBody>
          <a:bodyPr wrap="square" rtlCol="0">
            <a:spAutoFit/>
          </a:bodyPr>
          <a:lstStyle/>
          <a:p>
            <a:pPr lvl="0" algn="just">
              <a:lnSpc>
                <a:spcPct val="150000"/>
              </a:lnSpc>
              <a:defRPr/>
            </a:pPr>
            <a:r>
              <a:rPr lang="es-CO" b="1" kern="0" dirty="0">
                <a:solidFill>
                  <a:srgbClr val="003399"/>
                </a:solidFill>
                <a:latin typeface="DaxlineOT-Regular" pitchFamily="34" charset="0"/>
              </a:rPr>
              <a:t>2.  Verifique la mercancía a exportar</a:t>
            </a:r>
          </a:p>
        </p:txBody>
      </p:sp>
    </p:spTree>
    <p:extLst>
      <p:ext uri="{BB962C8B-B14F-4D97-AF65-F5344CB8AC3E}">
        <p14:creationId xmlns:p14="http://schemas.microsoft.com/office/powerpoint/2010/main" val="443703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571" cy="5143499"/>
          </a:xfrm>
          <a:prstGeom prst="rect">
            <a:avLst/>
          </a:prstGeom>
          <a:ln cmpd="dbl">
            <a:noFill/>
            <a:prstDash val="lgDashDot"/>
          </a:ln>
        </p:spPr>
      </p:pic>
      <p:sp>
        <p:nvSpPr>
          <p:cNvPr id="9" name="Título 4"/>
          <p:cNvSpPr>
            <a:spLocks noGrp="1"/>
          </p:cNvSpPr>
          <p:nvPr>
            <p:ph type="title"/>
          </p:nvPr>
        </p:nvSpPr>
        <p:spPr>
          <a:xfrm>
            <a:off x="395536" y="2677192"/>
            <a:ext cx="8449252" cy="2054798"/>
          </a:xfrm>
        </p:spPr>
        <p:txBody>
          <a:bodyPr numCol="2"/>
          <a:lstStyle/>
          <a:p>
            <a:pPr lvl="0">
              <a:lnSpc>
                <a:spcPct val="150000"/>
              </a:lnSpc>
              <a:spcBef>
                <a:spcPts val="0"/>
              </a:spcBef>
              <a:defRPr/>
            </a:pPr>
            <a:r>
              <a:rPr lang="es-CO" sz="1400" b="0" kern="0" dirty="0">
                <a:solidFill>
                  <a:sysClr val="windowText" lastClr="000000"/>
                </a:solidFill>
                <a:latin typeface="DaxlineOT-Regular" pitchFamily="34" charset="0"/>
              </a:rPr>
              <a:t> RUT.</a:t>
            </a:r>
            <a:br>
              <a:rPr lang="es-CO" sz="1400" b="0" kern="0" dirty="0">
                <a:solidFill>
                  <a:sysClr val="windowText" lastClr="000000"/>
                </a:solidFill>
                <a:latin typeface="DaxlineOT-Regular" pitchFamily="34" charset="0"/>
              </a:rPr>
            </a:br>
            <a:r>
              <a:rPr lang="es-CO" sz="1400" b="0" kern="0" dirty="0">
                <a:solidFill>
                  <a:sysClr val="windowText" lastClr="000000"/>
                </a:solidFill>
                <a:latin typeface="DaxlineOT-Regular" pitchFamily="34" charset="0"/>
              </a:rPr>
              <a:t> Fotocopia de la cédula.</a:t>
            </a:r>
            <a:br>
              <a:rPr lang="es-CO" sz="1400" b="0" kern="0" dirty="0">
                <a:solidFill>
                  <a:sysClr val="windowText" lastClr="000000"/>
                </a:solidFill>
                <a:latin typeface="DaxlineOT-Regular" pitchFamily="34" charset="0"/>
              </a:rPr>
            </a:br>
            <a:r>
              <a:rPr lang="es-CO" sz="1400" b="0" kern="0" dirty="0">
                <a:solidFill>
                  <a:sysClr val="windowText" lastClr="000000"/>
                </a:solidFill>
                <a:latin typeface="DaxlineOT-Regular" pitchFamily="34" charset="0"/>
              </a:rPr>
              <a:t> Factura comercial.</a:t>
            </a:r>
            <a:r>
              <a:rPr lang="es-CO" sz="1400" b="0" kern="0" dirty="0">
                <a:solidFill>
                  <a:srgbClr val="3366CC"/>
                </a:solidFill>
                <a:latin typeface="DaxlineOT-Regular" pitchFamily="34" charset="0"/>
              </a:rPr>
              <a:t>*</a:t>
            </a:r>
            <a:r>
              <a:rPr lang="es-CO" sz="1400" b="0" kern="0" dirty="0">
                <a:solidFill>
                  <a:sysClr val="windowText" lastClr="000000"/>
                </a:solidFill>
                <a:latin typeface="DaxlineOT-Regular" pitchFamily="34" charset="0"/>
              </a:rPr>
              <a:t/>
            </a:r>
            <a:br>
              <a:rPr lang="es-CO" sz="1400" b="0" kern="0" dirty="0">
                <a:solidFill>
                  <a:sysClr val="windowText" lastClr="000000"/>
                </a:solidFill>
                <a:latin typeface="DaxlineOT-Regular" pitchFamily="34" charset="0"/>
              </a:rPr>
            </a:br>
            <a:r>
              <a:rPr lang="es-CO" sz="1400" b="0" kern="0" dirty="0">
                <a:solidFill>
                  <a:sysClr val="windowText" lastClr="000000"/>
                </a:solidFill>
                <a:latin typeface="DaxlineOT-Regular" pitchFamily="34" charset="0"/>
              </a:rPr>
              <a:t> Guía de transporte.</a:t>
            </a:r>
            <a:r>
              <a:rPr lang="es-CO" sz="1400" b="0" kern="0" dirty="0">
                <a:solidFill>
                  <a:srgbClr val="3366CC"/>
                </a:solidFill>
                <a:latin typeface="DaxlineOT-Regular" pitchFamily="34" charset="0"/>
              </a:rPr>
              <a:t>*</a:t>
            </a:r>
            <a:r>
              <a:rPr lang="es-CO" sz="1400" b="0" kern="0" dirty="0">
                <a:solidFill>
                  <a:sysClr val="windowText" lastClr="000000"/>
                </a:solidFill>
                <a:latin typeface="DaxlineOT-Regular" pitchFamily="34" charset="0"/>
              </a:rPr>
              <a:t/>
            </a:r>
            <a:br>
              <a:rPr lang="es-CO" sz="1400" b="0" kern="0" dirty="0">
                <a:solidFill>
                  <a:sysClr val="windowText" lastClr="000000"/>
                </a:solidFill>
                <a:latin typeface="DaxlineOT-Regular" pitchFamily="34" charset="0"/>
              </a:rPr>
            </a:br>
            <a:r>
              <a:rPr lang="es-CO" sz="1400" b="0" kern="0" dirty="0">
                <a:solidFill>
                  <a:sysClr val="windowText" lastClr="000000"/>
                </a:solidFill>
                <a:latin typeface="DaxlineOT-Regular" pitchFamily="34" charset="0"/>
              </a:rPr>
              <a:t>                                                                                                      			            Declaración Exportafacil.</a:t>
            </a:r>
            <a:r>
              <a:rPr lang="es-CO" sz="1400" b="0" kern="0" dirty="0">
                <a:solidFill>
                  <a:srgbClr val="3366CC"/>
                </a:solidFill>
                <a:latin typeface="DaxlineOT-Regular" pitchFamily="34" charset="0"/>
              </a:rPr>
              <a:t>*</a:t>
            </a:r>
            <a:r>
              <a:rPr lang="es-CO" sz="1400" b="0" kern="0" dirty="0">
                <a:solidFill>
                  <a:sysClr val="windowText" lastClr="000000"/>
                </a:solidFill>
                <a:latin typeface="DaxlineOT-Regular" pitchFamily="34" charset="0"/>
              </a:rPr>
              <a:t/>
            </a:r>
            <a:br>
              <a:rPr lang="es-CO" sz="1400" b="0" kern="0" dirty="0">
                <a:solidFill>
                  <a:sysClr val="windowText" lastClr="000000"/>
                </a:solidFill>
                <a:latin typeface="DaxlineOT-Regular" pitchFamily="34" charset="0"/>
              </a:rPr>
            </a:br>
            <a:r>
              <a:rPr lang="es-CO" sz="1400" b="0" kern="0" dirty="0">
                <a:solidFill>
                  <a:sysClr val="windowText" lastClr="000000"/>
                </a:solidFill>
                <a:latin typeface="DaxlineOT-Regular" pitchFamily="34" charset="0"/>
              </a:rPr>
              <a:t>Carta de responsabilidad antinarcóticos.</a:t>
            </a:r>
            <a:r>
              <a:rPr lang="es-CO" sz="1400" b="0" kern="0" dirty="0">
                <a:solidFill>
                  <a:srgbClr val="3366CC"/>
                </a:solidFill>
                <a:latin typeface="DaxlineOT-Regular" pitchFamily="34" charset="0"/>
              </a:rPr>
              <a:t>*</a:t>
            </a:r>
            <a:r>
              <a:rPr lang="es-CO" sz="1400" b="0" kern="0" dirty="0">
                <a:solidFill>
                  <a:sysClr val="windowText" lastClr="000000"/>
                </a:solidFill>
                <a:latin typeface="DaxlineOT-Regular" pitchFamily="34" charset="0"/>
              </a:rPr>
              <a:t/>
            </a:r>
            <a:br>
              <a:rPr lang="es-CO" sz="1400" b="0" kern="0" dirty="0">
                <a:solidFill>
                  <a:sysClr val="windowText" lastClr="000000"/>
                </a:solidFill>
                <a:latin typeface="DaxlineOT-Regular" pitchFamily="34" charset="0"/>
              </a:rPr>
            </a:br>
            <a:r>
              <a:rPr lang="es-CO" sz="1400" b="0" kern="0" dirty="0">
                <a:solidFill>
                  <a:sysClr val="windowText" lastClr="000000"/>
                </a:solidFill>
                <a:latin typeface="DaxlineOT-Regular" pitchFamily="34" charset="0"/>
              </a:rPr>
              <a:t>Documentación exigida en país de destino.</a:t>
            </a:r>
            <a:br>
              <a:rPr lang="es-CO" sz="1400" b="0" kern="0" dirty="0">
                <a:solidFill>
                  <a:sysClr val="windowText" lastClr="000000"/>
                </a:solidFill>
                <a:latin typeface="DaxlineOT-Regular" pitchFamily="34" charset="0"/>
              </a:rPr>
            </a:br>
            <a:r>
              <a:rPr lang="es-CO" sz="1400" b="0" kern="0" dirty="0">
                <a:solidFill>
                  <a:sysClr val="windowText" lastClr="000000"/>
                </a:solidFill>
                <a:latin typeface="DaxlineOT-Regular" pitchFamily="34" charset="0"/>
              </a:rPr>
              <a:t>Certificado de origen.</a:t>
            </a:r>
            <a:r>
              <a:rPr lang="es-CO" sz="1400" b="0" dirty="0"/>
              <a:t/>
            </a:r>
            <a:br>
              <a:rPr lang="es-CO" sz="1400" b="0" dirty="0"/>
            </a:br>
            <a:endParaRPr lang="es-CO" sz="1400" b="0" dirty="0"/>
          </a:p>
        </p:txBody>
      </p:sp>
      <p:sp>
        <p:nvSpPr>
          <p:cNvPr id="6" name="CuadroTexto 5"/>
          <p:cNvSpPr txBox="1"/>
          <p:nvPr/>
        </p:nvSpPr>
        <p:spPr>
          <a:xfrm>
            <a:off x="279618" y="944563"/>
            <a:ext cx="8586192" cy="1569660"/>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defRPr/>
            </a:pPr>
            <a:r>
              <a:rPr lang="es-CO" sz="1600" kern="0" dirty="0">
                <a:solidFill>
                  <a:sysClr val="windowText" lastClr="000000"/>
                </a:solidFill>
                <a:latin typeface="DaxlineOT-Regular" pitchFamily="34" charset="0"/>
              </a:rPr>
              <a:t>Escoja entre Exportafácil EMS y Exportafácil Courier, teniendo en cuenta las características del servicio que más se ajusten a sus necesidades.</a:t>
            </a:r>
          </a:p>
          <a:p>
            <a:pPr marL="285750" marR="0" lvl="0" indent="-2857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s-CO" sz="1600" kern="0" noProof="0" dirty="0">
                <a:solidFill>
                  <a:sysClr val="windowText" lastClr="000000"/>
                </a:solidFill>
                <a:latin typeface="DaxlineOT-Regular" pitchFamily="34" charset="0"/>
              </a:rPr>
              <a:t>Solicite recolección de la mercancía a exportar o diríjase al punto de venta más cercano.</a:t>
            </a:r>
            <a:r>
              <a:rPr lang="es-CO" sz="1600" kern="0" noProof="0" dirty="0">
                <a:solidFill>
                  <a:srgbClr val="FFFF00"/>
                </a:solidFill>
                <a:latin typeface="DaxlineOT-Regular" pitchFamily="34" charset="0"/>
              </a:rPr>
              <a:t>*</a:t>
            </a:r>
            <a:endParaRPr kumimoji="0" lang="es-CO" sz="1600" b="0" i="0" u="none" strike="noStrike" kern="0" cap="none" spc="0" normalizeH="0" baseline="0" noProof="0" dirty="0">
              <a:ln>
                <a:noFill/>
              </a:ln>
              <a:solidFill>
                <a:srgbClr val="FFFF00"/>
              </a:solidFill>
              <a:effectLst/>
              <a:uLnTx/>
              <a:uFillTx/>
              <a:latin typeface="DaxlineOT-Regular" pitchFamily="34" charset="0"/>
            </a:endParaRPr>
          </a:p>
          <a:p>
            <a:pPr marL="285750" marR="0" lvl="0" indent="-2857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s-CO" sz="1600" kern="0" baseline="0" dirty="0">
                <a:solidFill>
                  <a:sysClr val="windowText" lastClr="000000"/>
                </a:solidFill>
                <a:latin typeface="DaxlineOT-Regular" pitchFamily="34" charset="0"/>
              </a:rPr>
              <a:t>Los siguientes documentos serán requeridos para la prestación</a:t>
            </a:r>
            <a:r>
              <a:rPr lang="es-CO" sz="1600" kern="0" dirty="0">
                <a:solidFill>
                  <a:sysClr val="windowText" lastClr="000000"/>
                </a:solidFill>
                <a:latin typeface="DaxlineOT-Regular" pitchFamily="34" charset="0"/>
              </a:rPr>
              <a:t> del servicio:</a:t>
            </a:r>
          </a:p>
        </p:txBody>
      </p:sp>
      <p:sp>
        <p:nvSpPr>
          <p:cNvPr id="7" name="CuadroTexto 6"/>
          <p:cNvSpPr txBox="1"/>
          <p:nvPr/>
        </p:nvSpPr>
        <p:spPr>
          <a:xfrm>
            <a:off x="4380689" y="4332103"/>
            <a:ext cx="4752528" cy="26161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s-CO" sz="1100" b="0" i="0" u="none" strike="noStrike" kern="0" cap="none" spc="0" normalizeH="0" baseline="0" noProof="0" dirty="0">
              <a:ln>
                <a:noFill/>
              </a:ln>
              <a:solidFill>
                <a:schemeClr val="tx2"/>
              </a:solidFill>
              <a:effectLst/>
              <a:uLnTx/>
              <a:uFillTx/>
              <a:latin typeface="DaxlineOT-Regular" pitchFamily="34" charset="0"/>
            </a:endParaRPr>
          </a:p>
        </p:txBody>
      </p:sp>
      <p:sp>
        <p:nvSpPr>
          <p:cNvPr id="4" name="Cheurón 3"/>
          <p:cNvSpPr/>
          <p:nvPr/>
        </p:nvSpPr>
        <p:spPr>
          <a:xfrm>
            <a:off x="392923" y="2859781"/>
            <a:ext cx="72008" cy="144016"/>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Cheurón 9"/>
          <p:cNvSpPr/>
          <p:nvPr/>
        </p:nvSpPr>
        <p:spPr>
          <a:xfrm>
            <a:off x="392923" y="3216046"/>
            <a:ext cx="72008" cy="144016"/>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1" name="Cheurón 10"/>
          <p:cNvSpPr/>
          <p:nvPr/>
        </p:nvSpPr>
        <p:spPr>
          <a:xfrm>
            <a:off x="392923" y="3531486"/>
            <a:ext cx="72008" cy="144016"/>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Cheurón 11"/>
          <p:cNvSpPr/>
          <p:nvPr/>
        </p:nvSpPr>
        <p:spPr>
          <a:xfrm>
            <a:off x="392923" y="3846926"/>
            <a:ext cx="72008" cy="144016"/>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Cheurón 12"/>
          <p:cNvSpPr/>
          <p:nvPr/>
        </p:nvSpPr>
        <p:spPr>
          <a:xfrm>
            <a:off x="4485906" y="2842867"/>
            <a:ext cx="72008" cy="144016"/>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4" name="Cheurón 13"/>
          <p:cNvSpPr/>
          <p:nvPr/>
        </p:nvSpPr>
        <p:spPr>
          <a:xfrm>
            <a:off x="4485906" y="3177321"/>
            <a:ext cx="72008" cy="144016"/>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5" name="Cheurón 14"/>
          <p:cNvSpPr/>
          <p:nvPr/>
        </p:nvSpPr>
        <p:spPr>
          <a:xfrm>
            <a:off x="4485906" y="3496970"/>
            <a:ext cx="72008" cy="144016"/>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6" name="Cheurón 15"/>
          <p:cNvSpPr/>
          <p:nvPr/>
        </p:nvSpPr>
        <p:spPr>
          <a:xfrm>
            <a:off x="4485906" y="3831739"/>
            <a:ext cx="72008" cy="144016"/>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7" name="CuadroTexto 16"/>
          <p:cNvSpPr txBox="1"/>
          <p:nvPr/>
        </p:nvSpPr>
        <p:spPr>
          <a:xfrm>
            <a:off x="279618" y="325059"/>
            <a:ext cx="5184576" cy="456535"/>
          </a:xfrm>
          <a:prstGeom prst="rect">
            <a:avLst/>
          </a:prstGeom>
          <a:noFill/>
        </p:spPr>
        <p:txBody>
          <a:bodyPr wrap="square" rtlCol="0">
            <a:spAutoFit/>
          </a:bodyPr>
          <a:lstStyle/>
          <a:p>
            <a:pPr lvl="0" algn="just">
              <a:lnSpc>
                <a:spcPct val="150000"/>
              </a:lnSpc>
              <a:defRPr/>
            </a:pPr>
            <a:r>
              <a:rPr lang="es-CO" b="1" kern="0" dirty="0">
                <a:solidFill>
                  <a:srgbClr val="003399"/>
                </a:solidFill>
                <a:latin typeface="DaxlineOT-Regular" pitchFamily="34" charset="0"/>
              </a:rPr>
              <a:t>3. Entregue su mercancía a 4-72</a:t>
            </a:r>
          </a:p>
        </p:txBody>
      </p:sp>
      <p:sp>
        <p:nvSpPr>
          <p:cNvPr id="8" name="CuadroTexto 7"/>
          <p:cNvSpPr txBox="1"/>
          <p:nvPr/>
        </p:nvSpPr>
        <p:spPr>
          <a:xfrm>
            <a:off x="4331711" y="4539984"/>
            <a:ext cx="4789040" cy="415498"/>
          </a:xfrm>
          <a:prstGeom prst="rect">
            <a:avLst/>
          </a:prstGeom>
          <a:noFill/>
        </p:spPr>
        <p:txBody>
          <a:bodyPr wrap="square" rtlCol="0">
            <a:spAutoFit/>
          </a:bodyPr>
          <a:lstStyle/>
          <a:p>
            <a:r>
              <a:rPr lang="es-CO" sz="1100" b="1" dirty="0">
                <a:solidFill>
                  <a:srgbClr val="FFFF00"/>
                </a:solidFill>
                <a:latin typeface="DaxlineOT-Regular" pitchFamily="34" charset="0"/>
              </a:rPr>
              <a:t>*</a:t>
            </a:r>
            <a:r>
              <a:rPr lang="es-CO" sz="1000" dirty="0">
                <a:solidFill>
                  <a:srgbClr val="FFFF00"/>
                </a:solidFill>
                <a:latin typeface="DaxlineOT-Regular" pitchFamily="34" charset="0"/>
              </a:rPr>
              <a:t> </a:t>
            </a:r>
            <a:r>
              <a:rPr lang="es-CO" sz="1000" dirty="0">
                <a:latin typeface="DaxlineOT-Regular" pitchFamily="34" charset="0"/>
              </a:rPr>
              <a:t>La recolección de la mercancía aplica para cliente corporativo.</a:t>
            </a:r>
            <a:r>
              <a:rPr lang="es-CO" sz="1000" dirty="0">
                <a:solidFill>
                  <a:srgbClr val="FFFF00"/>
                </a:solidFill>
                <a:latin typeface="DaxlineOT-Regular" pitchFamily="34" charset="0"/>
              </a:rPr>
              <a:t>.</a:t>
            </a:r>
          </a:p>
          <a:p>
            <a:r>
              <a:rPr lang="es-CO" sz="1000" dirty="0">
                <a:solidFill>
                  <a:srgbClr val="3366CC"/>
                </a:solidFill>
                <a:latin typeface="DaxlineOT-Regular" pitchFamily="34" charset="0"/>
              </a:rPr>
              <a:t>* </a:t>
            </a:r>
            <a:r>
              <a:rPr lang="es-CO" sz="1000" dirty="0">
                <a:latin typeface="DaxlineOT-Regular" pitchFamily="34" charset="0"/>
              </a:rPr>
              <a:t>Documento entregado por 4-72 para su diligenciamiento.</a:t>
            </a:r>
          </a:p>
        </p:txBody>
      </p:sp>
    </p:spTree>
    <p:extLst>
      <p:ext uri="{BB962C8B-B14F-4D97-AF65-F5344CB8AC3E}">
        <p14:creationId xmlns:p14="http://schemas.microsoft.com/office/powerpoint/2010/main" val="76337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1 Rectángulo"/>
          <p:cNvSpPr/>
          <p:nvPr/>
        </p:nvSpPr>
        <p:spPr>
          <a:xfrm>
            <a:off x="8172400" y="0"/>
            <a:ext cx="971600" cy="12347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24280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a:hlinkClick r:id="rId3" action="ppaction://hlinksldjump"/>
          </p:cNvPr>
          <p:cNvSpPr/>
          <p:nvPr/>
        </p:nvSpPr>
        <p:spPr>
          <a:xfrm>
            <a:off x="827584" y="0"/>
            <a:ext cx="2304256" cy="789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
        <p:nvSpPr>
          <p:cNvPr id="5" name="13 Subtítulo"/>
          <p:cNvSpPr>
            <a:spLocks noGrp="1"/>
          </p:cNvSpPr>
          <p:nvPr>
            <p:ph type="subTitle" idx="1"/>
          </p:nvPr>
        </p:nvSpPr>
        <p:spPr>
          <a:xfrm>
            <a:off x="683568" y="2283718"/>
            <a:ext cx="5076564" cy="720080"/>
          </a:xfrm>
        </p:spPr>
        <p:txBody>
          <a:bodyPr>
            <a:noAutofit/>
          </a:bodyPr>
          <a:lstStyle/>
          <a:p>
            <a:pPr>
              <a:lnSpc>
                <a:spcPct val="170000"/>
              </a:lnSpc>
            </a:pPr>
            <a:r>
              <a:rPr lang="es-CO" sz="1800" dirty="0"/>
              <a:t>GENERALIDADES DE LA EXPORTACIÓN</a:t>
            </a:r>
          </a:p>
        </p:txBody>
      </p:sp>
    </p:spTree>
    <p:extLst>
      <p:ext uri="{BB962C8B-B14F-4D97-AF65-F5344CB8AC3E}">
        <p14:creationId xmlns:p14="http://schemas.microsoft.com/office/powerpoint/2010/main" val="1481641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 y="102864"/>
            <a:ext cx="9142571" cy="5143499"/>
          </a:xfrm>
          <a:prstGeom prst="rect">
            <a:avLst/>
          </a:prstGeom>
          <a:ln cmpd="dbl">
            <a:noFill/>
            <a:prstDash val="lgDashDot"/>
          </a:ln>
        </p:spPr>
      </p:pic>
      <p:sp>
        <p:nvSpPr>
          <p:cNvPr id="9" name="Título 4"/>
          <p:cNvSpPr>
            <a:spLocks noGrp="1"/>
          </p:cNvSpPr>
          <p:nvPr>
            <p:ph type="title"/>
          </p:nvPr>
        </p:nvSpPr>
        <p:spPr>
          <a:xfrm>
            <a:off x="151941" y="1923678"/>
            <a:ext cx="8596523" cy="2448272"/>
          </a:xfrm>
        </p:spPr>
        <p:txBody>
          <a:bodyPr/>
          <a:lstStyle/>
          <a:p>
            <a:pPr algn="just"/>
            <a:r>
              <a:rPr lang="es-CO" sz="2000" b="0" dirty="0"/>
              <a:t/>
            </a:r>
            <a:br>
              <a:rPr lang="es-CO" sz="2000" b="0" dirty="0"/>
            </a:br>
            <a:endParaRPr lang="es-CO" sz="2000" b="0" dirty="0"/>
          </a:p>
        </p:txBody>
      </p:sp>
      <p:sp>
        <p:nvSpPr>
          <p:cNvPr id="7" name="CuadroTexto 6"/>
          <p:cNvSpPr txBox="1"/>
          <p:nvPr/>
        </p:nvSpPr>
        <p:spPr>
          <a:xfrm>
            <a:off x="4380689" y="4332103"/>
            <a:ext cx="4752528" cy="261610"/>
          </a:xfrm>
          <a:prstGeom prst="rect">
            <a:avLst/>
          </a:prstGeom>
          <a:noFill/>
        </p:spPr>
        <p:txBody>
          <a:bodyPr wrap="square" rtlCol="0">
            <a:spAutoFit/>
          </a:bodyPr>
          <a:lstStyle/>
          <a:p>
            <a:pPr algn="just">
              <a:defRPr/>
            </a:pPr>
            <a:endParaRPr lang="es-CO" sz="1100" kern="0" dirty="0">
              <a:solidFill>
                <a:srgbClr val="1F497D"/>
              </a:solidFill>
              <a:latin typeface="DaxlineOT-Regular" pitchFamily="34" charset="0"/>
            </a:endParaRPr>
          </a:p>
        </p:txBody>
      </p:sp>
      <p:sp>
        <p:nvSpPr>
          <p:cNvPr id="8" name="CuadroTexto 7"/>
          <p:cNvSpPr txBox="1"/>
          <p:nvPr/>
        </p:nvSpPr>
        <p:spPr>
          <a:xfrm>
            <a:off x="539552" y="268067"/>
            <a:ext cx="5184576" cy="584775"/>
          </a:xfrm>
          <a:prstGeom prst="rect">
            <a:avLst/>
          </a:prstGeom>
          <a:noFill/>
        </p:spPr>
        <p:txBody>
          <a:bodyPr wrap="square" rtlCol="0">
            <a:spAutoFit/>
          </a:bodyPr>
          <a:lstStyle/>
          <a:p>
            <a:pPr algn="just">
              <a:defRPr/>
            </a:pPr>
            <a:r>
              <a:rPr lang="es-CO" b="1" kern="0" dirty="0">
                <a:solidFill>
                  <a:srgbClr val="003399"/>
                </a:solidFill>
                <a:latin typeface="DaxlineOT-Regular" pitchFamily="34" charset="0"/>
              </a:rPr>
              <a:t>Generalidades de la exportación</a:t>
            </a:r>
          </a:p>
          <a:p>
            <a:pPr algn="just">
              <a:defRPr/>
            </a:pPr>
            <a:r>
              <a:rPr lang="es-CO" sz="1400" i="1" kern="0" dirty="0">
                <a:solidFill>
                  <a:srgbClr val="003399"/>
                </a:solidFill>
                <a:latin typeface="DaxlineOT-Regular" pitchFamily="34" charset="0"/>
              </a:rPr>
              <a:t>Tiempo de tránsito</a:t>
            </a:r>
          </a:p>
        </p:txBody>
      </p:sp>
      <p:sp>
        <p:nvSpPr>
          <p:cNvPr id="4" name="CuadroTexto 3"/>
          <p:cNvSpPr txBox="1"/>
          <p:nvPr/>
        </p:nvSpPr>
        <p:spPr>
          <a:xfrm>
            <a:off x="560900" y="1089666"/>
            <a:ext cx="7848872" cy="3323987"/>
          </a:xfrm>
          <a:prstGeom prst="rect">
            <a:avLst/>
          </a:prstGeom>
          <a:noFill/>
        </p:spPr>
        <p:txBody>
          <a:bodyPr wrap="square" rtlCol="0">
            <a:spAutoFit/>
          </a:bodyPr>
          <a:lstStyle/>
          <a:p>
            <a:pPr marL="285750" indent="-285750" algn="just">
              <a:buFont typeface="Wingdings" panose="05000000000000000000" pitchFamily="2" charset="2"/>
              <a:buChar char="q"/>
            </a:pPr>
            <a:r>
              <a:rPr lang="es-MX" sz="1400" dirty="0">
                <a:latin typeface="DaxlineOT-Regular"/>
              </a:rPr>
              <a:t>Las aduanas toman entre 1 y 3 días hábiles para la inspección, después del arribo de la mercancía en destino.</a:t>
            </a:r>
          </a:p>
          <a:p>
            <a:pPr algn="just"/>
            <a:endParaRPr lang="es-MX" sz="1400" dirty="0">
              <a:latin typeface="DaxlineOT-Regular"/>
            </a:endParaRPr>
          </a:p>
          <a:p>
            <a:pPr marL="285750" indent="-285750" algn="just">
              <a:buFont typeface="Wingdings" panose="05000000000000000000" pitchFamily="2" charset="2"/>
              <a:buChar char="q"/>
            </a:pPr>
            <a:r>
              <a:rPr lang="es-MX" sz="1400" dirty="0">
                <a:latin typeface="DaxlineOT-Regular"/>
              </a:rPr>
              <a:t>Se procede a notificar al destinatario luego de este tiempo.</a:t>
            </a:r>
          </a:p>
          <a:p>
            <a:pPr algn="just"/>
            <a:endParaRPr lang="es-MX" sz="1400" dirty="0">
              <a:latin typeface="DaxlineOT-Regular"/>
            </a:endParaRPr>
          </a:p>
          <a:p>
            <a:pPr marL="285750" indent="-285750" algn="just">
              <a:buFont typeface="Wingdings" panose="05000000000000000000" pitchFamily="2" charset="2"/>
              <a:buChar char="q"/>
            </a:pPr>
            <a:r>
              <a:rPr lang="es-MX" sz="1400" dirty="0">
                <a:latin typeface="DaxlineOT-Regular"/>
              </a:rPr>
              <a:t>Si los datos están errados, se solicitará información de contacto y los documentos requeridos para dar viabilidad.</a:t>
            </a:r>
          </a:p>
          <a:p>
            <a:pPr algn="just"/>
            <a:endParaRPr lang="es-MX" sz="1400" dirty="0">
              <a:latin typeface="DaxlineOT-Regular"/>
            </a:endParaRPr>
          </a:p>
          <a:p>
            <a:pPr marL="285750" indent="-285750" algn="just">
              <a:buFont typeface="Wingdings" panose="05000000000000000000" pitchFamily="2" charset="2"/>
              <a:buChar char="q"/>
            </a:pPr>
            <a:r>
              <a:rPr lang="es-MX" sz="1400" dirty="0">
                <a:latin typeface="DaxlineOT-Regular"/>
              </a:rPr>
              <a:t>Cuando el cliente sea contactado, el proceso dependerá directamente del destinatario.</a:t>
            </a:r>
          </a:p>
          <a:p>
            <a:pPr marL="285750" indent="-285750" algn="just">
              <a:buFont typeface="Wingdings" panose="05000000000000000000" pitchFamily="2" charset="2"/>
              <a:buChar char="q"/>
            </a:pPr>
            <a:endParaRPr lang="es-MX" sz="1400" dirty="0">
              <a:latin typeface="DaxlineOT-Regular"/>
            </a:endParaRPr>
          </a:p>
          <a:p>
            <a:pPr marL="285750" indent="-285750" algn="just">
              <a:buFont typeface="Wingdings" panose="05000000000000000000" pitchFamily="2" charset="2"/>
              <a:buChar char="q"/>
            </a:pPr>
            <a:r>
              <a:rPr lang="es-MX" sz="1400" dirty="0">
                <a:latin typeface="DaxlineOT-Regular"/>
              </a:rPr>
              <a:t>Cuando el proceso no avanza, se solicita de nuevo validación del caso para determinar la demora del trámite.  </a:t>
            </a:r>
          </a:p>
          <a:p>
            <a:pPr marL="285750" indent="-285750" algn="just">
              <a:buFont typeface="Wingdings" panose="05000000000000000000" pitchFamily="2" charset="2"/>
              <a:buChar char="q"/>
            </a:pPr>
            <a:endParaRPr lang="es-MX" sz="1400" dirty="0">
              <a:latin typeface="DaxlineOT-Regular"/>
            </a:endParaRPr>
          </a:p>
          <a:p>
            <a:pPr marL="285750" indent="-285750" algn="just">
              <a:buFont typeface="Wingdings" panose="05000000000000000000" pitchFamily="2" charset="2"/>
              <a:buChar char="q"/>
            </a:pPr>
            <a:r>
              <a:rPr lang="es-MX" sz="1400" dirty="0">
                <a:latin typeface="DaxlineOT-Regular"/>
              </a:rPr>
              <a:t>Los DDP, no eximen de los procesos aduaneros. El tiempo de inspección  es el mismo, con la diferencia de que los cargos se aplicarán a la cuenta de Colombia cuando el proceso termine.</a:t>
            </a:r>
            <a:endParaRPr lang="es-CO" sz="1400" dirty="0">
              <a:latin typeface="DaxlineOT-Regular"/>
              <a:cs typeface="Lucida Sans Unicode" panose="020B0602030504020204" pitchFamily="34" charset="0"/>
            </a:endParaRPr>
          </a:p>
        </p:txBody>
      </p:sp>
    </p:spTree>
    <p:extLst>
      <p:ext uri="{BB962C8B-B14F-4D97-AF65-F5344CB8AC3E}">
        <p14:creationId xmlns:p14="http://schemas.microsoft.com/office/powerpoint/2010/main" val="1194518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 y="0"/>
            <a:ext cx="9325412" cy="5246363"/>
          </a:xfrm>
          <a:prstGeom prst="rect">
            <a:avLst/>
          </a:prstGeom>
          <a:ln cmpd="dbl">
            <a:noFill/>
            <a:prstDash val="lgDashDot"/>
          </a:ln>
        </p:spPr>
      </p:pic>
      <p:sp>
        <p:nvSpPr>
          <p:cNvPr id="9" name="Título 4"/>
          <p:cNvSpPr>
            <a:spLocks noGrp="1"/>
          </p:cNvSpPr>
          <p:nvPr>
            <p:ph type="title"/>
          </p:nvPr>
        </p:nvSpPr>
        <p:spPr>
          <a:xfrm>
            <a:off x="151941" y="1923678"/>
            <a:ext cx="8596523" cy="2448272"/>
          </a:xfrm>
        </p:spPr>
        <p:txBody>
          <a:bodyPr/>
          <a:lstStyle/>
          <a:p>
            <a:pPr algn="just"/>
            <a:r>
              <a:rPr lang="es-CO" sz="2000" b="0" dirty="0"/>
              <a:t/>
            </a:r>
            <a:br>
              <a:rPr lang="es-CO" sz="2000" b="0" dirty="0"/>
            </a:br>
            <a:endParaRPr lang="es-CO" sz="2000" b="0" dirty="0"/>
          </a:p>
        </p:txBody>
      </p:sp>
      <p:sp>
        <p:nvSpPr>
          <p:cNvPr id="7" name="CuadroTexto 6"/>
          <p:cNvSpPr txBox="1"/>
          <p:nvPr/>
        </p:nvSpPr>
        <p:spPr>
          <a:xfrm>
            <a:off x="4380689" y="4332103"/>
            <a:ext cx="4752528" cy="261610"/>
          </a:xfrm>
          <a:prstGeom prst="rect">
            <a:avLst/>
          </a:prstGeom>
          <a:noFill/>
        </p:spPr>
        <p:txBody>
          <a:bodyPr wrap="square" rtlCol="0">
            <a:spAutoFit/>
          </a:bodyPr>
          <a:lstStyle/>
          <a:p>
            <a:pPr algn="just">
              <a:defRPr/>
            </a:pPr>
            <a:endParaRPr lang="es-CO" sz="1100" kern="0" dirty="0">
              <a:solidFill>
                <a:srgbClr val="1F497D"/>
              </a:solidFill>
              <a:latin typeface="DaxlineOT-Regular" pitchFamily="34" charset="0"/>
            </a:endParaRPr>
          </a:p>
        </p:txBody>
      </p:sp>
      <p:sp>
        <p:nvSpPr>
          <p:cNvPr id="8" name="CuadroTexto 7"/>
          <p:cNvSpPr txBox="1"/>
          <p:nvPr/>
        </p:nvSpPr>
        <p:spPr>
          <a:xfrm>
            <a:off x="755576" y="294097"/>
            <a:ext cx="5184576" cy="584775"/>
          </a:xfrm>
          <a:prstGeom prst="rect">
            <a:avLst/>
          </a:prstGeom>
          <a:noFill/>
        </p:spPr>
        <p:txBody>
          <a:bodyPr wrap="square" rtlCol="0">
            <a:spAutoFit/>
          </a:bodyPr>
          <a:lstStyle/>
          <a:p>
            <a:pPr algn="just">
              <a:defRPr/>
            </a:pPr>
            <a:r>
              <a:rPr lang="es-CO" b="1" kern="0" dirty="0">
                <a:solidFill>
                  <a:srgbClr val="003399"/>
                </a:solidFill>
                <a:latin typeface="DaxlineOT-Regular" pitchFamily="34" charset="0"/>
              </a:rPr>
              <a:t>Generalidades de la exportación</a:t>
            </a:r>
          </a:p>
          <a:p>
            <a:pPr algn="just">
              <a:defRPr/>
            </a:pPr>
            <a:r>
              <a:rPr lang="es-CO" sz="1400" i="1" kern="0" dirty="0">
                <a:solidFill>
                  <a:srgbClr val="003399"/>
                </a:solidFill>
                <a:latin typeface="DaxlineOT-Regular" pitchFamily="34" charset="0"/>
              </a:rPr>
              <a:t>Servicio al cliente</a:t>
            </a:r>
          </a:p>
        </p:txBody>
      </p:sp>
      <p:sp>
        <p:nvSpPr>
          <p:cNvPr id="2" name="CuadroTexto 1"/>
          <p:cNvSpPr txBox="1"/>
          <p:nvPr/>
        </p:nvSpPr>
        <p:spPr>
          <a:xfrm>
            <a:off x="703695" y="1270377"/>
            <a:ext cx="7920880" cy="1877437"/>
          </a:xfrm>
          <a:prstGeom prst="rect">
            <a:avLst/>
          </a:prstGeom>
          <a:noFill/>
        </p:spPr>
        <p:txBody>
          <a:bodyPr wrap="square" rtlCol="0">
            <a:spAutoFit/>
          </a:bodyPr>
          <a:lstStyle/>
          <a:p>
            <a:pPr marL="285750" indent="-285750" algn="just">
              <a:buFont typeface="Wingdings" panose="05000000000000000000" pitchFamily="2" charset="2"/>
              <a:buChar char="q"/>
            </a:pPr>
            <a:r>
              <a:rPr lang="es-CO" sz="1400" dirty="0">
                <a:latin typeface="DaxlineOT-Regular"/>
                <a:cs typeface="Lucida Sans Unicode" panose="020B0602030504020204" pitchFamily="34" charset="0"/>
              </a:rPr>
              <a:t>Atención personalizada por parte de asesores comerciales de punto de venta. </a:t>
            </a:r>
          </a:p>
          <a:p>
            <a:pPr algn="just"/>
            <a:endParaRPr lang="es-CO" sz="1400" dirty="0">
              <a:latin typeface="DaxlineOT-Regular"/>
              <a:cs typeface="Lucida Sans Unicode" panose="020B0602030504020204" pitchFamily="34" charset="0"/>
            </a:endParaRPr>
          </a:p>
          <a:p>
            <a:pPr algn="just"/>
            <a:endParaRPr lang="es-CO" sz="1400" dirty="0">
              <a:latin typeface="DaxlineOT-Regular"/>
              <a:cs typeface="Lucida Sans Unicode" panose="020B0602030504020204" pitchFamily="34" charset="0"/>
            </a:endParaRPr>
          </a:p>
          <a:p>
            <a:pPr marL="285750" indent="-285750" algn="just">
              <a:buFont typeface="Wingdings" panose="05000000000000000000" pitchFamily="2" charset="2"/>
              <a:buChar char="q"/>
            </a:pPr>
            <a:r>
              <a:rPr lang="es-CO" sz="1400" dirty="0">
                <a:latin typeface="DaxlineOT-Regular"/>
                <a:cs typeface="Lucida Sans Unicode" panose="020B0602030504020204" pitchFamily="34" charset="0"/>
              </a:rPr>
              <a:t>Atención personalizada en 168 Puntos de venta de la red.</a:t>
            </a:r>
          </a:p>
          <a:p>
            <a:pPr algn="just"/>
            <a:endParaRPr lang="es-CO" sz="1400" dirty="0">
              <a:latin typeface="DaxlineOT-Regular"/>
              <a:cs typeface="Lucida Sans Unicode" panose="020B0602030504020204" pitchFamily="34" charset="0"/>
            </a:endParaRPr>
          </a:p>
          <a:p>
            <a:pPr algn="just"/>
            <a:endParaRPr lang="es-CO" sz="1400" dirty="0">
              <a:latin typeface="DaxlineOT-Regular"/>
              <a:cs typeface="Lucida Sans Unicode" panose="020B0602030504020204" pitchFamily="34" charset="0"/>
            </a:endParaRPr>
          </a:p>
          <a:p>
            <a:pPr marL="285750" indent="-285750" algn="just">
              <a:buFont typeface="Wingdings" panose="05000000000000000000" pitchFamily="2" charset="2"/>
              <a:buChar char="q"/>
            </a:pPr>
            <a:r>
              <a:rPr lang="es-CO" sz="1400" dirty="0">
                <a:latin typeface="DaxlineOT-Regular"/>
                <a:cs typeface="Lucida Sans Unicode" panose="020B0602030504020204" pitchFamily="34" charset="0"/>
              </a:rPr>
              <a:t>Plataforma CUN para Quejas, peticiones o sugerencias.</a:t>
            </a:r>
          </a:p>
          <a:p>
            <a:pPr algn="just"/>
            <a:r>
              <a:rPr lang="es-CO" dirty="0">
                <a:solidFill>
                  <a:srgbClr val="1F497D">
                    <a:lumMod val="75000"/>
                  </a:srgbClr>
                </a:solidFill>
                <a:latin typeface="Lucida Sans" panose="020B0602030504020204" pitchFamily="34" charset="0"/>
                <a:cs typeface="Lucida Sans Unicode" panose="020B0602030504020204" pitchFamily="34" charset="0"/>
              </a:rPr>
              <a:t> </a:t>
            </a:r>
          </a:p>
        </p:txBody>
      </p:sp>
      <p:sp>
        <p:nvSpPr>
          <p:cNvPr id="4" name="Rectángulo redondeado 3"/>
          <p:cNvSpPr/>
          <p:nvPr/>
        </p:nvSpPr>
        <p:spPr>
          <a:xfrm>
            <a:off x="4499993" y="3055269"/>
            <a:ext cx="4248471" cy="2016223"/>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dirty="0">
              <a:solidFill>
                <a:schemeClr val="tx1"/>
              </a:solidFill>
            </a:endParaRPr>
          </a:p>
          <a:p>
            <a:pPr algn="ctr"/>
            <a:endParaRPr lang="es-CO" sz="1400" dirty="0">
              <a:solidFill>
                <a:schemeClr val="tx1"/>
              </a:solidFill>
            </a:endParaRPr>
          </a:p>
          <a:p>
            <a:pPr algn="ctr"/>
            <a:endParaRPr lang="es-CO" sz="1400" dirty="0">
              <a:solidFill>
                <a:schemeClr val="tx1"/>
              </a:solidFill>
            </a:endParaRPr>
          </a:p>
          <a:p>
            <a:pPr algn="ctr"/>
            <a:endParaRPr lang="es-CO" sz="1400" dirty="0">
              <a:solidFill>
                <a:schemeClr val="tx1"/>
              </a:solidFill>
            </a:endParaRPr>
          </a:p>
          <a:p>
            <a:pPr algn="ctr"/>
            <a:endParaRPr lang="es-CO" sz="1400" dirty="0">
              <a:solidFill>
                <a:schemeClr val="tx1"/>
              </a:solidFill>
            </a:endParaRPr>
          </a:p>
          <a:p>
            <a:pPr algn="ctr"/>
            <a:r>
              <a:rPr lang="es-CO" sz="1400" dirty="0">
                <a:solidFill>
                  <a:schemeClr val="tx1"/>
                </a:solidFill>
              </a:rPr>
              <a:t>Claudia Andrea Rodríguez Benavides</a:t>
            </a:r>
          </a:p>
          <a:p>
            <a:pPr algn="ctr"/>
            <a:r>
              <a:rPr lang="es-CO" sz="1400" dirty="0">
                <a:solidFill>
                  <a:schemeClr val="tx1"/>
                </a:solidFill>
              </a:rPr>
              <a:t>Profesional Comercial</a:t>
            </a:r>
          </a:p>
          <a:p>
            <a:pPr algn="ctr"/>
            <a:r>
              <a:rPr lang="es-CO" sz="1400" dirty="0" err="1">
                <a:solidFill>
                  <a:schemeClr val="tx1"/>
                </a:solidFill>
              </a:rPr>
              <a:t>Cel</a:t>
            </a:r>
            <a:r>
              <a:rPr lang="es-CO" sz="1400" dirty="0">
                <a:solidFill>
                  <a:schemeClr val="tx1"/>
                </a:solidFill>
              </a:rPr>
              <a:t>: 301 4462146</a:t>
            </a:r>
          </a:p>
          <a:p>
            <a:pPr algn="ctr"/>
            <a:r>
              <a:rPr lang="es-CO" sz="1400" i="1" dirty="0">
                <a:solidFill>
                  <a:schemeClr val="tx1"/>
                </a:solidFill>
              </a:rPr>
              <a:t>Email</a:t>
            </a:r>
            <a:r>
              <a:rPr lang="es-CO" sz="1400" dirty="0">
                <a:solidFill>
                  <a:schemeClr val="tx1"/>
                </a:solidFill>
              </a:rPr>
              <a:t>: </a:t>
            </a:r>
            <a:r>
              <a:rPr lang="es-CO" sz="1400" dirty="0">
                <a:solidFill>
                  <a:schemeClr val="tx1"/>
                </a:solidFill>
                <a:hlinkClick r:id="rId4"/>
              </a:rPr>
              <a:t>claudia.rodriguez@4-72.com.co</a:t>
            </a:r>
            <a:endParaRPr lang="es-CO" sz="1400" dirty="0">
              <a:solidFill>
                <a:schemeClr val="tx1"/>
              </a:solidFill>
            </a:endParaRPr>
          </a:p>
          <a:p>
            <a:pPr algn="ctr"/>
            <a:endParaRPr lang="es-CO" sz="1400" dirty="0">
              <a:solidFill>
                <a:schemeClr val="tx1"/>
              </a:solidFill>
            </a:endParaRPr>
          </a:p>
          <a:p>
            <a:pPr algn="ctr"/>
            <a:r>
              <a:rPr lang="es-CO" sz="1400" dirty="0">
                <a:solidFill>
                  <a:schemeClr val="tx1"/>
                </a:solidFill>
              </a:rPr>
              <a:t>Sandra Liliana García Sanabria</a:t>
            </a:r>
          </a:p>
          <a:p>
            <a:pPr algn="ctr"/>
            <a:r>
              <a:rPr lang="es-CO" sz="1400" dirty="0">
                <a:solidFill>
                  <a:schemeClr val="tx1"/>
                </a:solidFill>
              </a:rPr>
              <a:t>Profesional Comercial</a:t>
            </a:r>
          </a:p>
          <a:p>
            <a:pPr algn="ctr"/>
            <a:r>
              <a:rPr lang="es-CO" sz="1400" dirty="0" err="1">
                <a:solidFill>
                  <a:schemeClr val="tx1"/>
                </a:solidFill>
              </a:rPr>
              <a:t>Cel</a:t>
            </a:r>
            <a:r>
              <a:rPr lang="es-CO" sz="1400" dirty="0">
                <a:solidFill>
                  <a:schemeClr val="tx1"/>
                </a:solidFill>
              </a:rPr>
              <a:t>: 300 3197562</a:t>
            </a:r>
          </a:p>
          <a:p>
            <a:pPr algn="ctr"/>
            <a:r>
              <a:rPr lang="es-CO" sz="1400" i="1" dirty="0">
                <a:solidFill>
                  <a:schemeClr val="tx1"/>
                </a:solidFill>
              </a:rPr>
              <a:t>Email: </a:t>
            </a:r>
            <a:r>
              <a:rPr lang="es-CO" sz="1400" dirty="0">
                <a:solidFill>
                  <a:schemeClr val="tx1"/>
                </a:solidFill>
                <a:hlinkClick r:id="rId5"/>
              </a:rPr>
              <a:t>sandra.garcia@4-72.com.co</a:t>
            </a:r>
            <a:endParaRPr lang="es-CO" sz="1400" dirty="0">
              <a:solidFill>
                <a:schemeClr val="tx1"/>
              </a:solidFill>
            </a:endParaRPr>
          </a:p>
          <a:p>
            <a:pPr algn="ctr"/>
            <a:endParaRPr lang="es-CO" sz="1400" dirty="0">
              <a:solidFill>
                <a:schemeClr val="tx1"/>
              </a:solidFill>
            </a:endParaRPr>
          </a:p>
          <a:p>
            <a:pPr algn="ctr"/>
            <a:endParaRPr lang="es-CO" sz="1400" dirty="0">
              <a:solidFill>
                <a:schemeClr val="tx1"/>
              </a:solidFill>
            </a:endParaRPr>
          </a:p>
          <a:p>
            <a:pPr algn="ctr"/>
            <a:endParaRPr lang="es-CO" sz="1400" dirty="0">
              <a:solidFill>
                <a:schemeClr val="tx1"/>
              </a:solidFill>
            </a:endParaRPr>
          </a:p>
          <a:p>
            <a:pPr algn="ctr"/>
            <a:endParaRPr lang="es-CO" dirty="0"/>
          </a:p>
          <a:p>
            <a:pPr algn="ctr"/>
            <a:endParaRPr lang="es-CO" dirty="0"/>
          </a:p>
        </p:txBody>
      </p:sp>
    </p:spTree>
    <p:extLst>
      <p:ext uri="{BB962C8B-B14F-4D97-AF65-F5344CB8AC3E}">
        <p14:creationId xmlns:p14="http://schemas.microsoft.com/office/powerpoint/2010/main" val="983876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 y="0"/>
            <a:ext cx="9325412" cy="5246363"/>
          </a:xfrm>
          <a:prstGeom prst="rect">
            <a:avLst/>
          </a:prstGeom>
          <a:ln cmpd="dbl">
            <a:noFill/>
            <a:prstDash val="lgDashDot"/>
          </a:ln>
        </p:spPr>
      </p:pic>
      <p:sp>
        <p:nvSpPr>
          <p:cNvPr id="7" name="CuadroTexto 6"/>
          <p:cNvSpPr txBox="1"/>
          <p:nvPr/>
        </p:nvSpPr>
        <p:spPr>
          <a:xfrm>
            <a:off x="4380689" y="4332103"/>
            <a:ext cx="4752528" cy="261610"/>
          </a:xfrm>
          <a:prstGeom prst="rect">
            <a:avLst/>
          </a:prstGeom>
          <a:noFill/>
        </p:spPr>
        <p:txBody>
          <a:bodyPr wrap="square" rtlCol="0">
            <a:spAutoFit/>
          </a:bodyPr>
          <a:lstStyle/>
          <a:p>
            <a:pPr algn="just">
              <a:defRPr/>
            </a:pPr>
            <a:endParaRPr lang="es-CO" sz="1100" kern="0" dirty="0">
              <a:solidFill>
                <a:srgbClr val="1F497D"/>
              </a:solidFill>
              <a:latin typeface="DaxlineOT-Regular" pitchFamily="34" charset="0"/>
            </a:endParaRPr>
          </a:p>
        </p:txBody>
      </p:sp>
      <p:sp>
        <p:nvSpPr>
          <p:cNvPr id="8" name="CuadroTexto 7"/>
          <p:cNvSpPr txBox="1"/>
          <p:nvPr/>
        </p:nvSpPr>
        <p:spPr>
          <a:xfrm>
            <a:off x="755576" y="294097"/>
            <a:ext cx="5184576" cy="584775"/>
          </a:xfrm>
          <a:prstGeom prst="rect">
            <a:avLst/>
          </a:prstGeom>
          <a:noFill/>
        </p:spPr>
        <p:txBody>
          <a:bodyPr wrap="square" rtlCol="0">
            <a:spAutoFit/>
          </a:bodyPr>
          <a:lstStyle/>
          <a:p>
            <a:pPr algn="just">
              <a:defRPr/>
            </a:pPr>
            <a:r>
              <a:rPr lang="es-CO" b="1" kern="0" dirty="0">
                <a:solidFill>
                  <a:srgbClr val="003399"/>
                </a:solidFill>
                <a:latin typeface="DaxlineOT-Regular" pitchFamily="34" charset="0"/>
              </a:rPr>
              <a:t>Generalidades de la exportación</a:t>
            </a:r>
          </a:p>
          <a:p>
            <a:pPr algn="just">
              <a:defRPr/>
            </a:pPr>
            <a:r>
              <a:rPr lang="es-CO" sz="1400" i="1" kern="0" dirty="0">
                <a:solidFill>
                  <a:srgbClr val="003399"/>
                </a:solidFill>
                <a:latin typeface="DaxlineOT-Regular" pitchFamily="34" charset="0"/>
              </a:rPr>
              <a:t>Envío de paquetes</a:t>
            </a:r>
          </a:p>
        </p:txBody>
      </p:sp>
      <p:sp>
        <p:nvSpPr>
          <p:cNvPr id="12" name="Rectangle 17"/>
          <p:cNvSpPr>
            <a:spLocks noChangeArrowheads="1"/>
          </p:cNvSpPr>
          <p:nvPr/>
        </p:nvSpPr>
        <p:spPr bwMode="auto">
          <a:xfrm>
            <a:off x="787382" y="1426878"/>
            <a:ext cx="3622618" cy="2631490"/>
          </a:xfrm>
          <a:prstGeom prst="rect">
            <a:avLst/>
          </a:prstGeom>
          <a:noFill/>
          <a:ln w="9525">
            <a:noFill/>
            <a:miter lim="800000"/>
            <a:headEnd/>
            <a:tailEnd/>
          </a:ln>
        </p:spPr>
        <p:txBody>
          <a:bodyPr wrap="square">
            <a:spAutoFit/>
          </a:bodyPr>
          <a:lstStyle/>
          <a:p>
            <a:pPr>
              <a:lnSpc>
                <a:spcPct val="150000"/>
              </a:lnSpc>
            </a:pPr>
            <a:r>
              <a:rPr lang="es-MX" sz="1100" b="1" dirty="0">
                <a:latin typeface="DaxlineOT-Regular"/>
              </a:rPr>
              <a:t>RESTRICCIONES</a:t>
            </a:r>
          </a:p>
          <a:p>
            <a:pPr>
              <a:lnSpc>
                <a:spcPct val="150000"/>
              </a:lnSpc>
            </a:pPr>
            <a:endParaRPr lang="es-MX" sz="1100" b="1" dirty="0">
              <a:latin typeface="DaxlineOT-Regular"/>
            </a:endParaRPr>
          </a:p>
          <a:p>
            <a:pPr marL="628650" lvl="1" indent="-171450">
              <a:lnSpc>
                <a:spcPct val="150000"/>
              </a:lnSpc>
              <a:buFont typeface="Wingdings" panose="05000000000000000000" pitchFamily="2" charset="2"/>
              <a:buChar char="q"/>
            </a:pPr>
            <a:r>
              <a:rPr lang="es-CO" sz="1100" dirty="0">
                <a:latin typeface="DaxlineOT-Regular"/>
              </a:rPr>
              <a:t>Antigüedades y obras de arte.</a:t>
            </a:r>
          </a:p>
          <a:p>
            <a:pPr marL="628650" lvl="1" indent="-171450">
              <a:lnSpc>
                <a:spcPct val="150000"/>
              </a:lnSpc>
              <a:buFont typeface="Wingdings" panose="05000000000000000000" pitchFamily="2" charset="2"/>
              <a:buChar char="q"/>
            </a:pPr>
            <a:r>
              <a:rPr lang="es-CO" sz="1100" dirty="0">
                <a:latin typeface="DaxlineOT-Regular"/>
              </a:rPr>
              <a:t>Cigarrillos.</a:t>
            </a:r>
          </a:p>
          <a:p>
            <a:pPr marL="628650" lvl="1" indent="-171450">
              <a:lnSpc>
                <a:spcPct val="150000"/>
              </a:lnSpc>
              <a:buFont typeface="Wingdings" panose="05000000000000000000" pitchFamily="2" charset="2"/>
              <a:buChar char="q"/>
            </a:pPr>
            <a:r>
              <a:rPr lang="es-CO" sz="1100" dirty="0">
                <a:latin typeface="DaxlineOT-Regular"/>
              </a:rPr>
              <a:t>Artículos peligrosos.</a:t>
            </a:r>
          </a:p>
          <a:p>
            <a:pPr marL="628650" lvl="1" indent="-171450">
              <a:lnSpc>
                <a:spcPct val="150000"/>
              </a:lnSpc>
              <a:buFont typeface="Wingdings" panose="05000000000000000000" pitchFamily="2" charset="2"/>
              <a:buChar char="q"/>
            </a:pPr>
            <a:r>
              <a:rPr lang="es-CO" sz="1100" dirty="0">
                <a:latin typeface="DaxlineOT-Regular"/>
              </a:rPr>
              <a:t>Repuestos de armas de fuego.</a:t>
            </a:r>
          </a:p>
          <a:p>
            <a:pPr marL="628650" lvl="1" indent="-171450">
              <a:lnSpc>
                <a:spcPct val="150000"/>
              </a:lnSpc>
              <a:buFont typeface="Wingdings" panose="05000000000000000000" pitchFamily="2" charset="2"/>
              <a:buChar char="q"/>
            </a:pPr>
            <a:r>
              <a:rPr lang="es-CO" sz="1100" dirty="0">
                <a:latin typeface="DaxlineOT-Regular"/>
              </a:rPr>
              <a:t>Pieles y marfil.</a:t>
            </a:r>
          </a:p>
          <a:p>
            <a:pPr marL="628650" lvl="1" indent="-171450">
              <a:lnSpc>
                <a:spcPct val="150000"/>
              </a:lnSpc>
              <a:buFont typeface="Wingdings" panose="05000000000000000000" pitchFamily="2" charset="2"/>
              <a:buChar char="q"/>
            </a:pPr>
            <a:r>
              <a:rPr lang="es-CO" sz="1100" dirty="0">
                <a:latin typeface="DaxlineOT-Regular"/>
              </a:rPr>
              <a:t>Joyería, metales preciosos</a:t>
            </a:r>
          </a:p>
          <a:p>
            <a:pPr marL="628650" lvl="1" indent="-171450">
              <a:lnSpc>
                <a:spcPct val="150000"/>
              </a:lnSpc>
              <a:buFont typeface="Wingdings" panose="05000000000000000000" pitchFamily="2" charset="2"/>
              <a:buChar char="q"/>
            </a:pPr>
            <a:r>
              <a:rPr lang="es-CO" sz="1100" dirty="0">
                <a:latin typeface="DaxlineOT-Regular"/>
              </a:rPr>
              <a:t>Lingotes de metales preciosos</a:t>
            </a:r>
          </a:p>
          <a:p>
            <a:pPr marL="628650" lvl="1" indent="-171450">
              <a:lnSpc>
                <a:spcPct val="150000"/>
              </a:lnSpc>
              <a:buFont typeface="Wingdings" panose="05000000000000000000" pitchFamily="2" charset="2"/>
              <a:buChar char="q"/>
            </a:pPr>
            <a:r>
              <a:rPr lang="es-CO" sz="1100" dirty="0">
                <a:latin typeface="DaxlineOT-Regular"/>
              </a:rPr>
              <a:t>Armas de juguete, armas de aire, réplicas</a:t>
            </a:r>
            <a:r>
              <a:rPr lang="es-CO" sz="1050" dirty="0"/>
              <a:t>.</a:t>
            </a:r>
          </a:p>
        </p:txBody>
      </p:sp>
      <p:sp>
        <p:nvSpPr>
          <p:cNvPr id="13" name="Rectángulo redondeado 12"/>
          <p:cNvSpPr/>
          <p:nvPr/>
        </p:nvSpPr>
        <p:spPr>
          <a:xfrm>
            <a:off x="4632717" y="1744313"/>
            <a:ext cx="4248471" cy="2291718"/>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8064A2"/>
              </a:buClr>
              <a:defRPr/>
            </a:pPr>
            <a:r>
              <a:rPr lang="es-MX" sz="1400" b="1" dirty="0">
                <a:solidFill>
                  <a:schemeClr val="tx1"/>
                </a:solidFill>
              </a:rPr>
              <a:t>RECUERDA QUE</a:t>
            </a:r>
          </a:p>
          <a:p>
            <a:pPr algn="ctr">
              <a:buClr>
                <a:srgbClr val="8064A2"/>
              </a:buClr>
              <a:defRPr/>
            </a:pPr>
            <a:endParaRPr lang="es-MX" sz="1400" b="1" dirty="0">
              <a:solidFill>
                <a:schemeClr val="tx1"/>
              </a:solidFill>
            </a:endParaRPr>
          </a:p>
          <a:p>
            <a:pPr algn="just">
              <a:buClr>
                <a:srgbClr val="8064A2"/>
              </a:buClr>
              <a:defRPr/>
            </a:pPr>
            <a:r>
              <a:rPr lang="es-MX" sz="1400" dirty="0">
                <a:solidFill>
                  <a:schemeClr val="tx1"/>
                </a:solidFill>
              </a:rPr>
              <a:t>Para este tipo de envío debes anexar:</a:t>
            </a:r>
          </a:p>
          <a:p>
            <a:pPr algn="just">
              <a:buClr>
                <a:srgbClr val="8064A2"/>
              </a:buClr>
              <a:defRPr/>
            </a:pPr>
            <a:endParaRPr lang="es-MX" sz="1400" dirty="0">
              <a:solidFill>
                <a:schemeClr val="tx1"/>
              </a:solidFill>
            </a:endParaRPr>
          </a:p>
          <a:p>
            <a:pPr marL="285750" indent="-285750">
              <a:buClr>
                <a:srgbClr val="8064A2"/>
              </a:buClr>
              <a:buFont typeface="Wingdings" panose="05000000000000000000" pitchFamily="2" charset="2"/>
              <a:buChar char="q"/>
              <a:defRPr/>
            </a:pPr>
            <a:r>
              <a:rPr lang="es-MX" sz="1400" dirty="0">
                <a:solidFill>
                  <a:schemeClr val="tx1"/>
                </a:solidFill>
              </a:rPr>
              <a:t>Carta de responsabilidad.</a:t>
            </a:r>
          </a:p>
          <a:p>
            <a:pPr marL="285750" indent="-285750">
              <a:buClr>
                <a:srgbClr val="8064A2"/>
              </a:buClr>
              <a:buFont typeface="Wingdings" panose="05000000000000000000" pitchFamily="2" charset="2"/>
              <a:buChar char="q"/>
              <a:defRPr/>
            </a:pPr>
            <a:r>
              <a:rPr lang="es-MX" sz="1400" dirty="0">
                <a:solidFill>
                  <a:schemeClr val="tx1"/>
                </a:solidFill>
              </a:rPr>
              <a:t>Factura.</a:t>
            </a:r>
          </a:p>
          <a:p>
            <a:pPr marL="285750" indent="-285750">
              <a:buClr>
                <a:srgbClr val="8064A2"/>
              </a:buClr>
              <a:buFont typeface="Wingdings" panose="05000000000000000000" pitchFamily="2" charset="2"/>
              <a:buChar char="q"/>
              <a:defRPr/>
            </a:pPr>
            <a:r>
              <a:rPr lang="es-MX" sz="1400" dirty="0">
                <a:solidFill>
                  <a:schemeClr val="tx1"/>
                </a:solidFill>
              </a:rPr>
              <a:t>Guía aérea.</a:t>
            </a:r>
          </a:p>
          <a:p>
            <a:pPr marL="285750" indent="-285750">
              <a:buClr>
                <a:srgbClr val="8064A2"/>
              </a:buClr>
              <a:buFont typeface="Wingdings" panose="05000000000000000000" pitchFamily="2" charset="2"/>
              <a:buChar char="q"/>
              <a:defRPr/>
            </a:pPr>
            <a:r>
              <a:rPr lang="es-MX" sz="1400" dirty="0">
                <a:solidFill>
                  <a:schemeClr val="tx1"/>
                </a:solidFill>
              </a:rPr>
              <a:t>Copia de la cédula del remitente.</a:t>
            </a:r>
          </a:p>
          <a:p>
            <a:pPr marL="285750" indent="-285750">
              <a:buClr>
                <a:srgbClr val="8064A2"/>
              </a:buClr>
              <a:buFont typeface="Wingdings" panose="05000000000000000000" pitchFamily="2" charset="2"/>
              <a:buChar char="q"/>
              <a:defRPr/>
            </a:pPr>
            <a:r>
              <a:rPr lang="es-MX" sz="1400" dirty="0">
                <a:solidFill>
                  <a:schemeClr val="tx1"/>
                </a:solidFill>
              </a:rPr>
              <a:t>Dependiendo del contenido se anexan documentos adicionales.</a:t>
            </a:r>
          </a:p>
        </p:txBody>
      </p:sp>
    </p:spTree>
    <p:extLst>
      <p:ext uri="{BB962C8B-B14F-4D97-AF65-F5344CB8AC3E}">
        <p14:creationId xmlns:p14="http://schemas.microsoft.com/office/powerpoint/2010/main" val="2085731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 y="0"/>
            <a:ext cx="9325412" cy="5246363"/>
          </a:xfrm>
          <a:prstGeom prst="rect">
            <a:avLst/>
          </a:prstGeom>
          <a:ln cmpd="dbl">
            <a:noFill/>
            <a:prstDash val="lgDashDot"/>
          </a:ln>
        </p:spPr>
      </p:pic>
      <p:sp>
        <p:nvSpPr>
          <p:cNvPr id="9" name="Título 4"/>
          <p:cNvSpPr>
            <a:spLocks noGrp="1"/>
          </p:cNvSpPr>
          <p:nvPr>
            <p:ph type="title"/>
          </p:nvPr>
        </p:nvSpPr>
        <p:spPr>
          <a:xfrm>
            <a:off x="151941" y="1923678"/>
            <a:ext cx="8596523" cy="2448272"/>
          </a:xfrm>
        </p:spPr>
        <p:txBody>
          <a:bodyPr/>
          <a:lstStyle/>
          <a:p>
            <a:pPr algn="just"/>
            <a:r>
              <a:rPr lang="es-CO" sz="2000" b="0" dirty="0"/>
              <a:t/>
            </a:r>
            <a:br>
              <a:rPr lang="es-CO" sz="2000" b="0" dirty="0"/>
            </a:br>
            <a:endParaRPr lang="es-CO" sz="2000" b="0" dirty="0"/>
          </a:p>
        </p:txBody>
      </p:sp>
      <p:sp>
        <p:nvSpPr>
          <p:cNvPr id="7" name="CuadroTexto 6"/>
          <p:cNvSpPr txBox="1"/>
          <p:nvPr/>
        </p:nvSpPr>
        <p:spPr>
          <a:xfrm>
            <a:off x="4380689" y="4332103"/>
            <a:ext cx="4752528" cy="261610"/>
          </a:xfrm>
          <a:prstGeom prst="rect">
            <a:avLst/>
          </a:prstGeom>
          <a:noFill/>
        </p:spPr>
        <p:txBody>
          <a:bodyPr wrap="square" rtlCol="0">
            <a:spAutoFit/>
          </a:bodyPr>
          <a:lstStyle/>
          <a:p>
            <a:pPr algn="just">
              <a:defRPr/>
            </a:pPr>
            <a:endParaRPr lang="es-CO" sz="1100" kern="0" dirty="0">
              <a:solidFill>
                <a:srgbClr val="1F497D"/>
              </a:solidFill>
              <a:latin typeface="DaxlineOT-Regular" pitchFamily="34" charset="0"/>
            </a:endParaRPr>
          </a:p>
        </p:txBody>
      </p:sp>
      <p:sp>
        <p:nvSpPr>
          <p:cNvPr id="8" name="CuadroTexto 7"/>
          <p:cNvSpPr txBox="1"/>
          <p:nvPr/>
        </p:nvSpPr>
        <p:spPr>
          <a:xfrm>
            <a:off x="539552" y="268067"/>
            <a:ext cx="5184576" cy="584775"/>
          </a:xfrm>
          <a:prstGeom prst="rect">
            <a:avLst/>
          </a:prstGeom>
          <a:noFill/>
        </p:spPr>
        <p:txBody>
          <a:bodyPr wrap="square" rtlCol="0">
            <a:spAutoFit/>
          </a:bodyPr>
          <a:lstStyle/>
          <a:p>
            <a:pPr algn="just">
              <a:defRPr/>
            </a:pPr>
            <a:r>
              <a:rPr lang="es-CO" b="1" kern="0" dirty="0">
                <a:solidFill>
                  <a:srgbClr val="003399"/>
                </a:solidFill>
                <a:latin typeface="DaxlineOT-Regular" pitchFamily="34" charset="0"/>
              </a:rPr>
              <a:t>Generalidades de la exportación</a:t>
            </a:r>
          </a:p>
          <a:p>
            <a:pPr algn="just">
              <a:defRPr/>
            </a:pPr>
            <a:r>
              <a:rPr lang="es-CO" sz="1400" i="1" kern="0" dirty="0">
                <a:solidFill>
                  <a:srgbClr val="003399"/>
                </a:solidFill>
                <a:latin typeface="DaxlineOT-Regular" pitchFamily="34" charset="0"/>
              </a:rPr>
              <a:t>Requisitos básicos</a:t>
            </a:r>
          </a:p>
        </p:txBody>
      </p:sp>
      <p:sp>
        <p:nvSpPr>
          <p:cNvPr id="4" name="CuadroTexto 3"/>
          <p:cNvSpPr txBox="1"/>
          <p:nvPr/>
        </p:nvSpPr>
        <p:spPr>
          <a:xfrm>
            <a:off x="611560" y="1309573"/>
            <a:ext cx="7992888" cy="2800767"/>
          </a:xfrm>
          <a:prstGeom prst="rect">
            <a:avLst/>
          </a:prstGeom>
          <a:noFill/>
        </p:spPr>
        <p:txBody>
          <a:bodyPr wrap="square" rtlCol="0">
            <a:spAutoFit/>
          </a:bodyPr>
          <a:lstStyle/>
          <a:p>
            <a:pPr marL="285750" indent="-285750" algn="just">
              <a:spcBef>
                <a:spcPct val="0"/>
              </a:spcBef>
              <a:buFont typeface="Wingdings" panose="05000000000000000000" pitchFamily="2" charset="2"/>
              <a:buChar char="q"/>
            </a:pPr>
            <a:r>
              <a:rPr lang="es-CO" altLang="es-CO" sz="1600" dirty="0">
                <a:latin typeface="DaxlineOT-Regular"/>
                <a:cs typeface="Times New Roman" panose="02020603050405020304" pitchFamily="18" charset="0"/>
              </a:rPr>
              <a:t>Datos completos del remitente (empresa, persona de contacto, dirección, cuidad, país, teléfono).</a:t>
            </a:r>
          </a:p>
          <a:p>
            <a:pPr algn="just">
              <a:spcBef>
                <a:spcPct val="0"/>
              </a:spcBef>
            </a:pPr>
            <a:endParaRPr lang="es-CO" altLang="es-CO" sz="1600" dirty="0">
              <a:latin typeface="DaxlineOT-Regular"/>
              <a:cs typeface="Times New Roman" panose="02020603050405020304" pitchFamily="18" charset="0"/>
            </a:endParaRPr>
          </a:p>
          <a:p>
            <a:pPr algn="just">
              <a:spcBef>
                <a:spcPct val="0"/>
              </a:spcBef>
            </a:pPr>
            <a:endParaRPr lang="es-CO" altLang="es-CO" sz="1600" dirty="0">
              <a:latin typeface="DaxlineOT-Regular"/>
              <a:cs typeface="Times New Roman" panose="02020603050405020304" pitchFamily="18" charset="0"/>
            </a:endParaRPr>
          </a:p>
          <a:p>
            <a:pPr marL="285750" indent="-285750" algn="just">
              <a:spcBef>
                <a:spcPct val="0"/>
              </a:spcBef>
              <a:buFont typeface="Wingdings" panose="05000000000000000000" pitchFamily="2" charset="2"/>
              <a:buChar char="q"/>
            </a:pPr>
            <a:r>
              <a:rPr lang="es-CO" altLang="es-CO" sz="1600" dirty="0">
                <a:latin typeface="DaxlineOT-Regular"/>
                <a:cs typeface="Times New Roman" panose="02020603050405020304" pitchFamily="18" charset="0"/>
              </a:rPr>
              <a:t>Datos completos del destinatario (empresa, persona de contacto, dirección, correo electrónico, cuidad, país, teléfono, números  de teléfono o emails alternos, facultad, departamento, etc.).</a:t>
            </a:r>
          </a:p>
          <a:p>
            <a:pPr algn="just">
              <a:spcBef>
                <a:spcPct val="0"/>
              </a:spcBef>
            </a:pPr>
            <a:endParaRPr lang="es-CO" altLang="es-CO" sz="1600" dirty="0">
              <a:latin typeface="DaxlineOT-Regular"/>
              <a:cs typeface="Times New Roman" panose="02020603050405020304" pitchFamily="18" charset="0"/>
            </a:endParaRPr>
          </a:p>
          <a:p>
            <a:pPr algn="just">
              <a:spcBef>
                <a:spcPct val="0"/>
              </a:spcBef>
              <a:buFont typeface="Wingdings" panose="05000000000000000000" pitchFamily="2" charset="2"/>
              <a:buChar char="ü"/>
            </a:pPr>
            <a:endParaRPr lang="es-CO" altLang="es-CO" sz="1600" dirty="0">
              <a:latin typeface="DaxlineOT-Regular"/>
              <a:cs typeface="Times New Roman" panose="02020603050405020304" pitchFamily="18" charset="0"/>
            </a:endParaRPr>
          </a:p>
          <a:p>
            <a:pPr marL="285750" indent="-285750" algn="just">
              <a:spcBef>
                <a:spcPct val="0"/>
              </a:spcBef>
              <a:buFont typeface="Wingdings" panose="05000000000000000000" pitchFamily="2" charset="2"/>
              <a:buChar char="q"/>
            </a:pPr>
            <a:r>
              <a:rPr lang="es-CO" altLang="es-CO" sz="1600" dirty="0">
                <a:latin typeface="DaxlineOT-Regular"/>
                <a:cs typeface="Times New Roman" panose="02020603050405020304" pitchFamily="18" charset="0"/>
              </a:rPr>
              <a:t>Descripción del envío (contenido, peso, número de cajas, valor declarado, instrucciones especiales).</a:t>
            </a:r>
          </a:p>
        </p:txBody>
      </p:sp>
    </p:spTree>
    <p:extLst>
      <p:ext uri="{BB962C8B-B14F-4D97-AF65-F5344CB8AC3E}">
        <p14:creationId xmlns:p14="http://schemas.microsoft.com/office/powerpoint/2010/main" val="4040849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 y="0"/>
            <a:ext cx="9325412" cy="5246363"/>
          </a:xfrm>
          <a:prstGeom prst="rect">
            <a:avLst/>
          </a:prstGeom>
          <a:ln cmpd="dbl">
            <a:noFill/>
            <a:prstDash val="lgDashDot"/>
          </a:ln>
        </p:spPr>
      </p:pic>
      <p:sp>
        <p:nvSpPr>
          <p:cNvPr id="9" name="Título 4"/>
          <p:cNvSpPr>
            <a:spLocks noGrp="1"/>
          </p:cNvSpPr>
          <p:nvPr>
            <p:ph type="title"/>
          </p:nvPr>
        </p:nvSpPr>
        <p:spPr>
          <a:xfrm>
            <a:off x="151941" y="1923678"/>
            <a:ext cx="8596523" cy="2448272"/>
          </a:xfrm>
        </p:spPr>
        <p:txBody>
          <a:bodyPr/>
          <a:lstStyle/>
          <a:p>
            <a:pPr algn="just"/>
            <a:r>
              <a:rPr lang="es-CO" sz="2000" b="0" dirty="0"/>
              <a:t/>
            </a:r>
            <a:br>
              <a:rPr lang="es-CO" sz="2000" b="0" dirty="0"/>
            </a:br>
            <a:endParaRPr lang="es-CO" sz="2000" b="0" dirty="0"/>
          </a:p>
        </p:txBody>
      </p:sp>
      <p:sp>
        <p:nvSpPr>
          <p:cNvPr id="7" name="CuadroTexto 6"/>
          <p:cNvSpPr txBox="1"/>
          <p:nvPr/>
        </p:nvSpPr>
        <p:spPr>
          <a:xfrm>
            <a:off x="4380689" y="4332103"/>
            <a:ext cx="4752528" cy="261610"/>
          </a:xfrm>
          <a:prstGeom prst="rect">
            <a:avLst/>
          </a:prstGeom>
          <a:noFill/>
        </p:spPr>
        <p:txBody>
          <a:bodyPr wrap="square" rtlCol="0">
            <a:spAutoFit/>
          </a:bodyPr>
          <a:lstStyle/>
          <a:p>
            <a:pPr algn="just">
              <a:defRPr/>
            </a:pPr>
            <a:endParaRPr lang="es-CO" sz="1100" kern="0" dirty="0">
              <a:solidFill>
                <a:srgbClr val="1F497D"/>
              </a:solidFill>
              <a:latin typeface="DaxlineOT-Regular" pitchFamily="34" charset="0"/>
            </a:endParaRPr>
          </a:p>
        </p:txBody>
      </p:sp>
      <p:sp>
        <p:nvSpPr>
          <p:cNvPr id="8" name="CuadroTexto 7"/>
          <p:cNvSpPr txBox="1"/>
          <p:nvPr/>
        </p:nvSpPr>
        <p:spPr>
          <a:xfrm>
            <a:off x="539552" y="268067"/>
            <a:ext cx="5184576" cy="584775"/>
          </a:xfrm>
          <a:prstGeom prst="rect">
            <a:avLst/>
          </a:prstGeom>
          <a:noFill/>
        </p:spPr>
        <p:txBody>
          <a:bodyPr wrap="square" rtlCol="0">
            <a:spAutoFit/>
          </a:bodyPr>
          <a:lstStyle/>
          <a:p>
            <a:pPr algn="just">
              <a:defRPr/>
            </a:pPr>
            <a:r>
              <a:rPr lang="es-CO" b="1" kern="0" dirty="0">
                <a:solidFill>
                  <a:srgbClr val="003399"/>
                </a:solidFill>
                <a:latin typeface="DaxlineOT-Regular" pitchFamily="34" charset="0"/>
              </a:rPr>
              <a:t>Generalidades de la exportación</a:t>
            </a:r>
          </a:p>
          <a:p>
            <a:pPr algn="just">
              <a:defRPr/>
            </a:pPr>
            <a:r>
              <a:rPr lang="es-CO" sz="1400" i="1" kern="0" dirty="0">
                <a:solidFill>
                  <a:srgbClr val="003399"/>
                </a:solidFill>
                <a:latin typeface="DaxlineOT-Regular" pitchFamily="34" charset="0"/>
              </a:rPr>
              <a:t>Requisitos básicos en país de destino</a:t>
            </a:r>
          </a:p>
        </p:txBody>
      </p:sp>
      <p:sp>
        <p:nvSpPr>
          <p:cNvPr id="10" name="Rectángulo 9"/>
          <p:cNvSpPr/>
          <p:nvPr/>
        </p:nvSpPr>
        <p:spPr>
          <a:xfrm>
            <a:off x="683568" y="1471034"/>
            <a:ext cx="7239621" cy="1962076"/>
          </a:xfrm>
          <a:prstGeom prst="rect">
            <a:avLst/>
          </a:prstGeom>
        </p:spPr>
        <p:txBody>
          <a:bodyPr wrap="square">
            <a:spAutoFit/>
          </a:bodyPr>
          <a:lstStyle/>
          <a:p>
            <a:pPr algn="just">
              <a:buFont typeface="Wingdings" pitchFamily="2" charset="2"/>
              <a:buChar char="q"/>
            </a:pPr>
            <a:r>
              <a:rPr lang="es-MX" sz="1350" b="1" dirty="0">
                <a:latin typeface="DaxlineOT-Regular"/>
              </a:rPr>
              <a:t> </a:t>
            </a:r>
            <a:r>
              <a:rPr lang="es-CO" sz="1350" dirty="0">
                <a:latin typeface="DaxlineOT-Regular"/>
              </a:rPr>
              <a:t>La mercancía exportada no debe superar 50 kg. y USD 2. 000 de valor declarado.</a:t>
            </a:r>
          </a:p>
          <a:p>
            <a:pPr algn="just"/>
            <a:endParaRPr lang="es-MX" sz="1350" b="1" dirty="0">
              <a:latin typeface="DaxlineOT-Regular"/>
            </a:endParaRPr>
          </a:p>
          <a:p>
            <a:pPr algn="just"/>
            <a:endParaRPr lang="es-CO" sz="1350" dirty="0">
              <a:latin typeface="DaxlineOT-Regular"/>
            </a:endParaRPr>
          </a:p>
          <a:p>
            <a:pPr algn="just">
              <a:buFont typeface="Wingdings" pitchFamily="2" charset="2"/>
              <a:buChar char="q"/>
            </a:pPr>
            <a:r>
              <a:rPr lang="es-CO" sz="1350" dirty="0">
                <a:latin typeface="DaxlineOT-Regular"/>
              </a:rPr>
              <a:t> Siempre debe presentarse la guía correspondiente a la modalidad de envío.</a:t>
            </a:r>
          </a:p>
          <a:p>
            <a:pPr algn="just">
              <a:buFont typeface="Wingdings" pitchFamily="2" charset="2"/>
              <a:buChar char="q"/>
            </a:pPr>
            <a:endParaRPr lang="es-MX" sz="1350" dirty="0">
              <a:latin typeface="DaxlineOT-Regular"/>
            </a:endParaRPr>
          </a:p>
          <a:p>
            <a:pPr algn="just"/>
            <a:endParaRPr lang="es-MX" sz="1350" dirty="0">
              <a:latin typeface="DaxlineOT-Regular"/>
            </a:endParaRPr>
          </a:p>
          <a:p>
            <a:pPr algn="just">
              <a:buFont typeface="Wingdings" pitchFamily="2" charset="2"/>
              <a:buChar char="q"/>
            </a:pPr>
            <a:r>
              <a:rPr lang="es-CO" sz="1350" dirty="0">
                <a:latin typeface="DaxlineOT-Regular"/>
              </a:rPr>
              <a:t> La mercancía será nacionalizada bajo esta modalidad, siempre y cuando no supere los límites de peso y valor declarado.</a:t>
            </a:r>
            <a:endParaRPr lang="es-CO" sz="1350" dirty="0"/>
          </a:p>
          <a:p>
            <a:pPr>
              <a:spcBef>
                <a:spcPct val="0"/>
              </a:spcBef>
              <a:buFont typeface="Wingdings" panose="05000000000000000000" pitchFamily="2" charset="2"/>
              <a:buChar char="ü"/>
            </a:pPr>
            <a:endParaRPr lang="es-CO" altLang="es-CO" sz="1350" dirty="0">
              <a:solidFill>
                <a:prstClr val="black"/>
              </a:solidFill>
              <a:latin typeface="DeutschePost-MedCn" pitchFamily="34" charset="0"/>
              <a:cs typeface="Times New Roman" panose="02020603050405020304" pitchFamily="18" charset="0"/>
            </a:endParaRPr>
          </a:p>
        </p:txBody>
      </p:sp>
      <p:pic>
        <p:nvPicPr>
          <p:cNvPr id="11" name="Picture 2" descr="Resultado de imagen para Ecuador">
            <a:hlinkClick r:id="rId4"/>
          </p:cNvPr>
          <p:cNvPicPr>
            <a:picLocks noChangeAspect="1" noChangeArrowheads="1"/>
          </p:cNvPicPr>
          <p:nvPr/>
        </p:nvPicPr>
        <p:blipFill>
          <a:blip r:embed="rId5" cstate="print"/>
          <a:srcRect/>
          <a:stretch>
            <a:fillRect/>
          </a:stretch>
        </p:blipFill>
        <p:spPr bwMode="auto">
          <a:xfrm>
            <a:off x="7593859" y="3306166"/>
            <a:ext cx="1305117" cy="1725950"/>
          </a:xfrm>
          <a:prstGeom prst="rect">
            <a:avLst/>
          </a:prstGeom>
          <a:noFill/>
        </p:spPr>
      </p:pic>
      <p:sp>
        <p:nvSpPr>
          <p:cNvPr id="12" name="CuadroTexto 11"/>
          <p:cNvSpPr txBox="1"/>
          <p:nvPr/>
        </p:nvSpPr>
        <p:spPr>
          <a:xfrm>
            <a:off x="6792449" y="4401081"/>
            <a:ext cx="2351551" cy="307777"/>
          </a:xfrm>
          <a:prstGeom prst="rect">
            <a:avLst/>
          </a:prstGeom>
          <a:noFill/>
        </p:spPr>
        <p:txBody>
          <a:bodyPr wrap="square" rtlCol="0">
            <a:spAutoFit/>
          </a:bodyPr>
          <a:lstStyle/>
          <a:p>
            <a:pPr algn="just">
              <a:defRPr/>
            </a:pPr>
            <a:r>
              <a:rPr lang="es-CO" sz="1400" b="1" kern="0" dirty="0">
                <a:latin typeface="DaxlineOT-Regular" pitchFamily="34" charset="0"/>
              </a:rPr>
              <a:t>Ecuador</a:t>
            </a:r>
          </a:p>
        </p:txBody>
      </p:sp>
    </p:spTree>
    <p:extLst>
      <p:ext uri="{BB962C8B-B14F-4D97-AF65-F5344CB8AC3E}">
        <p14:creationId xmlns:p14="http://schemas.microsoft.com/office/powerpoint/2010/main" val="2923308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 y="0"/>
            <a:ext cx="9325412" cy="5246363"/>
          </a:xfrm>
          <a:prstGeom prst="rect">
            <a:avLst/>
          </a:prstGeom>
          <a:ln cmpd="dbl">
            <a:noFill/>
            <a:prstDash val="lgDashDot"/>
          </a:ln>
        </p:spPr>
      </p:pic>
      <p:sp>
        <p:nvSpPr>
          <p:cNvPr id="9" name="Título 4"/>
          <p:cNvSpPr>
            <a:spLocks noGrp="1"/>
          </p:cNvSpPr>
          <p:nvPr>
            <p:ph type="title"/>
          </p:nvPr>
        </p:nvSpPr>
        <p:spPr>
          <a:xfrm>
            <a:off x="151941" y="1923678"/>
            <a:ext cx="8596523" cy="2448272"/>
          </a:xfrm>
        </p:spPr>
        <p:txBody>
          <a:bodyPr/>
          <a:lstStyle/>
          <a:p>
            <a:pPr algn="just"/>
            <a:r>
              <a:rPr lang="es-CO" sz="2000" b="0" dirty="0"/>
              <a:t/>
            </a:r>
            <a:br>
              <a:rPr lang="es-CO" sz="2000" b="0" dirty="0"/>
            </a:br>
            <a:endParaRPr lang="es-CO" sz="2000" b="0" dirty="0"/>
          </a:p>
        </p:txBody>
      </p:sp>
      <p:sp>
        <p:nvSpPr>
          <p:cNvPr id="7" name="CuadroTexto 6"/>
          <p:cNvSpPr txBox="1"/>
          <p:nvPr/>
        </p:nvSpPr>
        <p:spPr>
          <a:xfrm>
            <a:off x="7524328" y="4371950"/>
            <a:ext cx="839383" cy="307777"/>
          </a:xfrm>
          <a:prstGeom prst="rect">
            <a:avLst/>
          </a:prstGeom>
          <a:noFill/>
        </p:spPr>
        <p:txBody>
          <a:bodyPr wrap="square" rtlCol="0">
            <a:spAutoFit/>
          </a:bodyPr>
          <a:lstStyle/>
          <a:p>
            <a:pPr algn="just">
              <a:defRPr/>
            </a:pPr>
            <a:r>
              <a:rPr lang="es-CO" sz="1400" b="1" kern="0" dirty="0">
                <a:latin typeface="DaxlineOT-Regular" pitchFamily="34" charset="0"/>
              </a:rPr>
              <a:t>Chile</a:t>
            </a:r>
          </a:p>
        </p:txBody>
      </p:sp>
      <p:sp>
        <p:nvSpPr>
          <p:cNvPr id="8" name="CuadroTexto 7"/>
          <p:cNvSpPr txBox="1"/>
          <p:nvPr/>
        </p:nvSpPr>
        <p:spPr>
          <a:xfrm>
            <a:off x="539552" y="268067"/>
            <a:ext cx="5184576" cy="584775"/>
          </a:xfrm>
          <a:prstGeom prst="rect">
            <a:avLst/>
          </a:prstGeom>
          <a:noFill/>
        </p:spPr>
        <p:txBody>
          <a:bodyPr wrap="square" rtlCol="0">
            <a:spAutoFit/>
          </a:bodyPr>
          <a:lstStyle/>
          <a:p>
            <a:pPr algn="just">
              <a:defRPr/>
            </a:pPr>
            <a:r>
              <a:rPr lang="es-CO" b="1" kern="0" dirty="0">
                <a:solidFill>
                  <a:srgbClr val="003399"/>
                </a:solidFill>
                <a:latin typeface="DaxlineOT-Regular" pitchFamily="34" charset="0"/>
              </a:rPr>
              <a:t>Generalidades de la exportación</a:t>
            </a:r>
          </a:p>
          <a:p>
            <a:pPr algn="just">
              <a:defRPr/>
            </a:pPr>
            <a:r>
              <a:rPr lang="es-CO" sz="1400" i="1" kern="0" dirty="0">
                <a:solidFill>
                  <a:srgbClr val="003399"/>
                </a:solidFill>
                <a:latin typeface="DaxlineOT-Regular" pitchFamily="34" charset="0"/>
              </a:rPr>
              <a:t>Requisitos básicos en país de destino</a:t>
            </a:r>
          </a:p>
        </p:txBody>
      </p:sp>
      <p:sp>
        <p:nvSpPr>
          <p:cNvPr id="10" name="Rectángulo 9"/>
          <p:cNvSpPr/>
          <p:nvPr/>
        </p:nvSpPr>
        <p:spPr>
          <a:xfrm>
            <a:off x="586129" y="1146611"/>
            <a:ext cx="7458923" cy="2585323"/>
          </a:xfrm>
          <a:prstGeom prst="rect">
            <a:avLst/>
          </a:prstGeom>
        </p:spPr>
        <p:txBody>
          <a:bodyPr wrap="square">
            <a:spAutoFit/>
          </a:bodyPr>
          <a:lstStyle/>
          <a:p>
            <a:pPr lvl="0" algn="just">
              <a:buFont typeface="Wingdings" pitchFamily="2" charset="2"/>
              <a:buChar char="q"/>
            </a:pPr>
            <a:r>
              <a:rPr lang="es-MX" sz="1350" b="1" dirty="0">
                <a:latin typeface="DaxlineOT-Regular"/>
              </a:rPr>
              <a:t> </a:t>
            </a:r>
            <a:r>
              <a:rPr lang="es-CO" sz="1350" dirty="0">
                <a:latin typeface="DaxlineOT-Regular"/>
              </a:rPr>
              <a:t>La mercancía exportada no debe superar los USD 1.000 de valor declarado y 70 kg. de peso.  Asimismo, dicha mercancía debe estar acompañada de su factura comercial original y guía aérea.</a:t>
            </a:r>
          </a:p>
          <a:p>
            <a:pPr lvl="0" algn="just"/>
            <a:endParaRPr lang="es-CO" sz="1350" dirty="0">
              <a:latin typeface="DaxlineOT-Regular"/>
            </a:endParaRPr>
          </a:p>
          <a:p>
            <a:pPr lvl="0" algn="just">
              <a:buFont typeface="Wingdings" pitchFamily="2" charset="2"/>
              <a:buChar char="q"/>
            </a:pPr>
            <a:endParaRPr lang="es-CO" sz="1350" dirty="0">
              <a:latin typeface="DaxlineOT-Regular"/>
            </a:endParaRPr>
          </a:p>
          <a:p>
            <a:pPr lvl="0" algn="just">
              <a:buFont typeface="Wingdings" pitchFamily="2" charset="2"/>
              <a:buChar char="q"/>
            </a:pPr>
            <a:r>
              <a:rPr lang="es-CO" sz="1350" dirty="0">
                <a:latin typeface="DaxlineOT-Regular"/>
              </a:rPr>
              <a:t> El peso no tiene incidencia en los procesos de nacionalización. </a:t>
            </a:r>
          </a:p>
          <a:p>
            <a:pPr lvl="0" algn="just">
              <a:buFont typeface="Wingdings" pitchFamily="2" charset="2"/>
              <a:buChar char="q"/>
            </a:pPr>
            <a:endParaRPr lang="es-CO" sz="1350" dirty="0">
              <a:latin typeface="DaxlineOT-Regular"/>
            </a:endParaRPr>
          </a:p>
          <a:p>
            <a:pPr lvl="0" algn="just">
              <a:buFont typeface="Wingdings" pitchFamily="2" charset="2"/>
              <a:buChar char="q"/>
            </a:pPr>
            <a:endParaRPr lang="es-CO" sz="1350" dirty="0">
              <a:latin typeface="DaxlineOT-Regular"/>
            </a:endParaRPr>
          </a:p>
          <a:p>
            <a:pPr lvl="0" algn="just">
              <a:buFont typeface="Wingdings" pitchFamily="2" charset="2"/>
              <a:buChar char="q"/>
            </a:pPr>
            <a:r>
              <a:rPr lang="es-CO" sz="1350" dirty="0">
                <a:latin typeface="DaxlineOT-Regular"/>
              </a:rPr>
              <a:t> Cuando el envío supera USD 1.000 de valor declarado se requiere adelantar un proceso de nacionalización formal por medio de una agente externo de aduanas o </a:t>
            </a:r>
            <a:r>
              <a:rPr lang="es-CO" sz="1350" i="1" dirty="0">
                <a:latin typeface="DaxlineOT-Regular"/>
              </a:rPr>
              <a:t>bróker</a:t>
            </a:r>
            <a:r>
              <a:rPr lang="es-CO" sz="1350" dirty="0">
                <a:latin typeface="DaxlineOT-Regular"/>
              </a:rPr>
              <a:t>.</a:t>
            </a:r>
            <a:endParaRPr lang="es-MX" sz="1350" b="1" dirty="0">
              <a:latin typeface="DaxlineOT-Regular"/>
            </a:endParaRPr>
          </a:p>
          <a:p>
            <a:pPr algn="just"/>
            <a:endParaRPr lang="es-CO" sz="1350" dirty="0">
              <a:solidFill>
                <a:prstClr val="black"/>
              </a:solidFill>
            </a:endParaRPr>
          </a:p>
          <a:p>
            <a:pPr>
              <a:spcBef>
                <a:spcPct val="0"/>
              </a:spcBef>
              <a:buFont typeface="Wingdings" panose="05000000000000000000" pitchFamily="2" charset="2"/>
              <a:buChar char="ü"/>
            </a:pPr>
            <a:endParaRPr lang="es-CO" altLang="es-CO" sz="1350" dirty="0">
              <a:solidFill>
                <a:prstClr val="black"/>
              </a:solidFill>
              <a:latin typeface="DeutschePost-MedCn" pitchFamily="34" charset="0"/>
              <a:cs typeface="Times New Roman" panose="02020603050405020304" pitchFamily="18" charset="0"/>
            </a:endParaRPr>
          </a:p>
        </p:txBody>
      </p:sp>
      <p:pic>
        <p:nvPicPr>
          <p:cNvPr id="13" name="Picture 2" descr="Resultado de imagen para Chile">
            <a:hlinkClick r:id="rId4"/>
          </p:cNvPr>
          <p:cNvPicPr>
            <a:picLocks noChangeAspect="1" noChangeArrowheads="1"/>
          </p:cNvPicPr>
          <p:nvPr/>
        </p:nvPicPr>
        <p:blipFill>
          <a:blip r:embed="rId5" cstate="print"/>
          <a:srcRect/>
          <a:stretch>
            <a:fillRect/>
          </a:stretch>
        </p:blipFill>
        <p:spPr bwMode="auto">
          <a:xfrm>
            <a:off x="8068347" y="2815289"/>
            <a:ext cx="969305" cy="2248788"/>
          </a:xfrm>
          <a:prstGeom prst="rect">
            <a:avLst/>
          </a:prstGeom>
          <a:noFill/>
        </p:spPr>
      </p:pic>
    </p:spTree>
    <p:extLst>
      <p:ext uri="{BB962C8B-B14F-4D97-AF65-F5344CB8AC3E}">
        <p14:creationId xmlns:p14="http://schemas.microsoft.com/office/powerpoint/2010/main" val="3451648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 y="0"/>
            <a:ext cx="9325412" cy="5246363"/>
          </a:xfrm>
          <a:prstGeom prst="rect">
            <a:avLst/>
          </a:prstGeom>
          <a:ln cmpd="dbl">
            <a:noFill/>
            <a:prstDash val="lgDashDot"/>
          </a:ln>
        </p:spPr>
      </p:pic>
      <p:sp>
        <p:nvSpPr>
          <p:cNvPr id="9" name="Título 4"/>
          <p:cNvSpPr>
            <a:spLocks noGrp="1"/>
          </p:cNvSpPr>
          <p:nvPr>
            <p:ph type="title"/>
          </p:nvPr>
        </p:nvSpPr>
        <p:spPr>
          <a:xfrm>
            <a:off x="151941" y="1923678"/>
            <a:ext cx="8596523" cy="2448272"/>
          </a:xfrm>
        </p:spPr>
        <p:txBody>
          <a:bodyPr/>
          <a:lstStyle/>
          <a:p>
            <a:pPr algn="just"/>
            <a:r>
              <a:rPr lang="es-CO" sz="2000" b="0" dirty="0"/>
              <a:t/>
            </a:r>
            <a:br>
              <a:rPr lang="es-CO" sz="2000" b="0" dirty="0"/>
            </a:br>
            <a:endParaRPr lang="es-CO" sz="2000" b="0" dirty="0"/>
          </a:p>
        </p:txBody>
      </p:sp>
      <p:sp>
        <p:nvSpPr>
          <p:cNvPr id="8" name="CuadroTexto 7"/>
          <p:cNvSpPr txBox="1"/>
          <p:nvPr/>
        </p:nvSpPr>
        <p:spPr>
          <a:xfrm>
            <a:off x="539552" y="268067"/>
            <a:ext cx="5184576" cy="584775"/>
          </a:xfrm>
          <a:prstGeom prst="rect">
            <a:avLst/>
          </a:prstGeom>
          <a:noFill/>
        </p:spPr>
        <p:txBody>
          <a:bodyPr wrap="square" rtlCol="0">
            <a:spAutoFit/>
          </a:bodyPr>
          <a:lstStyle/>
          <a:p>
            <a:pPr algn="just">
              <a:defRPr/>
            </a:pPr>
            <a:r>
              <a:rPr lang="es-CO" b="1" kern="0" dirty="0">
                <a:solidFill>
                  <a:srgbClr val="003399"/>
                </a:solidFill>
                <a:latin typeface="DaxlineOT-Regular" pitchFamily="34" charset="0"/>
              </a:rPr>
              <a:t>Generalidades de la exportación</a:t>
            </a:r>
          </a:p>
          <a:p>
            <a:pPr algn="just">
              <a:defRPr/>
            </a:pPr>
            <a:r>
              <a:rPr lang="es-CO" sz="1400" i="1" kern="0" dirty="0">
                <a:solidFill>
                  <a:srgbClr val="003399"/>
                </a:solidFill>
                <a:latin typeface="DaxlineOT-Regular" pitchFamily="34" charset="0"/>
              </a:rPr>
              <a:t>Requisitos básicos en país de destino</a:t>
            </a:r>
          </a:p>
        </p:txBody>
      </p:sp>
      <p:sp>
        <p:nvSpPr>
          <p:cNvPr id="10" name="Rectángulo 9"/>
          <p:cNvSpPr/>
          <p:nvPr/>
        </p:nvSpPr>
        <p:spPr>
          <a:xfrm>
            <a:off x="586129" y="1146611"/>
            <a:ext cx="7458923" cy="507831"/>
          </a:xfrm>
          <a:prstGeom prst="rect">
            <a:avLst/>
          </a:prstGeom>
        </p:spPr>
        <p:txBody>
          <a:bodyPr wrap="square">
            <a:spAutoFit/>
          </a:bodyPr>
          <a:lstStyle/>
          <a:p>
            <a:pPr algn="just"/>
            <a:endParaRPr lang="es-CO" sz="1350" dirty="0">
              <a:solidFill>
                <a:prstClr val="black"/>
              </a:solidFill>
            </a:endParaRPr>
          </a:p>
          <a:p>
            <a:pPr>
              <a:spcBef>
                <a:spcPct val="0"/>
              </a:spcBef>
              <a:buFont typeface="Wingdings" panose="05000000000000000000" pitchFamily="2" charset="2"/>
              <a:buChar char="ü"/>
            </a:pPr>
            <a:endParaRPr lang="es-CO" altLang="es-CO" sz="1350" dirty="0">
              <a:solidFill>
                <a:prstClr val="black"/>
              </a:solidFill>
              <a:latin typeface="DeutschePost-MedCn" pitchFamily="34" charset="0"/>
              <a:cs typeface="Times New Roman" panose="02020603050405020304" pitchFamily="18" charset="0"/>
            </a:endParaRPr>
          </a:p>
        </p:txBody>
      </p:sp>
      <p:pic>
        <p:nvPicPr>
          <p:cNvPr id="11" name="Picture 2" descr="Resultado de imagen para USA">
            <a:hlinkClick r:id="rId4"/>
          </p:cNvPr>
          <p:cNvPicPr>
            <a:picLocks noChangeAspect="1" noChangeArrowheads="1"/>
          </p:cNvPicPr>
          <p:nvPr/>
        </p:nvPicPr>
        <p:blipFill>
          <a:blip r:embed="rId5" cstate="print"/>
          <a:srcRect/>
          <a:stretch>
            <a:fillRect/>
          </a:stretch>
        </p:blipFill>
        <p:spPr bwMode="auto">
          <a:xfrm>
            <a:off x="7656906" y="3919387"/>
            <a:ext cx="1347761" cy="1015875"/>
          </a:xfrm>
          <a:prstGeom prst="rect">
            <a:avLst/>
          </a:prstGeom>
          <a:noFill/>
        </p:spPr>
      </p:pic>
      <p:sp>
        <p:nvSpPr>
          <p:cNvPr id="4" name="CuadroTexto 3"/>
          <p:cNvSpPr txBox="1"/>
          <p:nvPr/>
        </p:nvSpPr>
        <p:spPr>
          <a:xfrm>
            <a:off x="6417246" y="4616003"/>
            <a:ext cx="1845780" cy="307777"/>
          </a:xfrm>
          <a:prstGeom prst="rect">
            <a:avLst/>
          </a:prstGeom>
          <a:noFill/>
        </p:spPr>
        <p:txBody>
          <a:bodyPr wrap="square" rtlCol="0">
            <a:spAutoFit/>
          </a:bodyPr>
          <a:lstStyle/>
          <a:p>
            <a:r>
              <a:rPr lang="es-CO" sz="1400" b="1" dirty="0">
                <a:latin typeface="DaxlineOT-Regular" pitchFamily="34" charset="0"/>
              </a:rPr>
              <a:t>Estados Unidos</a:t>
            </a:r>
          </a:p>
        </p:txBody>
      </p:sp>
      <p:sp>
        <p:nvSpPr>
          <p:cNvPr id="5" name="CuadroTexto 4"/>
          <p:cNvSpPr txBox="1"/>
          <p:nvPr/>
        </p:nvSpPr>
        <p:spPr>
          <a:xfrm>
            <a:off x="683568" y="1146611"/>
            <a:ext cx="7946184" cy="2893100"/>
          </a:xfrm>
          <a:prstGeom prst="rect">
            <a:avLst/>
          </a:prstGeom>
          <a:noFill/>
        </p:spPr>
        <p:txBody>
          <a:bodyPr wrap="square" rtlCol="0">
            <a:spAutoFit/>
          </a:bodyPr>
          <a:lstStyle/>
          <a:p>
            <a:pPr algn="just">
              <a:buFont typeface="Wingdings" pitchFamily="2" charset="2"/>
              <a:buChar char="q"/>
            </a:pPr>
            <a:r>
              <a:rPr lang="es-MX" sz="1400" b="1" dirty="0">
                <a:latin typeface="DaxlineOT-Regular"/>
              </a:rPr>
              <a:t> </a:t>
            </a:r>
            <a:r>
              <a:rPr lang="es-MX" sz="1400" dirty="0">
                <a:latin typeface="DaxlineOT-Regular"/>
              </a:rPr>
              <a:t>Los envíos con valor declarado menor a USD 800 no generan cobro de impuestos. Estas exportaciones siempre deberán estar acompañados de la factura comercial correspondiente y guía aérea. </a:t>
            </a:r>
          </a:p>
          <a:p>
            <a:pPr algn="just"/>
            <a:endParaRPr lang="es-MX" sz="1400" dirty="0">
              <a:latin typeface="DaxlineOT-Regular"/>
            </a:endParaRPr>
          </a:p>
          <a:p>
            <a:pPr algn="just">
              <a:buFont typeface="Wingdings" pitchFamily="2" charset="2"/>
              <a:buChar char="q"/>
            </a:pPr>
            <a:r>
              <a:rPr lang="es-MX" sz="1400" dirty="0">
                <a:latin typeface="DaxlineOT-Regular"/>
              </a:rPr>
              <a:t> Los envíos que tengan restricción administrativa no pueden ingresar bajo esta modalidad. Algunos productos con restricción son los siguientes:</a:t>
            </a:r>
          </a:p>
          <a:p>
            <a:pPr algn="just"/>
            <a:endParaRPr lang="es-MX" sz="1400" dirty="0">
              <a:latin typeface="DaxlineOT-Regular"/>
            </a:endParaRPr>
          </a:p>
          <a:p>
            <a:pPr algn="just"/>
            <a:r>
              <a:rPr lang="es-MX" sz="1400" dirty="0">
                <a:latin typeface="DaxlineOT-Regular"/>
              </a:rPr>
              <a:t>Medicinas			Bebida</a:t>
            </a:r>
          </a:p>
          <a:p>
            <a:pPr algn="just"/>
            <a:r>
              <a:rPr lang="es-MX" sz="1400" dirty="0">
                <a:latin typeface="DaxlineOT-Regular"/>
              </a:rPr>
              <a:t>Productos químicos		Gafas</a:t>
            </a:r>
          </a:p>
          <a:p>
            <a:pPr algn="just"/>
            <a:r>
              <a:rPr lang="es-MX" sz="1400" dirty="0">
                <a:latin typeface="DaxlineOT-Regular"/>
              </a:rPr>
              <a:t>Biológicos			Lentes</a:t>
            </a:r>
          </a:p>
          <a:p>
            <a:pPr algn="just"/>
            <a:r>
              <a:rPr lang="es-MX" sz="1400" dirty="0">
                <a:latin typeface="DaxlineOT-Regular"/>
              </a:rPr>
              <a:t>Equipos médicos		Cosméticos</a:t>
            </a:r>
          </a:p>
          <a:p>
            <a:pPr algn="just"/>
            <a:r>
              <a:rPr lang="es-MX" sz="1400" dirty="0">
                <a:latin typeface="DaxlineOT-Regular"/>
              </a:rPr>
              <a:t>Dentales			Joyas</a:t>
            </a:r>
          </a:p>
          <a:p>
            <a:pPr algn="just"/>
            <a:r>
              <a:rPr lang="es-MX" sz="1400" dirty="0">
                <a:latin typeface="DaxlineOT-Regular"/>
              </a:rPr>
              <a:t>Alimentos bebidas</a:t>
            </a:r>
          </a:p>
        </p:txBody>
      </p:sp>
    </p:spTree>
    <p:extLst>
      <p:ext uri="{BB962C8B-B14F-4D97-AF65-F5344CB8AC3E}">
        <p14:creationId xmlns:p14="http://schemas.microsoft.com/office/powerpoint/2010/main" val="2602300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 y="0"/>
            <a:ext cx="9325412" cy="5246363"/>
          </a:xfrm>
          <a:prstGeom prst="rect">
            <a:avLst/>
          </a:prstGeom>
          <a:ln cmpd="dbl">
            <a:noFill/>
            <a:prstDash val="lgDashDot"/>
          </a:ln>
        </p:spPr>
      </p:pic>
      <p:sp>
        <p:nvSpPr>
          <p:cNvPr id="9" name="Título 4"/>
          <p:cNvSpPr>
            <a:spLocks noGrp="1"/>
          </p:cNvSpPr>
          <p:nvPr>
            <p:ph type="title"/>
          </p:nvPr>
        </p:nvSpPr>
        <p:spPr>
          <a:xfrm>
            <a:off x="151941" y="1923678"/>
            <a:ext cx="8596523" cy="2448272"/>
          </a:xfrm>
        </p:spPr>
        <p:txBody>
          <a:bodyPr/>
          <a:lstStyle/>
          <a:p>
            <a:pPr algn="just"/>
            <a:r>
              <a:rPr lang="es-CO" sz="2000" b="0" dirty="0"/>
              <a:t/>
            </a:r>
            <a:br>
              <a:rPr lang="es-CO" sz="2000" b="0" dirty="0"/>
            </a:br>
            <a:endParaRPr lang="es-CO" sz="2000" b="0" dirty="0"/>
          </a:p>
        </p:txBody>
      </p:sp>
      <p:sp>
        <p:nvSpPr>
          <p:cNvPr id="8" name="CuadroTexto 7"/>
          <p:cNvSpPr txBox="1"/>
          <p:nvPr/>
        </p:nvSpPr>
        <p:spPr>
          <a:xfrm>
            <a:off x="539552" y="268067"/>
            <a:ext cx="5184576" cy="584775"/>
          </a:xfrm>
          <a:prstGeom prst="rect">
            <a:avLst/>
          </a:prstGeom>
          <a:noFill/>
        </p:spPr>
        <p:txBody>
          <a:bodyPr wrap="square" rtlCol="0">
            <a:spAutoFit/>
          </a:bodyPr>
          <a:lstStyle/>
          <a:p>
            <a:pPr algn="just">
              <a:defRPr/>
            </a:pPr>
            <a:r>
              <a:rPr lang="es-CO" b="1" kern="0" dirty="0">
                <a:solidFill>
                  <a:srgbClr val="003399"/>
                </a:solidFill>
                <a:latin typeface="DaxlineOT-Regular" pitchFamily="34" charset="0"/>
              </a:rPr>
              <a:t>Generalidades de la exportación</a:t>
            </a:r>
          </a:p>
          <a:p>
            <a:pPr algn="just">
              <a:defRPr/>
            </a:pPr>
            <a:r>
              <a:rPr lang="es-CO" sz="1400" i="1" kern="0" dirty="0">
                <a:solidFill>
                  <a:srgbClr val="003399"/>
                </a:solidFill>
                <a:latin typeface="DaxlineOT-Regular" pitchFamily="34" charset="0"/>
              </a:rPr>
              <a:t>Requisitos básicos en país de destino</a:t>
            </a:r>
          </a:p>
        </p:txBody>
      </p:sp>
      <p:sp>
        <p:nvSpPr>
          <p:cNvPr id="10" name="Rectángulo 9"/>
          <p:cNvSpPr/>
          <p:nvPr/>
        </p:nvSpPr>
        <p:spPr>
          <a:xfrm>
            <a:off x="586129" y="1146611"/>
            <a:ext cx="7458923" cy="507831"/>
          </a:xfrm>
          <a:prstGeom prst="rect">
            <a:avLst/>
          </a:prstGeom>
        </p:spPr>
        <p:txBody>
          <a:bodyPr wrap="square">
            <a:spAutoFit/>
          </a:bodyPr>
          <a:lstStyle/>
          <a:p>
            <a:pPr algn="just"/>
            <a:endParaRPr lang="es-CO" sz="1350" dirty="0">
              <a:solidFill>
                <a:prstClr val="black"/>
              </a:solidFill>
            </a:endParaRPr>
          </a:p>
          <a:p>
            <a:pPr>
              <a:spcBef>
                <a:spcPct val="0"/>
              </a:spcBef>
              <a:buFont typeface="Wingdings" panose="05000000000000000000" pitchFamily="2" charset="2"/>
              <a:buChar char="ü"/>
            </a:pPr>
            <a:endParaRPr lang="es-CO" altLang="es-CO" sz="1350" dirty="0">
              <a:solidFill>
                <a:prstClr val="black"/>
              </a:solidFill>
              <a:latin typeface="DeutschePost-MedCn" pitchFamily="34" charset="0"/>
              <a:cs typeface="Times New Roman" panose="02020603050405020304" pitchFamily="18" charset="0"/>
            </a:endParaRPr>
          </a:p>
        </p:txBody>
      </p:sp>
      <p:pic>
        <p:nvPicPr>
          <p:cNvPr id="11" name="Picture 2" descr="Resultado de imagen para USA">
            <a:hlinkClick r:id="rId4"/>
          </p:cNvPr>
          <p:cNvPicPr>
            <a:picLocks noChangeAspect="1" noChangeArrowheads="1"/>
          </p:cNvPicPr>
          <p:nvPr/>
        </p:nvPicPr>
        <p:blipFill>
          <a:blip r:embed="rId5" cstate="print"/>
          <a:srcRect/>
          <a:stretch>
            <a:fillRect/>
          </a:stretch>
        </p:blipFill>
        <p:spPr bwMode="auto">
          <a:xfrm>
            <a:off x="7656906" y="3919387"/>
            <a:ext cx="1347761" cy="1015875"/>
          </a:xfrm>
          <a:prstGeom prst="rect">
            <a:avLst/>
          </a:prstGeom>
          <a:noFill/>
        </p:spPr>
      </p:pic>
      <p:sp>
        <p:nvSpPr>
          <p:cNvPr id="4" name="CuadroTexto 3"/>
          <p:cNvSpPr txBox="1"/>
          <p:nvPr/>
        </p:nvSpPr>
        <p:spPr>
          <a:xfrm>
            <a:off x="6417246" y="4616003"/>
            <a:ext cx="1845780" cy="307777"/>
          </a:xfrm>
          <a:prstGeom prst="rect">
            <a:avLst/>
          </a:prstGeom>
          <a:noFill/>
        </p:spPr>
        <p:txBody>
          <a:bodyPr wrap="square" rtlCol="0">
            <a:spAutoFit/>
          </a:bodyPr>
          <a:lstStyle/>
          <a:p>
            <a:r>
              <a:rPr lang="es-CO" sz="1400" b="1" dirty="0">
                <a:solidFill>
                  <a:prstClr val="black"/>
                </a:solidFill>
                <a:latin typeface="DaxlineOT-Regular" pitchFamily="34" charset="0"/>
              </a:rPr>
              <a:t>Estados Unidos</a:t>
            </a:r>
          </a:p>
        </p:txBody>
      </p:sp>
      <p:sp>
        <p:nvSpPr>
          <p:cNvPr id="2" name="CuadroTexto 1"/>
          <p:cNvSpPr txBox="1"/>
          <p:nvPr/>
        </p:nvSpPr>
        <p:spPr>
          <a:xfrm>
            <a:off x="683568" y="1191120"/>
            <a:ext cx="7946184" cy="2308324"/>
          </a:xfrm>
          <a:prstGeom prst="rect">
            <a:avLst/>
          </a:prstGeom>
          <a:noFill/>
        </p:spPr>
        <p:txBody>
          <a:bodyPr wrap="square" rtlCol="0">
            <a:spAutoFit/>
          </a:bodyPr>
          <a:lstStyle/>
          <a:p>
            <a:pPr algn="just">
              <a:lnSpc>
                <a:spcPct val="150000"/>
              </a:lnSpc>
            </a:pPr>
            <a:r>
              <a:rPr lang="es-MX" sz="1600" dirty="0"/>
              <a:t>Los envíos siempre tendrán inspección física por parte de los entes gubernamentales FDA quienes podrán solicitar permisos de importación, intenciones de uso, TAX ID, copia pasaportes, formularios etc. Solo se podrá obtener liberación de la mercancía en el transcurso de 7 días después del arribo del envío en este país. Si no es viable la liberación, el envío tendrá un retorno automático, que implicará pagos de impuestos en Colombia y proceso de nacionalización formal.</a:t>
            </a:r>
          </a:p>
        </p:txBody>
      </p:sp>
    </p:spTree>
    <p:extLst>
      <p:ext uri="{BB962C8B-B14F-4D97-AF65-F5344CB8AC3E}">
        <p14:creationId xmlns:p14="http://schemas.microsoft.com/office/powerpoint/2010/main" val="1743666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 y="0"/>
            <a:ext cx="9325412" cy="5246363"/>
          </a:xfrm>
          <a:prstGeom prst="rect">
            <a:avLst/>
          </a:prstGeom>
          <a:ln cmpd="dbl">
            <a:noFill/>
            <a:prstDash val="lgDashDot"/>
          </a:ln>
        </p:spPr>
      </p:pic>
      <p:sp>
        <p:nvSpPr>
          <p:cNvPr id="9" name="Título 4"/>
          <p:cNvSpPr>
            <a:spLocks noGrp="1"/>
          </p:cNvSpPr>
          <p:nvPr>
            <p:ph type="title"/>
          </p:nvPr>
        </p:nvSpPr>
        <p:spPr>
          <a:xfrm>
            <a:off x="151941" y="1923678"/>
            <a:ext cx="8596523" cy="2448272"/>
          </a:xfrm>
        </p:spPr>
        <p:txBody>
          <a:bodyPr/>
          <a:lstStyle/>
          <a:p>
            <a:pPr algn="just"/>
            <a:r>
              <a:rPr lang="es-CO" sz="2000" b="0" dirty="0"/>
              <a:t/>
            </a:r>
            <a:br>
              <a:rPr lang="es-CO" sz="2000" b="0" dirty="0"/>
            </a:br>
            <a:endParaRPr lang="es-CO" sz="2000" b="0" dirty="0"/>
          </a:p>
        </p:txBody>
      </p:sp>
      <p:sp>
        <p:nvSpPr>
          <p:cNvPr id="8" name="CuadroTexto 7"/>
          <p:cNvSpPr txBox="1"/>
          <p:nvPr/>
        </p:nvSpPr>
        <p:spPr>
          <a:xfrm>
            <a:off x="539552" y="268067"/>
            <a:ext cx="5184576" cy="584775"/>
          </a:xfrm>
          <a:prstGeom prst="rect">
            <a:avLst/>
          </a:prstGeom>
          <a:noFill/>
        </p:spPr>
        <p:txBody>
          <a:bodyPr wrap="square" rtlCol="0">
            <a:spAutoFit/>
          </a:bodyPr>
          <a:lstStyle/>
          <a:p>
            <a:pPr algn="just">
              <a:defRPr/>
            </a:pPr>
            <a:r>
              <a:rPr lang="es-CO" b="1" kern="0" dirty="0">
                <a:solidFill>
                  <a:srgbClr val="003399"/>
                </a:solidFill>
                <a:latin typeface="DaxlineOT-Regular" pitchFamily="34" charset="0"/>
              </a:rPr>
              <a:t>Generalidades de la exportación</a:t>
            </a:r>
          </a:p>
          <a:p>
            <a:pPr algn="just">
              <a:defRPr/>
            </a:pPr>
            <a:r>
              <a:rPr lang="es-CO" sz="1400" i="1" kern="0" dirty="0">
                <a:solidFill>
                  <a:srgbClr val="003399"/>
                </a:solidFill>
                <a:latin typeface="DaxlineOT-Regular" pitchFamily="34" charset="0"/>
              </a:rPr>
              <a:t>Requisitos básicos en país de destino</a:t>
            </a:r>
          </a:p>
        </p:txBody>
      </p:sp>
      <p:sp>
        <p:nvSpPr>
          <p:cNvPr id="10" name="Rectángulo 9"/>
          <p:cNvSpPr/>
          <p:nvPr/>
        </p:nvSpPr>
        <p:spPr>
          <a:xfrm>
            <a:off x="586129" y="1146611"/>
            <a:ext cx="7458923" cy="507831"/>
          </a:xfrm>
          <a:prstGeom prst="rect">
            <a:avLst/>
          </a:prstGeom>
        </p:spPr>
        <p:txBody>
          <a:bodyPr wrap="square">
            <a:spAutoFit/>
          </a:bodyPr>
          <a:lstStyle/>
          <a:p>
            <a:pPr algn="just"/>
            <a:endParaRPr lang="es-CO" sz="1350" dirty="0">
              <a:solidFill>
                <a:prstClr val="black"/>
              </a:solidFill>
            </a:endParaRPr>
          </a:p>
          <a:p>
            <a:pPr>
              <a:spcBef>
                <a:spcPct val="0"/>
              </a:spcBef>
              <a:buFont typeface="Wingdings" panose="05000000000000000000" pitchFamily="2" charset="2"/>
              <a:buChar char="ü"/>
            </a:pPr>
            <a:endParaRPr lang="es-CO" altLang="es-CO" sz="1350" dirty="0">
              <a:solidFill>
                <a:prstClr val="black"/>
              </a:solidFill>
              <a:latin typeface="DeutschePost-MedCn" pitchFamily="34" charset="0"/>
              <a:cs typeface="Times New Roman" panose="02020603050405020304" pitchFamily="18" charset="0"/>
            </a:endParaRPr>
          </a:p>
        </p:txBody>
      </p:sp>
      <p:sp>
        <p:nvSpPr>
          <p:cNvPr id="2" name="CuadroTexto 1"/>
          <p:cNvSpPr txBox="1"/>
          <p:nvPr/>
        </p:nvSpPr>
        <p:spPr>
          <a:xfrm>
            <a:off x="577900" y="1327778"/>
            <a:ext cx="7946184" cy="3170099"/>
          </a:xfrm>
          <a:prstGeom prst="rect">
            <a:avLst/>
          </a:prstGeom>
          <a:noFill/>
        </p:spPr>
        <p:txBody>
          <a:bodyPr wrap="square" rtlCol="0">
            <a:spAutoFit/>
          </a:bodyPr>
          <a:lstStyle/>
          <a:p>
            <a:pPr algn="just">
              <a:spcBef>
                <a:spcPct val="0"/>
              </a:spcBef>
              <a:buFont typeface="Wingdings" panose="05000000000000000000" pitchFamily="2" charset="2"/>
              <a:buChar char="q"/>
            </a:pPr>
            <a:r>
              <a:rPr lang="es-MX" altLang="es-CO" sz="1600" dirty="0"/>
              <a:t> Los envíos menores, es decir, mercancía con valor declarado por debajo de USD 200 ingresan a este país libre de impuestos de nacionalización.</a:t>
            </a:r>
          </a:p>
          <a:p>
            <a:pPr algn="just">
              <a:spcBef>
                <a:spcPct val="0"/>
              </a:spcBef>
            </a:pPr>
            <a:endParaRPr lang="es-MX" altLang="es-CO" sz="1600" dirty="0"/>
          </a:p>
          <a:p>
            <a:pPr algn="just">
              <a:spcBef>
                <a:spcPct val="0"/>
              </a:spcBef>
              <a:buFont typeface="Wingdings" panose="05000000000000000000" pitchFamily="2" charset="2"/>
              <a:buChar char="q"/>
            </a:pPr>
            <a:r>
              <a:rPr lang="es-MX" altLang="es-CO" sz="1600" dirty="0"/>
              <a:t> Aquellos envíos con valor FOB  mayor a USD 200 y hasta USD 2.000, deben pagar impuestos de nacionalización.</a:t>
            </a:r>
          </a:p>
          <a:p>
            <a:pPr algn="just">
              <a:spcBef>
                <a:spcPct val="0"/>
              </a:spcBef>
            </a:pPr>
            <a:endParaRPr lang="es-CO" altLang="es-CO" sz="1600" dirty="0"/>
          </a:p>
          <a:p>
            <a:pPr algn="just">
              <a:spcBef>
                <a:spcPct val="0"/>
              </a:spcBef>
              <a:buFont typeface="Wingdings" panose="05000000000000000000" pitchFamily="2" charset="2"/>
              <a:buChar char="q"/>
            </a:pPr>
            <a:r>
              <a:rPr lang="es-MX" altLang="es-CO" sz="1600" dirty="0"/>
              <a:t> Los exportadores que movilicen envíos con valor declarado mayor a USD 2.000 deben contratar agente de aduana o </a:t>
            </a:r>
            <a:r>
              <a:rPr lang="es-MX" altLang="es-CO" sz="1600" i="1" dirty="0" err="1"/>
              <a:t>broker</a:t>
            </a:r>
            <a:r>
              <a:rPr lang="es-MX" altLang="es-CO" sz="1600" dirty="0"/>
              <a:t> para liberación correspondiente.</a:t>
            </a:r>
          </a:p>
          <a:p>
            <a:pPr>
              <a:spcBef>
                <a:spcPct val="0"/>
              </a:spcBef>
              <a:buFont typeface="Wingdings" panose="05000000000000000000" pitchFamily="2" charset="2"/>
              <a:buChar char="q"/>
            </a:pPr>
            <a:endParaRPr lang="es-MX" altLang="es-CO" sz="1600" dirty="0"/>
          </a:p>
          <a:p>
            <a:pPr>
              <a:spcBef>
                <a:spcPct val="0"/>
              </a:spcBef>
              <a:buFont typeface="Wingdings" panose="05000000000000000000" pitchFamily="2" charset="2"/>
              <a:buChar char="q"/>
            </a:pPr>
            <a:r>
              <a:rPr lang="es-MX" altLang="es-CO" sz="1600" dirty="0"/>
              <a:t> La mercancía, siempre debe estar acompañada de la factura comercial y diligenciada </a:t>
            </a:r>
          </a:p>
          <a:p>
            <a:pPr>
              <a:spcBef>
                <a:spcPct val="0"/>
              </a:spcBef>
            </a:pPr>
            <a:r>
              <a:rPr lang="es-MX" altLang="es-CO" sz="1600" dirty="0"/>
              <a:t>en su totalidad.</a:t>
            </a:r>
          </a:p>
          <a:p>
            <a:pPr algn="just">
              <a:lnSpc>
                <a:spcPct val="150000"/>
              </a:lnSpc>
            </a:pPr>
            <a:endParaRPr lang="es-MX" sz="1600" dirty="0">
              <a:solidFill>
                <a:prstClr val="black"/>
              </a:solidFill>
            </a:endParaRPr>
          </a:p>
        </p:txBody>
      </p:sp>
      <p:pic>
        <p:nvPicPr>
          <p:cNvPr id="12" name="Picture 2" descr="Resultado de imagen para peru mapa bandera png">
            <a:hlinkClick r:id="rId4"/>
          </p:cNvPr>
          <p:cNvPicPr>
            <a:picLocks noChangeAspect="1" noChangeArrowheads="1"/>
          </p:cNvPicPr>
          <p:nvPr/>
        </p:nvPicPr>
        <p:blipFill>
          <a:blip r:embed="rId5" cstate="print"/>
          <a:srcRect/>
          <a:stretch>
            <a:fillRect/>
          </a:stretch>
        </p:blipFill>
        <p:spPr bwMode="auto">
          <a:xfrm>
            <a:off x="7667869" y="3499444"/>
            <a:ext cx="1084315" cy="1414191"/>
          </a:xfrm>
          <a:prstGeom prst="rect">
            <a:avLst/>
          </a:prstGeom>
          <a:noFill/>
        </p:spPr>
      </p:pic>
      <p:sp>
        <p:nvSpPr>
          <p:cNvPr id="13" name="CuadroTexto 12"/>
          <p:cNvSpPr txBox="1"/>
          <p:nvPr/>
        </p:nvSpPr>
        <p:spPr>
          <a:xfrm>
            <a:off x="7370643" y="4371950"/>
            <a:ext cx="839383" cy="307777"/>
          </a:xfrm>
          <a:prstGeom prst="rect">
            <a:avLst/>
          </a:prstGeom>
          <a:noFill/>
        </p:spPr>
        <p:txBody>
          <a:bodyPr wrap="square" rtlCol="0">
            <a:spAutoFit/>
          </a:bodyPr>
          <a:lstStyle/>
          <a:p>
            <a:pPr algn="just">
              <a:defRPr/>
            </a:pPr>
            <a:r>
              <a:rPr lang="es-CO" sz="1400" b="1" kern="0" dirty="0">
                <a:latin typeface="DaxlineOT-Regular" pitchFamily="34" charset="0"/>
              </a:rPr>
              <a:t>Perú</a:t>
            </a:r>
          </a:p>
        </p:txBody>
      </p:sp>
    </p:spTree>
    <p:extLst>
      <p:ext uri="{BB962C8B-B14F-4D97-AF65-F5344CB8AC3E}">
        <p14:creationId xmlns:p14="http://schemas.microsoft.com/office/powerpoint/2010/main" val="1179250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6582" b="10670"/>
          <a:stretch/>
        </p:blipFill>
        <p:spPr bwMode="auto">
          <a:xfrm>
            <a:off x="3779912" y="771550"/>
            <a:ext cx="5256584"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31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 y="0"/>
            <a:ext cx="9325412" cy="5246363"/>
          </a:xfrm>
          <a:prstGeom prst="rect">
            <a:avLst/>
          </a:prstGeom>
          <a:ln cmpd="dbl">
            <a:noFill/>
            <a:prstDash val="lgDashDot"/>
          </a:ln>
        </p:spPr>
      </p:pic>
      <p:sp>
        <p:nvSpPr>
          <p:cNvPr id="8" name="CuadroTexto 7"/>
          <p:cNvSpPr txBox="1"/>
          <p:nvPr/>
        </p:nvSpPr>
        <p:spPr>
          <a:xfrm>
            <a:off x="539552" y="268067"/>
            <a:ext cx="5184576" cy="584775"/>
          </a:xfrm>
          <a:prstGeom prst="rect">
            <a:avLst/>
          </a:prstGeom>
          <a:noFill/>
        </p:spPr>
        <p:txBody>
          <a:bodyPr wrap="square" rtlCol="0">
            <a:spAutoFit/>
          </a:bodyPr>
          <a:lstStyle/>
          <a:p>
            <a:pPr algn="just">
              <a:defRPr/>
            </a:pPr>
            <a:r>
              <a:rPr lang="es-CO" b="1" kern="0" dirty="0">
                <a:solidFill>
                  <a:srgbClr val="003399"/>
                </a:solidFill>
                <a:latin typeface="DaxlineOT-Regular" pitchFamily="34" charset="0"/>
              </a:rPr>
              <a:t>Generalidades de la exportación</a:t>
            </a:r>
          </a:p>
          <a:p>
            <a:pPr algn="just">
              <a:defRPr/>
            </a:pPr>
            <a:r>
              <a:rPr lang="es-CO" sz="1400" i="1" kern="0" dirty="0">
                <a:solidFill>
                  <a:srgbClr val="003399"/>
                </a:solidFill>
                <a:latin typeface="DaxlineOT-Regular" pitchFamily="34" charset="0"/>
              </a:rPr>
              <a:t>Requisitos básicos en país de destino</a:t>
            </a:r>
          </a:p>
        </p:txBody>
      </p:sp>
      <p:pic>
        <p:nvPicPr>
          <p:cNvPr id="11" name="Picture 4" descr="Resultado de imagen para argenti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3410503"/>
            <a:ext cx="1545260" cy="170205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7269571" y="4515966"/>
            <a:ext cx="1024020" cy="307777"/>
          </a:xfrm>
          <a:prstGeom prst="rect">
            <a:avLst/>
          </a:prstGeom>
          <a:noFill/>
        </p:spPr>
        <p:txBody>
          <a:bodyPr wrap="square" rtlCol="0">
            <a:spAutoFit/>
          </a:bodyPr>
          <a:lstStyle/>
          <a:p>
            <a:pPr algn="just">
              <a:defRPr/>
            </a:pPr>
            <a:r>
              <a:rPr lang="es-CO" sz="1400" b="1" kern="0" dirty="0">
                <a:latin typeface="DaxlineOT-Regular" pitchFamily="34" charset="0"/>
              </a:rPr>
              <a:t>Argentina</a:t>
            </a:r>
          </a:p>
        </p:txBody>
      </p:sp>
      <p:sp>
        <p:nvSpPr>
          <p:cNvPr id="4" name="CuadroTexto 3"/>
          <p:cNvSpPr txBox="1"/>
          <p:nvPr/>
        </p:nvSpPr>
        <p:spPr>
          <a:xfrm>
            <a:off x="539552" y="1152986"/>
            <a:ext cx="7889791" cy="3108543"/>
          </a:xfrm>
          <a:prstGeom prst="rect">
            <a:avLst/>
          </a:prstGeom>
          <a:noFill/>
        </p:spPr>
        <p:txBody>
          <a:bodyPr wrap="square" rtlCol="0">
            <a:spAutoFit/>
          </a:bodyPr>
          <a:lstStyle/>
          <a:p>
            <a:pPr marL="285750" indent="-285750">
              <a:buFont typeface="Wingdings" panose="05000000000000000000" pitchFamily="2" charset="2"/>
              <a:buChar char="q"/>
            </a:pPr>
            <a:r>
              <a:rPr lang="es-CO" altLang="es-CO" sz="1400" dirty="0">
                <a:latin typeface="DaxlineOT-Regular"/>
              </a:rPr>
              <a:t>Bajo esta modalidad, se puede transportar mercancía de hasta USD 1.000 de valor declarado y 50 kg. de peso. Por lo general, hay demoras en la revisión del envío por parte de aduanas -aproximadamente, 2 días hábiles-.</a:t>
            </a:r>
          </a:p>
          <a:p>
            <a:endParaRPr lang="es-CO" altLang="es-CO" sz="1400" dirty="0">
              <a:latin typeface="DaxlineOT-Regular"/>
            </a:endParaRPr>
          </a:p>
          <a:p>
            <a:pPr marL="285750" indent="-285750">
              <a:buFont typeface="Wingdings" panose="05000000000000000000" pitchFamily="2" charset="2"/>
              <a:buChar char="q"/>
            </a:pPr>
            <a:endParaRPr lang="es-CO" altLang="es-CO" sz="1400" dirty="0">
              <a:latin typeface="DaxlineOT-Regular"/>
            </a:endParaRPr>
          </a:p>
          <a:p>
            <a:pPr marL="285750" indent="-285750">
              <a:buFont typeface="Wingdings" panose="05000000000000000000" pitchFamily="2" charset="2"/>
              <a:buChar char="q"/>
            </a:pPr>
            <a:r>
              <a:rPr lang="es-CO" altLang="es-CO" sz="1400" dirty="0">
                <a:latin typeface="DaxlineOT-Regular"/>
              </a:rPr>
              <a:t>Los envíos que excedan el valor de USD 1.000 de valor declarado, deben contratar agente de aduana o </a:t>
            </a:r>
            <a:r>
              <a:rPr lang="es-CO" altLang="es-CO" sz="1400" i="1" dirty="0" err="1">
                <a:latin typeface="DaxlineOT-Regular"/>
              </a:rPr>
              <a:t>broker</a:t>
            </a:r>
            <a:r>
              <a:rPr lang="es-CO" altLang="es-CO" sz="1400" dirty="0">
                <a:latin typeface="DaxlineOT-Regular"/>
              </a:rPr>
              <a:t> para la liberación correspondiente.</a:t>
            </a:r>
          </a:p>
          <a:p>
            <a:endParaRPr lang="es-MX" altLang="es-CO" sz="1400" dirty="0">
              <a:latin typeface="DaxlineOT-Regular"/>
            </a:endParaRPr>
          </a:p>
          <a:p>
            <a:pPr marL="285750" indent="-285750">
              <a:buFont typeface="Wingdings" panose="05000000000000000000" pitchFamily="2" charset="2"/>
              <a:buChar char="q"/>
            </a:pPr>
            <a:endParaRPr lang="es-MX" altLang="es-CO" sz="1400" dirty="0">
              <a:latin typeface="DaxlineOT-Regular"/>
            </a:endParaRPr>
          </a:p>
          <a:p>
            <a:pPr marL="285750" indent="-285750">
              <a:buFont typeface="Wingdings" panose="05000000000000000000" pitchFamily="2" charset="2"/>
              <a:buChar char="q"/>
            </a:pPr>
            <a:r>
              <a:rPr lang="es-MX" altLang="es-CO" sz="1400" dirty="0">
                <a:latin typeface="DaxlineOT-Regular"/>
              </a:rPr>
              <a:t> Todos los envíos deben estar acompañados del TAX ID.</a:t>
            </a:r>
          </a:p>
          <a:p>
            <a:pPr marL="285750" indent="-285750">
              <a:buFont typeface="Wingdings" panose="05000000000000000000" pitchFamily="2" charset="2"/>
              <a:buChar char="q"/>
            </a:pPr>
            <a:endParaRPr lang="es-MX" altLang="es-CO" sz="1400" dirty="0">
              <a:latin typeface="DaxlineOT-Regular"/>
            </a:endParaRPr>
          </a:p>
          <a:p>
            <a:pPr marL="285750" indent="-285750">
              <a:buFont typeface="Wingdings" panose="05000000000000000000" pitchFamily="2" charset="2"/>
              <a:buChar char="q"/>
            </a:pPr>
            <a:endParaRPr lang="es-MX" altLang="es-CO" sz="1400" dirty="0">
              <a:latin typeface="DaxlineOT-Regular"/>
            </a:endParaRPr>
          </a:p>
          <a:p>
            <a:pPr marL="285750" indent="-285750">
              <a:buFont typeface="Wingdings" panose="05000000000000000000" pitchFamily="2" charset="2"/>
              <a:buChar char="q"/>
            </a:pPr>
            <a:r>
              <a:rPr lang="es-MX" altLang="es-CO" sz="1400" dirty="0">
                <a:latin typeface="DaxlineOT-Regular"/>
              </a:rPr>
              <a:t> El destinatario o importador, debe estar registrado ante la Administración Federal de Ingresos Públicos (AFIP).</a:t>
            </a:r>
            <a:endParaRPr lang="es-CO" sz="1400" dirty="0">
              <a:latin typeface="DaxlineOT-Regular" pitchFamily="34" charset="0"/>
            </a:endParaRPr>
          </a:p>
        </p:txBody>
      </p:sp>
    </p:spTree>
    <p:extLst>
      <p:ext uri="{BB962C8B-B14F-4D97-AF65-F5344CB8AC3E}">
        <p14:creationId xmlns:p14="http://schemas.microsoft.com/office/powerpoint/2010/main" val="2300452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01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12 Título"/>
          <p:cNvSpPr>
            <a:spLocks noGrp="1"/>
          </p:cNvSpPr>
          <p:nvPr>
            <p:ph type="title"/>
          </p:nvPr>
        </p:nvSpPr>
        <p:spPr>
          <a:xfrm>
            <a:off x="107504" y="771550"/>
            <a:ext cx="5328592" cy="1577330"/>
          </a:xfrm>
        </p:spPr>
        <p:txBody>
          <a:bodyPr/>
          <a:lstStyle/>
          <a:p>
            <a:r>
              <a:rPr lang="es-CO" sz="2800" dirty="0"/>
              <a:t>¿Qué es Exportafácil?</a:t>
            </a:r>
          </a:p>
        </p:txBody>
      </p:sp>
      <p:sp>
        <p:nvSpPr>
          <p:cNvPr id="14" name="13 Subtítulo"/>
          <p:cNvSpPr>
            <a:spLocks noGrp="1"/>
          </p:cNvSpPr>
          <p:nvPr>
            <p:ph type="subTitle" idx="1"/>
          </p:nvPr>
        </p:nvSpPr>
        <p:spPr>
          <a:xfrm>
            <a:off x="179512" y="1779662"/>
            <a:ext cx="5400600" cy="2592288"/>
          </a:xfrm>
        </p:spPr>
        <p:txBody>
          <a:bodyPr>
            <a:normAutofit fontScale="55000" lnSpcReduction="20000"/>
          </a:bodyPr>
          <a:lstStyle/>
          <a:p>
            <a:pPr algn="just">
              <a:lnSpc>
                <a:spcPct val="170000"/>
              </a:lnSpc>
            </a:pPr>
            <a:endParaRPr lang="es-CO" dirty="0"/>
          </a:p>
          <a:p>
            <a:pPr algn="just">
              <a:lnSpc>
                <a:spcPct val="170000"/>
              </a:lnSpc>
            </a:pPr>
            <a:r>
              <a:rPr lang="es-CO" sz="2300" dirty="0"/>
              <a:t>Es un sistema simplificado de exportación por tráfico postal y envíos urgentes. Como </a:t>
            </a:r>
            <a:r>
              <a:rPr lang="es-CO" sz="2300" dirty="0">
                <a:solidFill>
                  <a:srgbClr val="FFFF00"/>
                </a:solidFill>
              </a:rPr>
              <a:t>proyecto</a:t>
            </a:r>
            <a:r>
              <a:rPr lang="es-CO" sz="2300" dirty="0"/>
              <a:t> </a:t>
            </a:r>
            <a:r>
              <a:rPr lang="es-CO" sz="2300" dirty="0">
                <a:solidFill>
                  <a:schemeClr val="accent1"/>
                </a:solidFill>
              </a:rPr>
              <a:t>pa</a:t>
            </a:r>
            <a:r>
              <a:rPr lang="es-CO" sz="2300" dirty="0">
                <a:solidFill>
                  <a:srgbClr val="FF0000"/>
                </a:solidFill>
              </a:rPr>
              <a:t>ís</a:t>
            </a:r>
            <a:r>
              <a:rPr lang="es-CO" sz="2300" dirty="0"/>
              <a:t>, promueve la cultura exportadora en las micro, pequeñas y medianas empresas, facilitando el acceso a los mercados internacionales. Esta herramienta, es facilitada por la empresa de servicios de envíos de Colombia – Servicios Postales Nacionales S.A. – que opera bajo la marca </a:t>
            </a:r>
            <a:r>
              <a:rPr lang="es-CO" sz="2900" b="1" i="1" dirty="0"/>
              <a:t>4-72.</a:t>
            </a:r>
            <a:endParaRPr lang="es-CO" sz="2300" b="1" i="1" dirty="0"/>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578" y="4424309"/>
            <a:ext cx="851516" cy="219275"/>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2304" y="4815777"/>
            <a:ext cx="903265" cy="198884"/>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5510" y="4695074"/>
            <a:ext cx="560438" cy="404845"/>
          </a:xfrm>
          <a:prstGeom prst="rect">
            <a:avLst/>
          </a:prstGeom>
        </p:spPr>
      </p:pic>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1169" y="4476068"/>
            <a:ext cx="597785" cy="235591"/>
          </a:xfrm>
          <a:prstGeom prst="rect">
            <a:avLst/>
          </a:prstGeom>
        </p:spPr>
      </p:pic>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672" y="4695074"/>
            <a:ext cx="740993" cy="213035"/>
          </a:xfrm>
          <a:prstGeom prst="rect">
            <a:avLst/>
          </a:prstGeom>
        </p:spPr>
      </p:pic>
      <p:pic>
        <p:nvPicPr>
          <p:cNvPr id="4" name="Imagen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30857" y="4436083"/>
            <a:ext cx="827864" cy="248359"/>
          </a:xfrm>
          <a:prstGeom prst="rect">
            <a:avLst/>
          </a:prstGeom>
        </p:spPr>
      </p:pic>
      <p:pic>
        <p:nvPicPr>
          <p:cNvPr id="5" name="Imagen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9380" y="4659982"/>
            <a:ext cx="426809" cy="426809"/>
          </a:xfrm>
          <a:prstGeom prst="rect">
            <a:avLst/>
          </a:prstGeom>
        </p:spPr>
      </p:pic>
    </p:spTree>
    <p:extLst>
      <p:ext uri="{BB962C8B-B14F-4D97-AF65-F5344CB8AC3E}">
        <p14:creationId xmlns:p14="http://schemas.microsoft.com/office/powerpoint/2010/main" val="3107162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Rectángulo">
            <a:hlinkClick r:id="rId3" action="ppaction://hlinksldjump"/>
          </p:cNvPr>
          <p:cNvSpPr/>
          <p:nvPr/>
        </p:nvSpPr>
        <p:spPr>
          <a:xfrm>
            <a:off x="827584" y="0"/>
            <a:ext cx="2304256" cy="789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99914" y="1136405"/>
            <a:ext cx="5328592" cy="297663"/>
          </a:xfrm>
        </p:spPr>
        <p:txBody>
          <a:bodyPr/>
          <a:lstStyle/>
          <a:p>
            <a:r>
              <a:rPr lang="es-CO" sz="2000" dirty="0"/>
              <a:t>Objetivos</a:t>
            </a:r>
          </a:p>
        </p:txBody>
      </p:sp>
      <p:sp>
        <p:nvSpPr>
          <p:cNvPr id="5" name="13 Subtítulo"/>
          <p:cNvSpPr>
            <a:spLocks noGrp="1"/>
          </p:cNvSpPr>
          <p:nvPr>
            <p:ph type="subTitle" idx="1"/>
          </p:nvPr>
        </p:nvSpPr>
        <p:spPr>
          <a:xfrm>
            <a:off x="63910" y="1059582"/>
            <a:ext cx="5400600" cy="3981053"/>
          </a:xfrm>
        </p:spPr>
        <p:txBody>
          <a:bodyPr>
            <a:noAutofit/>
          </a:bodyPr>
          <a:lstStyle/>
          <a:p>
            <a:pPr>
              <a:lnSpc>
                <a:spcPct val="170000"/>
              </a:lnSpc>
            </a:pPr>
            <a:endParaRPr lang="es-CO" sz="1200" dirty="0"/>
          </a:p>
          <a:p>
            <a:pPr>
              <a:lnSpc>
                <a:spcPct val="170000"/>
              </a:lnSpc>
            </a:pPr>
            <a:endParaRPr lang="es-CO" sz="1200" dirty="0"/>
          </a:p>
          <a:p>
            <a:pPr marL="342900" indent="-342900" algn="just">
              <a:buFont typeface="Arial" panose="020B0604020202020204" pitchFamily="34" charset="0"/>
              <a:buChar char="•"/>
            </a:pPr>
            <a:r>
              <a:rPr lang="es-CO" sz="1200" dirty="0"/>
              <a:t>Incrementar las exportaciones a través del tráfico postal y los envíos urgentes por medio de la promoción de esta modalidad de exportación. </a:t>
            </a:r>
          </a:p>
          <a:p>
            <a:pPr marL="342900" indent="-342900" algn="just">
              <a:buFont typeface="Arial" panose="020B0604020202020204" pitchFamily="34" charset="0"/>
              <a:buChar char="•"/>
            </a:pPr>
            <a:endParaRPr lang="es-CO" sz="1200" dirty="0"/>
          </a:p>
          <a:p>
            <a:pPr marL="342900" indent="-342900" algn="just">
              <a:buFont typeface="Arial" panose="020B0604020202020204" pitchFamily="34" charset="0"/>
              <a:buChar char="•"/>
            </a:pPr>
            <a:r>
              <a:rPr lang="es-CO" sz="1200" dirty="0"/>
              <a:t>Descentralizar las exportaciones de las grandes ciudades de tal manera que las regiones tengan  oportunidades en el mercado internacional. </a:t>
            </a:r>
          </a:p>
          <a:p>
            <a:pPr marL="342900" indent="-342900" algn="just">
              <a:buFont typeface="Arial" panose="020B0604020202020204" pitchFamily="34" charset="0"/>
              <a:buChar char="•"/>
            </a:pPr>
            <a:endParaRPr lang="es-CO" sz="1200" dirty="0"/>
          </a:p>
          <a:p>
            <a:pPr marL="342900" indent="-342900" algn="just">
              <a:buFont typeface="Arial" panose="020B0604020202020204" pitchFamily="34" charset="0"/>
              <a:buChar char="•"/>
            </a:pPr>
            <a:r>
              <a:rPr lang="es-CO" sz="1200" dirty="0"/>
              <a:t>Fomentar la formalización de las </a:t>
            </a:r>
            <a:r>
              <a:rPr lang="es-CO" sz="1200" dirty="0" err="1"/>
              <a:t>Mipymes</a:t>
            </a:r>
            <a:r>
              <a:rPr lang="es-CO" sz="1200" dirty="0"/>
              <a:t>, gracias a la oferta de nuevos servicios de exportación simplificados. </a:t>
            </a:r>
          </a:p>
          <a:p>
            <a:pPr marL="342900" indent="-342900" algn="just">
              <a:buFont typeface="Arial" panose="020B0604020202020204" pitchFamily="34" charset="0"/>
              <a:buChar char="•"/>
            </a:pPr>
            <a:endParaRPr lang="es-CO" sz="1200" dirty="0"/>
          </a:p>
          <a:p>
            <a:pPr marL="342900" indent="-342900" algn="just">
              <a:buFont typeface="Arial" panose="020B0604020202020204" pitchFamily="34" charset="0"/>
              <a:buChar char="•"/>
            </a:pPr>
            <a:r>
              <a:rPr lang="es-CO" sz="1200" dirty="0"/>
              <a:t>Consolidar una cultura exportadora a través de la puesta en marcha de soluciones de exportación alternativas.</a:t>
            </a:r>
          </a:p>
        </p:txBody>
      </p:sp>
    </p:spTree>
    <p:extLst>
      <p:ext uri="{BB962C8B-B14F-4D97-AF65-F5344CB8AC3E}">
        <p14:creationId xmlns:p14="http://schemas.microsoft.com/office/powerpoint/2010/main" val="2644064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a:hlinkClick r:id="rId3" action="ppaction://hlinksldjump"/>
          </p:cNvPr>
          <p:cNvSpPr/>
          <p:nvPr/>
        </p:nvSpPr>
        <p:spPr>
          <a:xfrm>
            <a:off x="755576" y="0"/>
            <a:ext cx="2448272" cy="789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O" sz="1800" b="0" i="0" u="none" strike="noStrike" kern="0" cap="none" spc="0" normalizeH="0" baseline="0" noProof="0">
              <a:ln>
                <a:noFill/>
              </a:ln>
              <a:solidFill>
                <a:sysClr val="windowText" lastClr="000000"/>
              </a:solidFill>
              <a:effectLst/>
              <a:uLnTx/>
              <a:uFillTx/>
            </a:endParaRPr>
          </a:p>
        </p:txBody>
      </p:sp>
      <p:sp>
        <p:nvSpPr>
          <p:cNvPr id="4" name="3 Título"/>
          <p:cNvSpPr>
            <a:spLocks noGrp="1"/>
          </p:cNvSpPr>
          <p:nvPr>
            <p:ph type="title"/>
          </p:nvPr>
        </p:nvSpPr>
        <p:spPr>
          <a:xfrm>
            <a:off x="251520" y="789552"/>
            <a:ext cx="5328592" cy="936104"/>
          </a:xfrm>
        </p:spPr>
        <p:txBody>
          <a:bodyPr/>
          <a:lstStyle/>
          <a:p>
            <a:r>
              <a:rPr lang="es-CO" sz="2000" dirty="0"/>
              <a:t>Beneficios</a:t>
            </a:r>
          </a:p>
        </p:txBody>
      </p:sp>
      <p:sp>
        <p:nvSpPr>
          <p:cNvPr id="5" name="4 Subtítulo"/>
          <p:cNvSpPr>
            <a:spLocks noGrp="1"/>
          </p:cNvSpPr>
          <p:nvPr>
            <p:ph type="subTitle" idx="1"/>
          </p:nvPr>
        </p:nvSpPr>
        <p:spPr>
          <a:xfrm>
            <a:off x="251520" y="1591341"/>
            <a:ext cx="5400600" cy="3260898"/>
          </a:xfrm>
        </p:spPr>
        <p:txBody>
          <a:bodyPr>
            <a:normAutofit fontScale="70000" lnSpcReduction="20000"/>
          </a:bodyPr>
          <a:lstStyle/>
          <a:p>
            <a:pPr lvl="0" algn="just">
              <a:lnSpc>
                <a:spcPct val="120000"/>
              </a:lnSpc>
            </a:pPr>
            <a:r>
              <a:rPr lang="es-CO" sz="1500" b="1" dirty="0"/>
              <a:t>Simplicidad, </a:t>
            </a:r>
            <a:r>
              <a:rPr lang="es-CO" sz="1500" dirty="0"/>
              <a:t>porque no requiere intermediario aduanero al operarse bajo el régimen de tráfico postal y envíos urgentes.</a:t>
            </a:r>
          </a:p>
          <a:p>
            <a:pPr lvl="0" algn="just">
              <a:lnSpc>
                <a:spcPct val="120000"/>
              </a:lnSpc>
            </a:pPr>
            <a:endParaRPr lang="es-CO" sz="1500" dirty="0"/>
          </a:p>
          <a:p>
            <a:pPr lvl="0" algn="just">
              <a:lnSpc>
                <a:spcPct val="120000"/>
              </a:lnSpc>
            </a:pPr>
            <a:r>
              <a:rPr lang="es-CO" sz="1500" b="1" dirty="0"/>
              <a:t>Acceso a la extensa red postal de 4-72</a:t>
            </a:r>
            <a:r>
              <a:rPr lang="es-CO" sz="1500" dirty="0"/>
              <a:t>, con más de 190 puntos en el territorio nacional, facilitando a las regiones oportunidades en el mercado internacional.</a:t>
            </a:r>
          </a:p>
          <a:p>
            <a:pPr lvl="0" algn="just">
              <a:lnSpc>
                <a:spcPct val="120000"/>
              </a:lnSpc>
            </a:pPr>
            <a:endParaRPr lang="es-CO" sz="1500" dirty="0"/>
          </a:p>
          <a:p>
            <a:pPr lvl="0" algn="just">
              <a:lnSpc>
                <a:spcPct val="120000"/>
              </a:lnSpc>
            </a:pPr>
            <a:r>
              <a:rPr lang="es-CO" sz="1500" b="1" dirty="0"/>
              <a:t>Competitividad</a:t>
            </a:r>
            <a:r>
              <a:rPr lang="es-CO" sz="1500" dirty="0"/>
              <a:t>, porque le permite al exportador ahorrar dinero gracias a sus tarifas económicas y trámites de exportación.</a:t>
            </a:r>
          </a:p>
          <a:p>
            <a:pPr lvl="0" algn="just">
              <a:lnSpc>
                <a:spcPct val="120000"/>
              </a:lnSpc>
            </a:pPr>
            <a:endParaRPr lang="es-CO" sz="1500" dirty="0"/>
          </a:p>
          <a:p>
            <a:pPr lvl="0" algn="just">
              <a:lnSpc>
                <a:spcPct val="120000"/>
              </a:lnSpc>
            </a:pPr>
            <a:r>
              <a:rPr lang="es-CO" sz="1500" b="1" dirty="0"/>
              <a:t>Tranquilidad</a:t>
            </a:r>
            <a:r>
              <a:rPr lang="es-CO" sz="1500" dirty="0"/>
              <a:t>, ya que incluye seguro con cubrimiento del 100% sobre el valor real de la mercancía.</a:t>
            </a:r>
          </a:p>
          <a:p>
            <a:pPr lvl="0" algn="just">
              <a:lnSpc>
                <a:spcPct val="120000"/>
              </a:lnSpc>
            </a:pPr>
            <a:endParaRPr lang="es-CO" sz="1500" dirty="0"/>
          </a:p>
          <a:p>
            <a:pPr lvl="0" algn="just">
              <a:lnSpc>
                <a:spcPct val="120000"/>
              </a:lnSpc>
            </a:pPr>
            <a:r>
              <a:rPr lang="es-CO" sz="1500" b="1" dirty="0"/>
              <a:t>Asesoría y acompañamiento </a:t>
            </a:r>
            <a:r>
              <a:rPr lang="es-CO" sz="1500" dirty="0"/>
              <a:t>durante todo el proceso exportador.</a:t>
            </a:r>
          </a:p>
          <a:p>
            <a:pPr lvl="0" algn="just">
              <a:lnSpc>
                <a:spcPct val="120000"/>
              </a:lnSpc>
            </a:pPr>
            <a:endParaRPr lang="es-CO" sz="1500" dirty="0"/>
          </a:p>
          <a:p>
            <a:pPr lvl="0" algn="just">
              <a:lnSpc>
                <a:spcPct val="120000"/>
              </a:lnSpc>
            </a:pPr>
            <a:r>
              <a:rPr lang="es-CO" sz="1500" b="1" dirty="0"/>
              <a:t>Trazabilidad </a:t>
            </a:r>
            <a:r>
              <a:rPr lang="es-CO" sz="1500" dirty="0"/>
              <a:t>de su envío.</a:t>
            </a:r>
          </a:p>
          <a:p>
            <a:pPr algn="just"/>
            <a:endParaRPr lang="es-CO" sz="4400" dirty="0"/>
          </a:p>
          <a:p>
            <a:pPr algn="just">
              <a:lnSpc>
                <a:spcPct val="170000"/>
              </a:lnSpc>
            </a:pPr>
            <a:endParaRPr lang="es-CO" sz="4400" dirty="0"/>
          </a:p>
          <a:p>
            <a:endParaRPr lang="es-CO" dirty="0"/>
          </a:p>
        </p:txBody>
      </p:sp>
    </p:spTree>
    <p:extLst>
      <p:ext uri="{BB962C8B-B14F-4D97-AF65-F5344CB8AC3E}">
        <p14:creationId xmlns:p14="http://schemas.microsoft.com/office/powerpoint/2010/main" val="2666876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Rectángulo">
            <a:hlinkClick r:id="rId3" action="ppaction://hlinksldjump"/>
          </p:cNvPr>
          <p:cNvSpPr/>
          <p:nvPr/>
        </p:nvSpPr>
        <p:spPr>
          <a:xfrm>
            <a:off x="755576" y="0"/>
            <a:ext cx="2448272" cy="789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3 Título"/>
          <p:cNvSpPr>
            <a:spLocks noGrp="1"/>
          </p:cNvSpPr>
          <p:nvPr>
            <p:ph type="title"/>
          </p:nvPr>
        </p:nvSpPr>
        <p:spPr>
          <a:xfrm>
            <a:off x="179512" y="987574"/>
            <a:ext cx="5328592" cy="548683"/>
          </a:xfrm>
        </p:spPr>
        <p:txBody>
          <a:bodyPr/>
          <a:lstStyle/>
          <a:p>
            <a:r>
              <a:rPr lang="es-CO" sz="2400" dirty="0"/>
              <a:t>Características</a:t>
            </a:r>
          </a:p>
        </p:txBody>
      </p:sp>
      <p:sp>
        <p:nvSpPr>
          <p:cNvPr id="5" name="4 Subtítulo"/>
          <p:cNvSpPr>
            <a:spLocks noGrp="1"/>
          </p:cNvSpPr>
          <p:nvPr>
            <p:ph type="subTitle" idx="1"/>
          </p:nvPr>
        </p:nvSpPr>
        <p:spPr>
          <a:xfrm>
            <a:off x="107504" y="1851670"/>
            <a:ext cx="5400600" cy="2880320"/>
          </a:xfrm>
        </p:spPr>
        <p:txBody>
          <a:bodyPr>
            <a:normAutofit fontScale="92500" lnSpcReduction="10000"/>
          </a:bodyPr>
          <a:lstStyle/>
          <a:p>
            <a:pPr marL="342900" indent="-342900" algn="just">
              <a:buFont typeface="Arial" panose="020B0604020202020204" pitchFamily="34" charset="0"/>
              <a:buChar char="•"/>
            </a:pPr>
            <a:r>
              <a:rPr lang="es-CO" sz="1600" dirty="0"/>
              <a:t>Dirigido principalmente a las micro, pequeñas y medianas empresas del país.</a:t>
            </a:r>
          </a:p>
          <a:p>
            <a:pPr marL="342900" indent="-342900" algn="just">
              <a:buFont typeface="Arial" panose="020B0604020202020204" pitchFamily="34" charset="0"/>
              <a:buChar char="•"/>
            </a:pPr>
            <a:endParaRPr lang="es-CO" sz="1600" dirty="0"/>
          </a:p>
          <a:p>
            <a:pPr marL="342900" indent="-342900" algn="just">
              <a:buFont typeface="Arial" panose="020B0604020202020204" pitchFamily="34" charset="0"/>
              <a:buChar char="•"/>
            </a:pPr>
            <a:r>
              <a:rPr lang="es-CO" sz="1600" dirty="0"/>
              <a:t>El valor declarado de la mercancía no debe ser superior a USD 5.000 por envío</a:t>
            </a:r>
          </a:p>
          <a:p>
            <a:pPr marL="342900" indent="-342900" algn="just">
              <a:buFont typeface="Arial" panose="020B0604020202020204" pitchFamily="34" charset="0"/>
              <a:buChar char="•"/>
            </a:pPr>
            <a:endParaRPr lang="es-CO" sz="1600" dirty="0"/>
          </a:p>
          <a:p>
            <a:pPr marL="342900" indent="-342900" algn="just">
              <a:buFont typeface="Arial" panose="020B0604020202020204" pitchFamily="34" charset="0"/>
              <a:buChar char="•"/>
            </a:pPr>
            <a:r>
              <a:rPr lang="es-CO" sz="1600" dirty="0"/>
              <a:t>El peso de la mercancía no debe exceder los 30 o 50 Kg. de acuerdo con el tipo de servicio: </a:t>
            </a:r>
            <a:r>
              <a:rPr lang="es-CO" sz="1600" i="1" dirty="0" err="1"/>
              <a:t>Exportafacil</a:t>
            </a:r>
            <a:r>
              <a:rPr lang="es-CO" sz="1600" i="1" dirty="0"/>
              <a:t> EMS </a:t>
            </a:r>
            <a:r>
              <a:rPr lang="es-CO" sz="1600" dirty="0"/>
              <a:t>o </a:t>
            </a:r>
            <a:r>
              <a:rPr lang="es-CO" sz="1600" i="1" dirty="0" err="1"/>
              <a:t>Exportafacil</a:t>
            </a:r>
            <a:r>
              <a:rPr lang="es-CO" sz="1600" i="1" dirty="0"/>
              <a:t> Courier.</a:t>
            </a:r>
          </a:p>
          <a:p>
            <a:pPr marL="342900" indent="-342900" algn="just">
              <a:buFont typeface="Arial" panose="020B0604020202020204" pitchFamily="34" charset="0"/>
              <a:buChar char="•"/>
            </a:pPr>
            <a:endParaRPr lang="es-CO" sz="1600" dirty="0"/>
          </a:p>
          <a:p>
            <a:pPr marL="342900" indent="-342900" algn="just">
              <a:buFont typeface="Arial" panose="020B0604020202020204" pitchFamily="34" charset="0"/>
              <a:buChar char="•"/>
            </a:pPr>
            <a:r>
              <a:rPr lang="es-CO" sz="1600" dirty="0"/>
              <a:t>Se opera a través de la amplia red de oficinas de 4-72 a nivel nacional.</a:t>
            </a:r>
          </a:p>
          <a:p>
            <a:pPr marL="342900" indent="-342900">
              <a:buFont typeface="Arial" panose="020B0604020202020204" pitchFamily="34" charset="0"/>
              <a:buChar char="•"/>
            </a:pPr>
            <a:endParaRPr lang="es-CO" sz="1800" dirty="0"/>
          </a:p>
        </p:txBody>
      </p:sp>
    </p:spTree>
    <p:extLst>
      <p:ext uri="{BB962C8B-B14F-4D97-AF65-F5344CB8AC3E}">
        <p14:creationId xmlns:p14="http://schemas.microsoft.com/office/powerpoint/2010/main" val="373374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5 Título"/>
          <p:cNvSpPr>
            <a:spLocks noGrp="1"/>
          </p:cNvSpPr>
          <p:nvPr>
            <p:ph type="title"/>
          </p:nvPr>
        </p:nvSpPr>
        <p:spPr>
          <a:xfrm>
            <a:off x="411264" y="235796"/>
            <a:ext cx="6032943" cy="576064"/>
          </a:xfrm>
        </p:spPr>
        <p:txBody>
          <a:bodyPr/>
          <a:lstStyle/>
          <a:p>
            <a:r>
              <a:rPr lang="es-CO" sz="1400" dirty="0"/>
              <a:t>¿</a:t>
            </a:r>
            <a:r>
              <a:rPr lang="es-CO" sz="1600" dirty="0"/>
              <a:t>Cuál es la diferencia con la exportación tradicional?</a:t>
            </a:r>
          </a:p>
        </p:txBody>
      </p:sp>
      <p:sp>
        <p:nvSpPr>
          <p:cNvPr id="4" name="Rectángulo redondeado 3"/>
          <p:cNvSpPr/>
          <p:nvPr/>
        </p:nvSpPr>
        <p:spPr>
          <a:xfrm rot="16200000">
            <a:off x="459844" y="2003386"/>
            <a:ext cx="1275539" cy="2520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1400" b="1" dirty="0"/>
              <a:t>Tradicional</a:t>
            </a:r>
          </a:p>
        </p:txBody>
      </p:sp>
      <p:sp>
        <p:nvSpPr>
          <p:cNvPr id="8" name="Rectángulo redondeado 7"/>
          <p:cNvSpPr/>
          <p:nvPr/>
        </p:nvSpPr>
        <p:spPr>
          <a:xfrm rot="16200000">
            <a:off x="410497" y="3630826"/>
            <a:ext cx="1368153" cy="25810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bg1"/>
                </a:solidFill>
              </a:rPr>
              <a:t>Tráfico Postal</a:t>
            </a:r>
          </a:p>
        </p:txBody>
      </p:sp>
      <p:sp>
        <p:nvSpPr>
          <p:cNvPr id="9" name="Rectángulo redondeado 8"/>
          <p:cNvSpPr/>
          <p:nvPr/>
        </p:nvSpPr>
        <p:spPr>
          <a:xfrm>
            <a:off x="1403648" y="999115"/>
            <a:ext cx="6408711" cy="23301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bg1"/>
                </a:solidFill>
              </a:rPr>
              <a:t>Proceso de exportación</a:t>
            </a:r>
          </a:p>
        </p:txBody>
      </p:sp>
      <p:cxnSp>
        <p:nvCxnSpPr>
          <p:cNvPr id="11" name="Conector recto 10"/>
          <p:cNvCxnSpPr/>
          <p:nvPr/>
        </p:nvCxnSpPr>
        <p:spPr>
          <a:xfrm>
            <a:off x="1691680" y="2931790"/>
            <a:ext cx="56166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1487948" y="2149755"/>
            <a:ext cx="1008112" cy="400110"/>
          </a:xfrm>
          <a:prstGeom prst="rect">
            <a:avLst/>
          </a:prstGeom>
          <a:noFill/>
        </p:spPr>
        <p:txBody>
          <a:bodyPr wrap="square" rtlCol="0">
            <a:spAutoFit/>
          </a:bodyPr>
          <a:lstStyle/>
          <a:p>
            <a:pPr algn="ctr"/>
            <a:r>
              <a:rPr lang="es-CO" sz="1000" b="1" dirty="0">
                <a:latin typeface="DaxlineOT-Regular" pitchFamily="34" charset="0"/>
              </a:rPr>
              <a:t>Mayor a </a:t>
            </a:r>
          </a:p>
          <a:p>
            <a:pPr algn="ctr"/>
            <a:r>
              <a:rPr lang="es-CO" sz="1000" b="1" dirty="0">
                <a:latin typeface="DaxlineOT-Regular" pitchFamily="34" charset="0"/>
              </a:rPr>
              <a:t>USD 5.000</a:t>
            </a:r>
          </a:p>
        </p:txBody>
      </p:sp>
      <p:sp>
        <p:nvSpPr>
          <p:cNvPr id="15" name="CuadroTexto 14"/>
          <p:cNvSpPr txBox="1"/>
          <p:nvPr/>
        </p:nvSpPr>
        <p:spPr>
          <a:xfrm>
            <a:off x="1547665" y="3559825"/>
            <a:ext cx="1008112" cy="400110"/>
          </a:xfrm>
          <a:prstGeom prst="rect">
            <a:avLst/>
          </a:prstGeom>
          <a:noFill/>
        </p:spPr>
        <p:txBody>
          <a:bodyPr wrap="square" rtlCol="0">
            <a:spAutoFit/>
          </a:bodyPr>
          <a:lstStyle/>
          <a:p>
            <a:pPr algn="ctr"/>
            <a:r>
              <a:rPr lang="es-CO" sz="1000" b="1" dirty="0">
                <a:latin typeface="DaxlineOT-Regular" pitchFamily="34" charset="0"/>
              </a:rPr>
              <a:t>Menor de USD 5.000</a:t>
            </a:r>
          </a:p>
        </p:txBody>
      </p:sp>
      <p:cxnSp>
        <p:nvCxnSpPr>
          <p:cNvPr id="17" name="Conector recto 16"/>
          <p:cNvCxnSpPr/>
          <p:nvPr/>
        </p:nvCxnSpPr>
        <p:spPr>
          <a:xfrm>
            <a:off x="2572302" y="1743656"/>
            <a:ext cx="0" cy="26642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4211960" y="1743656"/>
            <a:ext cx="0" cy="26642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5734472" y="1743656"/>
            <a:ext cx="0" cy="266429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2572302" y="1509125"/>
            <a:ext cx="1543000" cy="142490"/>
          </a:xfrm>
          <a:prstGeom prst="rect">
            <a:avLst/>
          </a:prstGeom>
          <a:solidFill>
            <a:srgbClr val="C000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900" b="1" dirty="0">
                <a:solidFill>
                  <a:schemeClr val="bg1"/>
                </a:solidFill>
              </a:rPr>
              <a:t>Posible encargado</a:t>
            </a:r>
          </a:p>
        </p:txBody>
      </p:sp>
      <p:cxnSp>
        <p:nvCxnSpPr>
          <p:cNvPr id="21" name="Conector recto 20"/>
          <p:cNvCxnSpPr/>
          <p:nvPr/>
        </p:nvCxnSpPr>
        <p:spPr>
          <a:xfrm>
            <a:off x="7308304" y="1743656"/>
            <a:ext cx="0" cy="266429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4211960" y="1501771"/>
            <a:ext cx="1543000" cy="142490"/>
          </a:xfrm>
          <a:prstGeom prst="rect">
            <a:avLst/>
          </a:prstGeom>
          <a:solidFill>
            <a:srgbClr val="C000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900" b="1" dirty="0">
                <a:solidFill>
                  <a:schemeClr val="bg1"/>
                </a:solidFill>
              </a:rPr>
              <a:t>Requisitos de envíos</a:t>
            </a:r>
          </a:p>
        </p:txBody>
      </p:sp>
      <p:sp>
        <p:nvSpPr>
          <p:cNvPr id="23" name="Rectángulo 22"/>
          <p:cNvSpPr/>
          <p:nvPr/>
        </p:nvSpPr>
        <p:spPr>
          <a:xfrm>
            <a:off x="5784921" y="1509125"/>
            <a:ext cx="1543000" cy="142490"/>
          </a:xfrm>
          <a:prstGeom prst="rect">
            <a:avLst/>
          </a:prstGeom>
          <a:solidFill>
            <a:srgbClr val="C000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900" b="1" dirty="0">
                <a:solidFill>
                  <a:schemeClr val="bg1"/>
                </a:solidFill>
              </a:rPr>
              <a:t>Aduana</a:t>
            </a:r>
          </a:p>
        </p:txBody>
      </p:sp>
      <p:cxnSp>
        <p:nvCxnSpPr>
          <p:cNvPr id="25" name="Conector recto 24"/>
          <p:cNvCxnSpPr/>
          <p:nvPr/>
        </p:nvCxnSpPr>
        <p:spPr>
          <a:xfrm>
            <a:off x="2592790" y="2355726"/>
            <a:ext cx="316217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CuadroTexto 25"/>
          <p:cNvSpPr txBox="1"/>
          <p:nvPr/>
        </p:nvSpPr>
        <p:spPr>
          <a:xfrm>
            <a:off x="2825954" y="1902192"/>
            <a:ext cx="1268860" cy="230832"/>
          </a:xfrm>
          <a:prstGeom prst="rect">
            <a:avLst/>
          </a:prstGeom>
          <a:noFill/>
        </p:spPr>
        <p:txBody>
          <a:bodyPr wrap="square" rtlCol="0">
            <a:spAutoFit/>
          </a:bodyPr>
          <a:lstStyle/>
          <a:p>
            <a:pPr algn="ctr"/>
            <a:r>
              <a:rPr lang="es-CO" sz="900" b="1" dirty="0">
                <a:latin typeface="DaxlineOT-Regular" pitchFamily="34" charset="0"/>
              </a:rPr>
              <a:t>Agente aduanero</a:t>
            </a:r>
          </a:p>
        </p:txBody>
      </p:sp>
      <p:sp>
        <p:nvSpPr>
          <p:cNvPr id="27" name="CuadroTexto 26"/>
          <p:cNvSpPr txBox="1"/>
          <p:nvPr/>
        </p:nvSpPr>
        <p:spPr>
          <a:xfrm>
            <a:off x="2797459" y="2439639"/>
            <a:ext cx="1268860" cy="369332"/>
          </a:xfrm>
          <a:prstGeom prst="rect">
            <a:avLst/>
          </a:prstGeom>
          <a:noFill/>
        </p:spPr>
        <p:txBody>
          <a:bodyPr wrap="square" rtlCol="0">
            <a:spAutoFit/>
          </a:bodyPr>
          <a:lstStyle/>
          <a:p>
            <a:pPr algn="ctr"/>
            <a:r>
              <a:rPr lang="es-CO" sz="900" b="1" dirty="0">
                <a:latin typeface="DaxlineOT-Regular" pitchFamily="34" charset="0"/>
              </a:rPr>
              <a:t>Comercializadora Internacional</a:t>
            </a:r>
          </a:p>
        </p:txBody>
      </p:sp>
      <p:sp>
        <p:nvSpPr>
          <p:cNvPr id="28" name="CuadroTexto 27"/>
          <p:cNvSpPr txBox="1"/>
          <p:nvPr/>
        </p:nvSpPr>
        <p:spPr>
          <a:xfrm>
            <a:off x="5907445" y="2121742"/>
            <a:ext cx="1268860" cy="369332"/>
          </a:xfrm>
          <a:prstGeom prst="rect">
            <a:avLst/>
          </a:prstGeom>
          <a:noFill/>
        </p:spPr>
        <p:txBody>
          <a:bodyPr wrap="square" rtlCol="0">
            <a:spAutoFit/>
          </a:bodyPr>
          <a:lstStyle/>
          <a:p>
            <a:pPr algn="ctr"/>
            <a:r>
              <a:rPr lang="es-CO" sz="900" b="1" dirty="0">
                <a:latin typeface="DaxlineOT-Regular" pitchFamily="34" charset="0"/>
              </a:rPr>
              <a:t>Declaración de exportación</a:t>
            </a:r>
          </a:p>
        </p:txBody>
      </p:sp>
      <p:sp>
        <p:nvSpPr>
          <p:cNvPr id="30" name="CuadroTexto 29"/>
          <p:cNvSpPr txBox="1"/>
          <p:nvPr/>
        </p:nvSpPr>
        <p:spPr>
          <a:xfrm>
            <a:off x="4349030" y="2428616"/>
            <a:ext cx="1268860" cy="338554"/>
          </a:xfrm>
          <a:prstGeom prst="rect">
            <a:avLst/>
          </a:prstGeom>
          <a:noFill/>
        </p:spPr>
        <p:txBody>
          <a:bodyPr wrap="square" rtlCol="0">
            <a:spAutoFit/>
          </a:bodyPr>
          <a:lstStyle/>
          <a:p>
            <a:pPr algn="ctr"/>
            <a:r>
              <a:rPr lang="es-CO" sz="800" b="1" dirty="0">
                <a:latin typeface="DaxlineOT-Regular" pitchFamily="34" charset="0"/>
              </a:rPr>
              <a:t>Depende del producto</a:t>
            </a:r>
          </a:p>
          <a:p>
            <a:pPr algn="ctr"/>
            <a:r>
              <a:rPr lang="es-CO" sz="800" b="1" dirty="0">
                <a:latin typeface="DaxlineOT-Regular" pitchFamily="34" charset="0"/>
              </a:rPr>
              <a:t>Certificado de origen</a:t>
            </a:r>
          </a:p>
        </p:txBody>
      </p:sp>
      <p:sp>
        <p:nvSpPr>
          <p:cNvPr id="31" name="CuadroTexto 30"/>
          <p:cNvSpPr txBox="1"/>
          <p:nvPr/>
        </p:nvSpPr>
        <p:spPr>
          <a:xfrm>
            <a:off x="2758037" y="3575214"/>
            <a:ext cx="1268860" cy="230832"/>
          </a:xfrm>
          <a:prstGeom prst="rect">
            <a:avLst/>
          </a:prstGeom>
          <a:noFill/>
        </p:spPr>
        <p:txBody>
          <a:bodyPr wrap="square" rtlCol="0">
            <a:spAutoFit/>
          </a:bodyPr>
          <a:lstStyle/>
          <a:p>
            <a:pPr algn="ctr"/>
            <a:r>
              <a:rPr lang="es-CO" sz="900" b="1" dirty="0">
                <a:latin typeface="DaxlineOT-Regular" pitchFamily="34" charset="0"/>
              </a:rPr>
              <a:t>Operador Postal</a:t>
            </a:r>
          </a:p>
        </p:txBody>
      </p:sp>
      <p:sp>
        <p:nvSpPr>
          <p:cNvPr id="32" name="CuadroTexto 31"/>
          <p:cNvSpPr txBox="1"/>
          <p:nvPr/>
        </p:nvSpPr>
        <p:spPr>
          <a:xfrm>
            <a:off x="4344065" y="3521353"/>
            <a:ext cx="1268860" cy="338554"/>
          </a:xfrm>
          <a:prstGeom prst="rect">
            <a:avLst/>
          </a:prstGeom>
          <a:noFill/>
        </p:spPr>
        <p:txBody>
          <a:bodyPr wrap="square" rtlCol="0">
            <a:spAutoFit/>
          </a:bodyPr>
          <a:lstStyle/>
          <a:p>
            <a:pPr algn="ctr"/>
            <a:r>
              <a:rPr lang="es-CO" sz="800" b="1" dirty="0">
                <a:latin typeface="DaxlineOT-Regular" pitchFamily="34" charset="0"/>
              </a:rPr>
              <a:t>Depende del producto</a:t>
            </a:r>
          </a:p>
          <a:p>
            <a:pPr algn="ctr"/>
            <a:r>
              <a:rPr lang="es-CO" sz="800" b="1" dirty="0">
                <a:latin typeface="DaxlineOT-Regular" pitchFamily="34" charset="0"/>
              </a:rPr>
              <a:t>Certificado de origen</a:t>
            </a:r>
          </a:p>
        </p:txBody>
      </p:sp>
      <p:sp>
        <p:nvSpPr>
          <p:cNvPr id="33" name="CuadroTexto 32"/>
          <p:cNvSpPr txBox="1"/>
          <p:nvPr/>
        </p:nvSpPr>
        <p:spPr>
          <a:xfrm>
            <a:off x="5847991" y="3494542"/>
            <a:ext cx="1268860" cy="369332"/>
          </a:xfrm>
          <a:prstGeom prst="rect">
            <a:avLst/>
          </a:prstGeom>
          <a:noFill/>
        </p:spPr>
        <p:txBody>
          <a:bodyPr wrap="square" rtlCol="0">
            <a:spAutoFit/>
          </a:bodyPr>
          <a:lstStyle/>
          <a:p>
            <a:pPr algn="ctr"/>
            <a:r>
              <a:rPr lang="es-CO" sz="900" b="1" dirty="0">
                <a:latin typeface="DaxlineOT-Regular" pitchFamily="34" charset="0"/>
              </a:rPr>
              <a:t>Sistema simplificado</a:t>
            </a:r>
          </a:p>
        </p:txBody>
      </p:sp>
    </p:spTree>
    <p:extLst>
      <p:ext uri="{BB962C8B-B14F-4D97-AF65-F5344CB8AC3E}">
        <p14:creationId xmlns:p14="http://schemas.microsoft.com/office/powerpoint/2010/main" val="106346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9" y="80526"/>
            <a:ext cx="9142571" cy="5143499"/>
          </a:xfrm>
          <a:prstGeom prst="rect">
            <a:avLst/>
          </a:prstGeom>
          <a:ln cmpd="dbl">
            <a:noFill/>
            <a:prstDash val="lgDashDot"/>
          </a:ln>
        </p:spPr>
      </p:pic>
      <p:sp>
        <p:nvSpPr>
          <p:cNvPr id="9" name="Título 4"/>
          <p:cNvSpPr>
            <a:spLocks noGrp="1"/>
          </p:cNvSpPr>
          <p:nvPr>
            <p:ph type="title"/>
          </p:nvPr>
        </p:nvSpPr>
        <p:spPr>
          <a:xfrm>
            <a:off x="151941" y="1923678"/>
            <a:ext cx="8596523" cy="2448272"/>
          </a:xfrm>
        </p:spPr>
        <p:txBody>
          <a:bodyPr/>
          <a:lstStyle/>
          <a:p>
            <a:pPr algn="just"/>
            <a:r>
              <a:rPr lang="es-CO" sz="2000" b="0" dirty="0"/>
              <a:t/>
            </a:r>
            <a:br>
              <a:rPr lang="es-CO" sz="2000" b="0" dirty="0"/>
            </a:br>
            <a:endParaRPr lang="es-CO" sz="2000" b="0" dirty="0"/>
          </a:p>
        </p:txBody>
      </p:sp>
      <p:pic>
        <p:nvPicPr>
          <p:cNvPr id="2" name="Imagen 1"/>
          <p:cNvPicPr>
            <a:picLocks noChangeAspect="1"/>
          </p:cNvPicPr>
          <p:nvPr/>
        </p:nvPicPr>
        <p:blipFill>
          <a:blip r:embed="rId3"/>
          <a:stretch>
            <a:fillRect/>
          </a:stretch>
        </p:blipFill>
        <p:spPr>
          <a:xfrm>
            <a:off x="1121350" y="818930"/>
            <a:ext cx="2376264" cy="1166529"/>
          </a:xfrm>
          <a:prstGeom prst="rect">
            <a:avLst/>
          </a:prstGeom>
        </p:spPr>
      </p:pic>
      <p:sp>
        <p:nvSpPr>
          <p:cNvPr id="7" name="CuadroTexto 6"/>
          <p:cNvSpPr txBox="1"/>
          <p:nvPr/>
        </p:nvSpPr>
        <p:spPr>
          <a:xfrm>
            <a:off x="304341" y="2113941"/>
            <a:ext cx="3267931" cy="395814"/>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es-CO" sz="1500" b="0" i="0" u="none" strike="noStrike" kern="0" cap="none" spc="0" normalizeH="0" baseline="0" noProof="0" dirty="0">
              <a:ln>
                <a:noFill/>
              </a:ln>
              <a:solidFill>
                <a:sysClr val="windowText" lastClr="000000"/>
              </a:solidFill>
              <a:effectLst/>
              <a:uLnTx/>
              <a:uFillTx/>
              <a:latin typeface="DaxlineOT-Regular" pitchFamily="34" charset="0"/>
            </a:endParaRPr>
          </a:p>
        </p:txBody>
      </p:sp>
      <p:sp>
        <p:nvSpPr>
          <p:cNvPr id="8" name="CuadroTexto 7"/>
          <p:cNvSpPr txBox="1"/>
          <p:nvPr/>
        </p:nvSpPr>
        <p:spPr>
          <a:xfrm>
            <a:off x="761541" y="2328122"/>
            <a:ext cx="3267931" cy="1731243"/>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s-CO" sz="1500" b="1" i="1" u="none" strike="noStrike" kern="0" cap="none" spc="0" normalizeH="0" baseline="0" noProof="0" dirty="0">
                <a:ln>
                  <a:noFill/>
                </a:ln>
                <a:solidFill>
                  <a:sysClr val="windowText" lastClr="000000"/>
                </a:solidFill>
                <a:effectLst/>
                <a:uLnTx/>
                <a:uFillTx/>
                <a:latin typeface="DaxlineOT-Regular" pitchFamily="34" charset="0"/>
              </a:rPr>
              <a:t>EMS</a:t>
            </a:r>
            <a:r>
              <a:rPr kumimoji="0" lang="es-CO" sz="1500" b="0" i="0" u="none" strike="noStrike" kern="0" cap="none" spc="0" normalizeH="0" baseline="0" noProof="0" dirty="0">
                <a:ln>
                  <a:noFill/>
                </a:ln>
                <a:solidFill>
                  <a:sysClr val="windowText" lastClr="000000"/>
                </a:solidFill>
                <a:effectLst/>
                <a:uLnTx/>
                <a:uFillTx/>
                <a:latin typeface="DaxlineOT-Regular" pitchFamily="34" charset="0"/>
              </a:rPr>
              <a:t>    </a:t>
            </a:r>
            <a:r>
              <a:rPr kumimoji="0" lang="es-CO" sz="1500" b="0" i="0" u="none" strike="noStrike" kern="0" cap="none" spc="0" normalizeH="0" noProof="0" dirty="0">
                <a:ln>
                  <a:noFill/>
                </a:ln>
                <a:solidFill>
                  <a:sysClr val="windowText" lastClr="000000"/>
                </a:solidFill>
                <a:effectLst/>
                <a:uLnTx/>
                <a:uFillTx/>
                <a:latin typeface="DaxlineOT-Regular" pitchFamily="34" charset="0"/>
              </a:rPr>
              <a:t> </a:t>
            </a:r>
            <a:r>
              <a:rPr kumimoji="0" lang="es-CO" sz="1400" b="0" i="0" u="none" strike="noStrike" kern="0" cap="none" spc="0" normalizeH="0" baseline="0" noProof="0" dirty="0">
                <a:ln>
                  <a:noFill/>
                </a:ln>
                <a:solidFill>
                  <a:sysClr val="windowText" lastClr="000000"/>
                </a:solidFill>
                <a:effectLst/>
                <a:uLnTx/>
                <a:uFillTx/>
                <a:latin typeface="DaxlineOT-Regular" pitchFamily="34" charset="0"/>
              </a:rPr>
              <a:t>Servicio de </a:t>
            </a:r>
            <a:r>
              <a:rPr kumimoji="0" lang="es-CO" sz="1400" b="0" i="1" u="none" strike="noStrike" kern="0" cap="none" spc="0" normalizeH="0" baseline="0" noProof="0" dirty="0">
                <a:ln>
                  <a:noFill/>
                </a:ln>
                <a:solidFill>
                  <a:sysClr val="windowText" lastClr="000000"/>
                </a:solidFill>
                <a:effectLst/>
                <a:uLnTx/>
                <a:uFillTx/>
                <a:latin typeface="DaxlineOT-Regular" pitchFamily="34" charset="0"/>
              </a:rPr>
              <a:t>correo</a:t>
            </a:r>
            <a:r>
              <a:rPr kumimoji="0" lang="es-CO" sz="1400" b="0" i="1" u="none" strike="noStrike" kern="0" cap="none" spc="0" normalizeH="0" noProof="0" dirty="0">
                <a:ln>
                  <a:noFill/>
                </a:ln>
                <a:solidFill>
                  <a:sysClr val="windowText" lastClr="000000"/>
                </a:solidFill>
                <a:effectLst/>
                <a:uLnTx/>
                <a:uFillTx/>
                <a:latin typeface="DaxlineOT-Regular" pitchFamily="34" charset="0"/>
              </a:rPr>
              <a:t> expreso </a:t>
            </a:r>
            <a:r>
              <a:rPr lang="es-CO" sz="1400" kern="0" dirty="0">
                <a:solidFill>
                  <a:sysClr val="windowText" lastClr="000000"/>
                </a:solidFill>
                <a:latin typeface="DaxlineOT-Regular" pitchFamily="34" charset="0"/>
              </a:rPr>
              <a:t>para transporte de paquetes, documentos y mercancía con trazabilidad </a:t>
            </a:r>
            <a:r>
              <a:rPr lang="es-CO" sz="1400" i="1" kern="0" dirty="0">
                <a:solidFill>
                  <a:sysClr val="windowText" lastClr="000000"/>
                </a:solidFill>
                <a:latin typeface="DaxlineOT-Regular" pitchFamily="34" charset="0"/>
              </a:rPr>
              <a:t>hasta la entrega al operador postal del país de destino.</a:t>
            </a:r>
            <a:endParaRPr kumimoji="0" lang="es-CO" sz="1500" b="0" i="1" u="none" strike="noStrike" kern="0" cap="none" spc="0" normalizeH="0" baseline="0" noProof="0" dirty="0">
              <a:ln>
                <a:noFill/>
              </a:ln>
              <a:solidFill>
                <a:sysClr val="windowText" lastClr="000000"/>
              </a:solidFill>
              <a:effectLst/>
              <a:uLnTx/>
              <a:uFillTx/>
              <a:latin typeface="DaxlineOT-Regular" pitchFamily="34" charset="0"/>
            </a:endParaRPr>
          </a:p>
        </p:txBody>
      </p:sp>
      <p:pic>
        <p:nvPicPr>
          <p:cNvPr id="10" name="Imagen 9"/>
          <p:cNvPicPr>
            <a:picLocks noChangeAspect="1"/>
          </p:cNvPicPr>
          <p:nvPr/>
        </p:nvPicPr>
        <p:blipFill>
          <a:blip r:embed="rId4"/>
          <a:stretch>
            <a:fillRect/>
          </a:stretch>
        </p:blipFill>
        <p:spPr>
          <a:xfrm>
            <a:off x="5076056" y="975274"/>
            <a:ext cx="2391337" cy="893887"/>
          </a:xfrm>
          <a:prstGeom prst="rect">
            <a:avLst/>
          </a:prstGeom>
        </p:spPr>
      </p:pic>
      <p:sp>
        <p:nvSpPr>
          <p:cNvPr id="11" name="CuadroTexto 10"/>
          <p:cNvSpPr txBox="1"/>
          <p:nvPr/>
        </p:nvSpPr>
        <p:spPr>
          <a:xfrm>
            <a:off x="761541" y="2153907"/>
            <a:ext cx="3267931" cy="395814"/>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es-CO" sz="1500" b="0" i="0" u="none" strike="noStrike" kern="0" cap="none" spc="0" normalizeH="0" baseline="0" noProof="0" dirty="0">
              <a:ln>
                <a:noFill/>
              </a:ln>
              <a:solidFill>
                <a:sysClr val="windowText" lastClr="000000"/>
              </a:solidFill>
              <a:effectLst/>
              <a:uLnTx/>
              <a:uFillTx/>
              <a:latin typeface="DaxlineOT-Regular" pitchFamily="34" charset="0"/>
            </a:endParaRPr>
          </a:p>
        </p:txBody>
      </p:sp>
      <p:sp>
        <p:nvSpPr>
          <p:cNvPr id="12" name="Cheurón 11"/>
          <p:cNvSpPr/>
          <p:nvPr/>
        </p:nvSpPr>
        <p:spPr>
          <a:xfrm>
            <a:off x="1403648" y="2462229"/>
            <a:ext cx="115930" cy="1760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CuadroTexto 12"/>
          <p:cNvSpPr txBox="1"/>
          <p:nvPr/>
        </p:nvSpPr>
        <p:spPr>
          <a:xfrm>
            <a:off x="4713002" y="2328121"/>
            <a:ext cx="3267931" cy="1731243"/>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es-CO" sz="1500" b="1" i="1" kern="0" dirty="0">
                <a:solidFill>
                  <a:sysClr val="windowText" lastClr="000000"/>
                </a:solidFill>
                <a:latin typeface="DaxlineOT-Regular" pitchFamily="34" charset="0"/>
              </a:rPr>
              <a:t>Courier </a:t>
            </a:r>
            <a:r>
              <a:rPr kumimoji="0" lang="es-CO" sz="1500" b="0" i="0" u="none" strike="noStrike" kern="0" cap="none" spc="0" normalizeH="0" baseline="0" noProof="0" dirty="0">
                <a:ln>
                  <a:noFill/>
                </a:ln>
                <a:solidFill>
                  <a:sysClr val="windowText" lastClr="000000"/>
                </a:solidFill>
                <a:effectLst/>
                <a:uLnTx/>
                <a:uFillTx/>
                <a:latin typeface="DaxlineOT-Regular" pitchFamily="34" charset="0"/>
              </a:rPr>
              <a:t>  </a:t>
            </a:r>
            <a:r>
              <a:rPr kumimoji="0" lang="es-CO" sz="1500" b="0" i="0" u="none" strike="noStrike" kern="0" cap="none" spc="0" normalizeH="0" noProof="0" dirty="0">
                <a:ln>
                  <a:noFill/>
                </a:ln>
                <a:solidFill>
                  <a:sysClr val="windowText" lastClr="000000"/>
                </a:solidFill>
                <a:effectLst/>
                <a:uLnTx/>
                <a:uFillTx/>
                <a:latin typeface="DaxlineOT-Regular" pitchFamily="34" charset="0"/>
              </a:rPr>
              <a:t>   </a:t>
            </a:r>
            <a:r>
              <a:rPr kumimoji="0" lang="es-CO" sz="1400" b="0" i="0" u="none" strike="noStrike" kern="0" cap="none" spc="0" normalizeH="0" baseline="0" noProof="0" dirty="0">
                <a:ln>
                  <a:noFill/>
                </a:ln>
                <a:solidFill>
                  <a:sysClr val="windowText" lastClr="000000"/>
                </a:solidFill>
                <a:effectLst/>
                <a:uLnTx/>
                <a:uFillTx/>
                <a:latin typeface="DaxlineOT-Regular" pitchFamily="34" charset="0"/>
              </a:rPr>
              <a:t>Servicio de </a:t>
            </a:r>
            <a:r>
              <a:rPr kumimoji="0" lang="es-CO" sz="1400" b="0" i="1" u="none" strike="noStrike" kern="0" cap="none" spc="0" normalizeH="0" baseline="0" noProof="0" dirty="0">
                <a:ln>
                  <a:noFill/>
                </a:ln>
                <a:solidFill>
                  <a:sysClr val="windowText" lastClr="000000"/>
                </a:solidFill>
                <a:effectLst/>
                <a:uLnTx/>
                <a:uFillTx/>
                <a:latin typeface="DaxlineOT-Regular" pitchFamily="34" charset="0"/>
              </a:rPr>
              <a:t>envío urgente </a:t>
            </a:r>
            <a:r>
              <a:rPr kumimoji="0" lang="es-CO" sz="1400" b="0" i="0" u="none" strike="noStrike" kern="0" cap="none" spc="0" normalizeH="0" noProof="0" dirty="0">
                <a:ln>
                  <a:noFill/>
                </a:ln>
                <a:solidFill>
                  <a:sysClr val="windowText" lastClr="000000"/>
                </a:solidFill>
                <a:effectLst/>
                <a:uLnTx/>
                <a:uFillTx/>
                <a:latin typeface="DaxlineOT-Regular" pitchFamily="34" charset="0"/>
              </a:rPr>
              <a:t>para transporte de paquetes, documentos y mercancía, con seguimiento </a:t>
            </a:r>
            <a:r>
              <a:rPr kumimoji="0" lang="es-CO" sz="1400" b="0" i="1" u="none" strike="noStrike" kern="0" cap="none" spc="0" normalizeH="0" noProof="0" dirty="0">
                <a:ln>
                  <a:noFill/>
                </a:ln>
                <a:solidFill>
                  <a:sysClr val="windowText" lastClr="000000"/>
                </a:solidFill>
                <a:effectLst/>
                <a:uLnTx/>
                <a:uFillTx/>
                <a:latin typeface="DaxlineOT-Regular" pitchFamily="34" charset="0"/>
              </a:rPr>
              <a:t>hasta la </a:t>
            </a:r>
            <a:r>
              <a:rPr kumimoji="0" lang="es-CO" sz="1400" b="0" i="1" u="none" strike="noStrike" kern="0" cap="none" spc="0" normalizeH="0" noProof="0">
                <a:ln>
                  <a:noFill/>
                </a:ln>
                <a:solidFill>
                  <a:sysClr val="windowText" lastClr="000000"/>
                </a:solidFill>
                <a:effectLst/>
                <a:uLnTx/>
                <a:uFillTx/>
                <a:latin typeface="DaxlineOT-Regular" pitchFamily="34" charset="0"/>
              </a:rPr>
              <a:t>entrega en </a:t>
            </a:r>
            <a:r>
              <a:rPr kumimoji="0" lang="es-CO" sz="1400" b="0" i="1" u="none" strike="noStrike" kern="0" cap="none" spc="0" normalizeH="0" noProof="0" dirty="0">
                <a:ln>
                  <a:noFill/>
                </a:ln>
                <a:solidFill>
                  <a:sysClr val="windowText" lastClr="000000"/>
                </a:solidFill>
                <a:effectLst/>
                <a:uLnTx/>
                <a:uFillTx/>
                <a:latin typeface="DaxlineOT-Regular" pitchFamily="34" charset="0"/>
              </a:rPr>
              <a:t>destino final.</a:t>
            </a:r>
            <a:endParaRPr kumimoji="0" lang="es-CO" sz="1500" b="0" i="1" u="none" strike="noStrike" kern="0" cap="none" spc="0" normalizeH="0" baseline="0" noProof="0" dirty="0">
              <a:ln>
                <a:noFill/>
              </a:ln>
              <a:solidFill>
                <a:sysClr val="windowText" lastClr="000000"/>
              </a:solidFill>
              <a:effectLst/>
              <a:uLnTx/>
              <a:uFillTx/>
              <a:latin typeface="DaxlineOT-Regular" pitchFamily="34" charset="0"/>
            </a:endParaRPr>
          </a:p>
        </p:txBody>
      </p:sp>
      <p:sp>
        <p:nvSpPr>
          <p:cNvPr id="14" name="Cheurón 13"/>
          <p:cNvSpPr/>
          <p:nvPr/>
        </p:nvSpPr>
        <p:spPr>
          <a:xfrm>
            <a:off x="5652120" y="2467735"/>
            <a:ext cx="115930" cy="17600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39754745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DaxlineOT-Regular" pitchFamily="34" charset="0"/>
          </a:defRPr>
        </a:defPPr>
      </a:lstStyle>
    </a:tx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DaxlineOT-Regular" pitchFamily="34" charset="0"/>
          </a:defRPr>
        </a:defPPr>
      </a:lst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8505</TotalTime>
  <Words>2104</Words>
  <Application>Microsoft Office PowerPoint</Application>
  <PresentationFormat>Presentación en pantalla (16:9)</PresentationFormat>
  <Paragraphs>300</Paragraphs>
  <Slides>31</Slides>
  <Notes>20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31</vt:i4>
      </vt:variant>
    </vt:vector>
  </HeadingPairs>
  <TitlesOfParts>
    <vt:vector size="41" baseType="lpstr">
      <vt:lpstr>Arial</vt:lpstr>
      <vt:lpstr>Calibri</vt:lpstr>
      <vt:lpstr>DaxlineOT-Regular</vt:lpstr>
      <vt:lpstr>DeutschePost-MedCn</vt:lpstr>
      <vt:lpstr>Lucida Sans</vt:lpstr>
      <vt:lpstr>Lucida Sans Unicode</vt:lpstr>
      <vt:lpstr>Times New Roman</vt:lpstr>
      <vt:lpstr>Wingdings</vt:lpstr>
      <vt:lpstr>Tema de Office</vt:lpstr>
      <vt:lpstr>1_Tema de Office</vt:lpstr>
      <vt:lpstr>Presentación de PowerPoint</vt:lpstr>
      <vt:lpstr>Presentación de PowerPoint</vt:lpstr>
      <vt:lpstr>Presentación de PowerPoint</vt:lpstr>
      <vt:lpstr>¿Qué es Exportafácil?</vt:lpstr>
      <vt:lpstr>Objetivos</vt:lpstr>
      <vt:lpstr>Beneficios</vt:lpstr>
      <vt:lpstr>Características</vt:lpstr>
      <vt:lpstr>¿Cuál es la diferencia con la exportación tradicional?</vt:lpstr>
      <vt:lpstr> </vt:lpstr>
      <vt:lpstr> </vt:lpstr>
      <vt:lpstr> </vt:lpstr>
      <vt:lpstr> </vt:lpstr>
      <vt:lpstr>Exportafácil en 3 pasos</vt:lpstr>
      <vt:lpstr> </vt:lpstr>
      <vt:lpstr> </vt:lpstr>
      <vt:lpstr>  </vt:lpstr>
      <vt:lpstr>Presentación de PowerPoint</vt:lpstr>
      <vt:lpstr> </vt:lpstr>
      <vt:lpstr> RUT.  Fotocopia de la cédula.  Factura comercial.*  Guía de transporte.*                                                                                                                      Declaración Exportafacil.* Carta de responsabilidad antinarcóticos.* Documentación exigida en país de destino. Certificado de origen. </vt:lpstr>
      <vt:lpstr>Presentación de PowerPoint</vt:lpstr>
      <vt:lpstr> </vt:lpstr>
      <vt:lpstr> </vt:lpstr>
      <vt:lpstr>Presentación de PowerPoint</vt:lpstr>
      <vt:lpstr> </vt:lpstr>
      <vt:lpstr> </vt:lpstr>
      <vt:lpstr> </vt:lpstr>
      <vt:lpstr> </vt:lpstr>
      <vt:lpstr> </vt:lpstr>
      <vt:lpstr> </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Mayorga Rincon</dc:creator>
  <cp:lastModifiedBy>Laura Camila Diaz Sora</cp:lastModifiedBy>
  <cp:revision>651</cp:revision>
  <dcterms:created xsi:type="dcterms:W3CDTF">2014-12-10T21:48:02Z</dcterms:created>
  <dcterms:modified xsi:type="dcterms:W3CDTF">2019-04-12T18:32:06Z</dcterms:modified>
</cp:coreProperties>
</file>