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  <a:srgbClr val="008080"/>
    <a:srgbClr val="CCFF33"/>
    <a:srgbClr val="FF9933"/>
    <a:srgbClr val="FF9900"/>
    <a:srgbClr val="777777"/>
    <a:srgbClr val="38AA71"/>
    <a:srgbClr val="CFDBF3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745064"/>
        <c:axId val="238181512"/>
        <c:axId val="0"/>
      </c:bar3DChart>
      <c:catAx>
        <c:axId val="20474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81512"/>
        <c:crosses val="autoZero"/>
        <c:auto val="1"/>
        <c:lblAlgn val="ctr"/>
        <c:lblOffset val="100"/>
        <c:noMultiLvlLbl val="0"/>
      </c:catAx>
      <c:valAx>
        <c:axId val="23818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474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MINCIT'!$B$15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MINCIT'!$C$14:$I$14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 ($)</c:v>
                </c:pt>
                <c:pt idx="6">
                  <c:v>APR. SIN COMPROMETER  ($)</c:v>
                </c:pt>
              </c:strCache>
            </c:strRef>
          </c:cat>
          <c:val>
            <c:numRef>
              <c:f>'TOTAL MINCIT'!$C$15:$I$15</c:f>
              <c:numCache>
                <c:formatCode>#,##0</c:formatCode>
                <c:ptCount val="7"/>
                <c:pt idx="0">
                  <c:v>419304.91499999998</c:v>
                </c:pt>
                <c:pt idx="1">
                  <c:v>6554.5550000000003</c:v>
                </c:pt>
                <c:pt idx="2">
                  <c:v>412750.36</c:v>
                </c:pt>
                <c:pt idx="3">
                  <c:v>263177.99573694001</c:v>
                </c:pt>
                <c:pt idx="4">
                  <c:v>116215.34013211999</c:v>
                </c:pt>
                <c:pt idx="5">
                  <c:v>87128.218035120008</c:v>
                </c:pt>
                <c:pt idx="6">
                  <c:v>149572.36426306001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175240"/>
        <c:axId val="238176416"/>
      </c:barChart>
      <c:lineChart>
        <c:grouping val="standard"/>
        <c:varyColors val="0"/>
        <c:ser>
          <c:idx val="1"/>
          <c:order val="1"/>
          <c:tx>
            <c:strRef>
              <c:f>'TOTAL MINCIT'!$B$16</c:f>
              <c:strCache>
                <c:ptCount val="1"/>
                <c:pt idx="0">
                  <c:v>GASTOS DE INVERSION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C33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MINCIT'!$C$14:$I$14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 ($)</c:v>
                </c:pt>
                <c:pt idx="6">
                  <c:v>APR. SIN COMPROMETER  ($)</c:v>
                </c:pt>
              </c:strCache>
            </c:strRef>
          </c:cat>
          <c:val>
            <c:numRef>
              <c:f>'TOTAL MINCIT'!$C$16:$I$16</c:f>
              <c:numCache>
                <c:formatCode>#,##0</c:formatCode>
                <c:ptCount val="7"/>
                <c:pt idx="0">
                  <c:v>228667.186093</c:v>
                </c:pt>
                <c:pt idx="1">
                  <c:v>68191.739967999994</c:v>
                </c:pt>
                <c:pt idx="2">
                  <c:v>160475.44612499999</c:v>
                </c:pt>
                <c:pt idx="3">
                  <c:v>102419.18317182998</c:v>
                </c:pt>
                <c:pt idx="4">
                  <c:v>3863.6217266400004</c:v>
                </c:pt>
                <c:pt idx="5">
                  <c:v>3242.1647276400004</c:v>
                </c:pt>
                <c:pt idx="6">
                  <c:v>58056.262953170015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8175240"/>
        <c:axId val="238176416"/>
      </c:lineChart>
      <c:catAx>
        <c:axId val="23817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6416"/>
        <c:crosses val="autoZero"/>
        <c:auto val="1"/>
        <c:lblAlgn val="ctr"/>
        <c:lblOffset val="100"/>
        <c:noMultiLvlLbl val="0"/>
      </c:catAx>
      <c:valAx>
        <c:axId val="2381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496882125604974"/>
          <c:y val="3.6322763504488861E-2"/>
          <c:w val="0.69503117874395026"/>
          <c:h val="0.647333266945271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GESTION!$B$15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GESTION!$C$14:$I$14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GESTION!$C$15:$I$15</c:f>
              <c:numCache>
                <c:formatCode>#,##0</c:formatCode>
                <c:ptCount val="7"/>
                <c:pt idx="0">
                  <c:v>39306.521000000001</c:v>
                </c:pt>
                <c:pt idx="1">
                  <c:v>0</c:v>
                </c:pt>
                <c:pt idx="2">
                  <c:v>39306.521000000001</c:v>
                </c:pt>
                <c:pt idx="3">
                  <c:v>9317.0506155400017</c:v>
                </c:pt>
                <c:pt idx="4">
                  <c:v>9045.6346315400006</c:v>
                </c:pt>
                <c:pt idx="5">
                  <c:v>8911.3674695400005</c:v>
                </c:pt>
                <c:pt idx="6">
                  <c:v>29989.470384460001</c:v>
                </c:pt>
              </c:numCache>
            </c:numRef>
          </c:val>
        </c:ser>
        <c:ser>
          <c:idx val="1"/>
          <c:order val="1"/>
          <c:tx>
            <c:strRef>
              <c:f>GESTION!$B$16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GESTION!$C$14:$I$14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GESTION!$C$16:$I$16</c:f>
              <c:numCache>
                <c:formatCode>#,##0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14484.664552299999</c:v>
                </c:pt>
                <c:pt idx="4">
                  <c:v>3780.1685213600003</c:v>
                </c:pt>
                <c:pt idx="5">
                  <c:v>3462.89348036</c:v>
                </c:pt>
                <c:pt idx="6">
                  <c:v>4943.5894477000011</c:v>
                </c:pt>
              </c:numCache>
            </c:numRef>
          </c:val>
        </c:ser>
        <c:ser>
          <c:idx val="2"/>
          <c:order val="2"/>
          <c:tx>
            <c:strRef>
              <c:f>GESTION!$B$17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GESTION!$C$14:$I$14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GESTION!$C$17:$I$17</c:f>
              <c:numCache>
                <c:formatCode>#,##0</c:formatCode>
                <c:ptCount val="7"/>
                <c:pt idx="0">
                  <c:v>333121.28399999999</c:v>
                </c:pt>
                <c:pt idx="1">
                  <c:v>6000</c:v>
                </c:pt>
                <c:pt idx="2">
                  <c:v>327121.28399999999</c:v>
                </c:pt>
                <c:pt idx="3">
                  <c:v>225335.69753989999</c:v>
                </c:pt>
                <c:pt idx="4">
                  <c:v>90636.338394899998</c:v>
                </c:pt>
                <c:pt idx="5">
                  <c:v>62033.8404849</c:v>
                </c:pt>
                <c:pt idx="6">
                  <c:v>101785.58646010001</c:v>
                </c:pt>
              </c:numCache>
            </c:numRef>
          </c:val>
        </c:ser>
        <c:ser>
          <c:idx val="3"/>
          <c:order val="3"/>
          <c:tx>
            <c:strRef>
              <c:f>GESTION!$B$18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GESTION!$C$14:$I$14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GESTION!$C$18:$I$18</c:f>
              <c:numCache>
                <c:formatCode>#,##0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9903.2423080000008</c:v>
                </c:pt>
                <c:pt idx="4">
                  <c:v>9903.2423080000008</c:v>
                </c:pt>
                <c:pt idx="5">
                  <c:v>9903.2423080000008</c:v>
                </c:pt>
                <c:pt idx="6">
                  <c:v>2553.8246920000001</c:v>
                </c:pt>
              </c:numCache>
            </c:numRef>
          </c:val>
        </c:ser>
        <c:ser>
          <c:idx val="4"/>
          <c:order val="4"/>
          <c:tx>
            <c:strRef>
              <c:f>GESTION!$B$19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GESTION!$C$14:$I$14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GESTION!$C$19:$I$19</c:f>
              <c:numCache>
                <c:formatCode>#,##0</c:formatCode>
                <c:ptCount val="7"/>
                <c:pt idx="0">
                  <c:v>216446.59809300001</c:v>
                </c:pt>
                <c:pt idx="1">
                  <c:v>68191.739967999994</c:v>
                </c:pt>
                <c:pt idx="2">
                  <c:v>148254.858125</c:v>
                </c:pt>
                <c:pt idx="3">
                  <c:v>97429.786792649989</c:v>
                </c:pt>
                <c:pt idx="4">
                  <c:v>3371.8614116500003</c:v>
                </c:pt>
                <c:pt idx="5">
                  <c:v>2922.9473086500002</c:v>
                </c:pt>
                <c:pt idx="6">
                  <c:v>50825.071332350009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176808"/>
        <c:axId val="238174456"/>
        <c:axId val="0"/>
      </c:bar3DChart>
      <c:catAx>
        <c:axId val="23817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4456"/>
        <c:crosses val="autoZero"/>
        <c:auto val="1"/>
        <c:lblAlgn val="ctr"/>
        <c:lblOffset val="100"/>
        <c:noMultiLvlLbl val="0"/>
      </c:catAx>
      <c:valAx>
        <c:axId val="23817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6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181120"/>
        <c:axId val="238177200"/>
        <c:axId val="0"/>
      </c:bar3DChart>
      <c:catAx>
        <c:axId val="2381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7200"/>
        <c:crosses val="autoZero"/>
        <c:auto val="1"/>
        <c:lblAlgn val="ctr"/>
        <c:lblOffset val="100"/>
        <c:noMultiLvlLbl val="0"/>
      </c:catAx>
      <c:valAx>
        <c:axId val="23817720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8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98007217045898"/>
          <c:y val="1.9943191354757077E-2"/>
          <c:w val="0.74501992782954107"/>
          <c:h val="0.66718096348121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DCE!$B$4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DCE!$C$4:$I$4</c:f>
              <c:numCache>
                <c:formatCode>#,##0</c:formatCode>
                <c:ptCount val="7"/>
                <c:pt idx="0">
                  <c:v>12940.875</c:v>
                </c:pt>
                <c:pt idx="1">
                  <c:v>554.55499999999995</c:v>
                </c:pt>
                <c:pt idx="2">
                  <c:v>12386.32</c:v>
                </c:pt>
                <c:pt idx="3">
                  <c:v>2566.0754374000003</c:v>
                </c:pt>
                <c:pt idx="4">
                  <c:v>2556.1356724000002</c:v>
                </c:pt>
                <c:pt idx="5">
                  <c:v>2556.1356724000002</c:v>
                </c:pt>
                <c:pt idx="6">
                  <c:v>9820.2445626000008</c:v>
                </c:pt>
              </c:numCache>
            </c:numRef>
          </c:val>
        </c:ser>
        <c:ser>
          <c:idx val="1"/>
          <c:order val="1"/>
          <c:tx>
            <c:strRef>
              <c:f>DCE!$B$5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DCE!$C$5:$I$5</c:f>
              <c:numCache>
                <c:formatCode>#,##0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1559.8862649300002</c:v>
                </c:pt>
                <c:pt idx="4">
                  <c:v>282.44158505000001</c:v>
                </c:pt>
                <c:pt idx="5">
                  <c:v>249.35960105000001</c:v>
                </c:pt>
                <c:pt idx="6">
                  <c:v>356.95873506999993</c:v>
                </c:pt>
              </c:numCache>
            </c:numRef>
          </c:val>
        </c:ser>
        <c:ser>
          <c:idx val="2"/>
          <c:order val="2"/>
          <c:tx>
            <c:strRef>
              <c:f>DCE!$B$6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DCE!$C$3:$I$3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DCE!$C$6:$I$6</c:f>
              <c:numCache>
                <c:formatCode>#,##0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8.3391488700000007</c:v>
                </c:pt>
                <c:pt idx="4">
                  <c:v>8.3391488700000007</c:v>
                </c:pt>
                <c:pt idx="5">
                  <c:v>8.3391488700000007</c:v>
                </c:pt>
                <c:pt idx="6">
                  <c:v>121.90985112999999</c:v>
                </c:pt>
              </c:numCache>
            </c:numRef>
          </c:val>
        </c:ser>
        <c:ser>
          <c:idx val="3"/>
          <c:order val="3"/>
          <c:tx>
            <c:strRef>
              <c:f>DCE!$B$7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DCE!$C$7:$I$7</c:f>
              <c:numCache>
                <c:formatCode>#,##0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3.0398700000000001</c:v>
                </c:pt>
                <c:pt idx="4">
                  <c:v>3.0398700000000001</c:v>
                </c:pt>
                <c:pt idx="5">
                  <c:v>3.0398700000000001</c:v>
                </c:pt>
                <c:pt idx="6">
                  <c:v>0.78012999999999999</c:v>
                </c:pt>
              </c:numCache>
            </c:numRef>
          </c:val>
        </c:ser>
        <c:ser>
          <c:idx val="4"/>
          <c:order val="4"/>
          <c:tx>
            <c:strRef>
              <c:f>DCE!$B$8</c:f>
              <c:strCache>
                <c:ptCount val="1"/>
                <c:pt idx="0">
                  <c:v>Gastos de Inversiom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DCE!$C$3:$I$3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DCE!$C$8:$I$8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4989.3963791800006</c:v>
                </c:pt>
                <c:pt idx="4">
                  <c:v>491.76031498999998</c:v>
                </c:pt>
                <c:pt idx="5">
                  <c:v>319.21741899</c:v>
                </c:pt>
                <c:pt idx="6">
                  <c:v>7231.19162082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177984"/>
        <c:axId val="238178376"/>
        <c:axId val="0"/>
      </c:bar3DChart>
      <c:catAx>
        <c:axId val="2381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8376"/>
        <c:crosses val="autoZero"/>
        <c:auto val="1"/>
        <c:lblAlgn val="ctr"/>
        <c:lblOffset val="100"/>
        <c:noMultiLvlLbl val="0"/>
      </c:catAx>
      <c:valAx>
        <c:axId val="23817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INVERSION!$A$5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INVERSION!$B$4:$H$4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INVERSION!$B$5:$H$5</c:f>
              <c:numCache>
                <c:formatCode>#,##0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7407.3145541800004</c:v>
                </c:pt>
                <c:pt idx="4">
                  <c:v>796.46699898999998</c:v>
                </c:pt>
                <c:pt idx="5">
                  <c:v>556.37030299000003</c:v>
                </c:pt>
                <c:pt idx="6">
                  <c:v>17384.073445819999</c:v>
                </c:pt>
              </c:numCache>
            </c:numRef>
          </c:val>
        </c:ser>
        <c:ser>
          <c:idx val="1"/>
          <c:order val="1"/>
          <c:tx>
            <c:strRef>
              <c:f>INVERSION!$A$6</c:f>
              <c:strCache>
                <c:ptCount val="1"/>
                <c:pt idx="0">
                  <c:v>VICEMINISTERIO DE DESARROLLO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INVERSION!$B$4:$H$4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INVERSION!$B$6:$H$6</c:f>
              <c:numCache>
                <c:formatCode>#,##0</c:formatCode>
                <c:ptCount val="7"/>
                <c:pt idx="0">
                  <c:v>68902.779947999996</c:v>
                </c:pt>
                <c:pt idx="1">
                  <c:v>0</c:v>
                </c:pt>
                <c:pt idx="2">
                  <c:v>68902.779947999996</c:v>
                </c:pt>
                <c:pt idx="3">
                  <c:v>32323.091939000002</c:v>
                </c:pt>
                <c:pt idx="4">
                  <c:v>2386.5972980000001</c:v>
                </c:pt>
                <c:pt idx="5">
                  <c:v>2116.2690309999998</c:v>
                </c:pt>
                <c:pt idx="6">
                  <c:v>36579.688008999998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179160"/>
        <c:axId val="238180336"/>
      </c:barChart>
      <c:lineChart>
        <c:grouping val="standard"/>
        <c:varyColors val="0"/>
        <c:ser>
          <c:idx val="2"/>
          <c:order val="2"/>
          <c:tx>
            <c:strRef>
              <c:f>INVERSION!$A$7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INVERSION!$B$4:$H$4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INVERSION!$B$7:$H$7</c:f>
              <c:numCache>
                <c:formatCode>#,##0</c:formatCode>
                <c:ptCount val="7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1648.68373765</c:v>
                </c:pt>
                <c:pt idx="4">
                  <c:v>462.58269865</c:v>
                </c:pt>
                <c:pt idx="5">
                  <c:v>422.93994864999996</c:v>
                </c:pt>
                <c:pt idx="6">
                  <c:v>1875.43738235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INVERSION!$A$8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INVERSION!$B$4:$H$4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INVERSION!$B$8:$H$8</c:f>
              <c:numCache>
                <c:formatCode>#,##0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61040.092941000003</c:v>
                </c:pt>
                <c:pt idx="4">
                  <c:v>217.97473099999999</c:v>
                </c:pt>
                <c:pt idx="5">
                  <c:v>146.58544499999999</c:v>
                </c:pt>
                <c:pt idx="6">
                  <c:v>2217.064116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79160"/>
        <c:axId val="238180336"/>
      </c:lineChart>
      <c:catAx>
        <c:axId val="23817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80336"/>
        <c:crosses val="autoZero"/>
        <c:auto val="1"/>
        <c:lblAlgn val="ctr"/>
        <c:lblOffset val="100"/>
        <c:noMultiLvlLbl val="0"/>
      </c:catAx>
      <c:valAx>
        <c:axId val="23818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8179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MARZO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63,78%   OBLIGADO 20,95%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MARZO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040783"/>
              </p:ext>
            </p:extLst>
          </p:nvPr>
        </p:nvGraphicFramePr>
        <p:xfrm>
          <a:off x="0" y="1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31 DE MARZO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48612"/>
              </p:ext>
            </p:extLst>
          </p:nvPr>
        </p:nvGraphicFramePr>
        <p:xfrm>
          <a:off x="0" y="1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MARZO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77257"/>
              </p:ext>
            </p:extLst>
          </p:nvPr>
        </p:nvGraphicFramePr>
        <p:xfrm>
          <a:off x="-360783" y="70701"/>
          <a:ext cx="8845420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07821"/>
              </p:ext>
            </p:extLst>
          </p:nvPr>
        </p:nvGraphicFramePr>
        <p:xfrm>
          <a:off x="1" y="70701"/>
          <a:ext cx="9017540" cy="387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</a:t>
            </a:r>
            <a:r>
              <a:rPr lang="es-CO">
                <a:solidFill>
                  <a:schemeClr val="bg1"/>
                </a:solidFill>
              </a:rPr>
              <a:t>AL </a:t>
            </a:r>
            <a:r>
              <a:rPr lang="es-CO" smtClean="0">
                <a:solidFill>
                  <a:schemeClr val="bg1"/>
                </a:solidFill>
              </a:rPr>
              <a:t>31 DE MARZO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40333"/>
              </p:ext>
            </p:extLst>
          </p:nvPr>
        </p:nvGraphicFramePr>
        <p:xfrm>
          <a:off x="0" y="0"/>
          <a:ext cx="914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2144</TotalTime>
  <Words>118</Words>
  <Application>Microsoft Office PowerPoint</Application>
  <PresentationFormat>Presentación en pantalla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Montserrat</vt:lpstr>
      <vt:lpstr>Calibri</vt:lpstr>
      <vt:lpstr>Arial</vt:lpstr>
      <vt:lpstr>Calibri Light</vt:lpstr>
      <vt:lpstr>Office Theme</vt:lpstr>
      <vt:lpstr>SECCIÓN 3501 - MINISTERIO DE COMERCIO INDUSTRIA Y TURISMO                          EJECUCIÓN PRESUPUESTAL ACUMULADA CON CORTE AL 31 DE MARZO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510</cp:revision>
  <cp:lastPrinted>2020-02-07T17:02:55Z</cp:lastPrinted>
  <dcterms:modified xsi:type="dcterms:W3CDTF">2020-04-06T13:01:11Z</dcterms:modified>
</cp:coreProperties>
</file>