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CCFF33"/>
    <a:srgbClr val="008000"/>
    <a:srgbClr val="33CC33"/>
    <a:srgbClr val="CC3300"/>
    <a:srgbClr val="FF3300"/>
    <a:srgbClr val="CC66FF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58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ABRIL%20DE%202021\GRAFICA%20CONSOLIDADO%20SECCION%203501ABRIL%2030%20DE%202021%20D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2021\TRABAJO%20PAGINA%20WEB%20MES%20DE%20ABRIL%20DE%202021\GRAFICA%20CONSOLIDADO%20SECCION%203501ABRIL%2030%20DE%202021%20D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TOTAL!$I$15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9900"/>
              </a:solidFill>
            </a:ln>
            <a:effectLst/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TOTAL!$J$15:$P$15</c:f>
              <c:numCache>
                <c:formatCode>#,##0.00</c:formatCode>
                <c:ptCount val="7"/>
                <c:pt idx="0">
                  <c:v>392301.04800000001</c:v>
                </c:pt>
                <c:pt idx="1">
                  <c:v>307.68299999999999</c:v>
                </c:pt>
                <c:pt idx="2">
                  <c:v>391993.36499999999</c:v>
                </c:pt>
                <c:pt idx="3">
                  <c:v>253897.44839181</c:v>
                </c:pt>
                <c:pt idx="4">
                  <c:v>85697.120227290012</c:v>
                </c:pt>
                <c:pt idx="5">
                  <c:v>85071.573433290003</c:v>
                </c:pt>
                <c:pt idx="6">
                  <c:v>138095.91660818999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3067608"/>
        <c:axId val="253060944"/>
      </c:barChart>
      <c:lineChart>
        <c:grouping val="standard"/>
        <c:varyColors val="0"/>
        <c:ser>
          <c:idx val="1"/>
          <c:order val="1"/>
          <c:tx>
            <c:strRef>
              <c:f>TOTAL!$I$16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TOTAL!$J$16:$P$16</c:f>
              <c:numCache>
                <c:formatCode>#,##0.00</c:formatCode>
                <c:ptCount val="7"/>
                <c:pt idx="0">
                  <c:v>281446.29165999999</c:v>
                </c:pt>
                <c:pt idx="1">
                  <c:v>0</c:v>
                </c:pt>
                <c:pt idx="2">
                  <c:v>281446.29165999999</c:v>
                </c:pt>
                <c:pt idx="3">
                  <c:v>233901.50601852001</c:v>
                </c:pt>
                <c:pt idx="4">
                  <c:v>14958.42709632</c:v>
                </c:pt>
                <c:pt idx="5">
                  <c:v>14729.06705632</c:v>
                </c:pt>
                <c:pt idx="6">
                  <c:v>47544.785641479983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3067608"/>
        <c:axId val="253060944"/>
      </c:lineChart>
      <c:catAx>
        <c:axId val="25306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060944"/>
        <c:crosses val="autoZero"/>
        <c:auto val="1"/>
        <c:lblAlgn val="ctr"/>
        <c:lblOffset val="100"/>
        <c:noMultiLvlLbl val="0"/>
      </c:catAx>
      <c:valAx>
        <c:axId val="25306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067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GRAL'!$I$15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GRAL'!$J$14:$N$14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GRAL'!$J$15:$N$15</c:f>
              <c:numCache>
                <c:formatCode>#,##0.00</c:formatCode>
                <c:ptCount val="5"/>
                <c:pt idx="0">
                  <c:v>41107.300999999999</c:v>
                </c:pt>
                <c:pt idx="1">
                  <c:v>11115.440144</c:v>
                </c:pt>
                <c:pt idx="2">
                  <c:v>10857.79004</c:v>
                </c:pt>
                <c:pt idx="3">
                  <c:v>10823.425818</c:v>
                </c:pt>
                <c:pt idx="4">
                  <c:v>29991.860855999999</c:v>
                </c:pt>
              </c:numCache>
            </c:numRef>
          </c:val>
        </c:ser>
        <c:ser>
          <c:idx val="1"/>
          <c:order val="1"/>
          <c:tx>
            <c:strRef>
              <c:f>'GESTION GRAL'!$I$16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GRAL'!$J$14:$N$14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GRAL'!$J$16:$N$16</c:f>
              <c:numCache>
                <c:formatCode>#,##0.00</c:formatCode>
                <c:ptCount val="5"/>
                <c:pt idx="0">
                  <c:v>19428.254000000001</c:v>
                </c:pt>
                <c:pt idx="1">
                  <c:v>15692.711898709998</c:v>
                </c:pt>
                <c:pt idx="2">
                  <c:v>4824.4687681300002</c:v>
                </c:pt>
                <c:pt idx="3">
                  <c:v>4536.8503231300001</c:v>
                </c:pt>
                <c:pt idx="4">
                  <c:v>3735.542101290001</c:v>
                </c:pt>
              </c:numCache>
            </c:numRef>
          </c:val>
        </c:ser>
        <c:ser>
          <c:idx val="2"/>
          <c:order val="2"/>
          <c:tx>
            <c:strRef>
              <c:f>'GESTION GRAL'!$I$17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GRAL'!$J$14:$N$14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GRAL'!$J$17:$N$17</c:f>
              <c:numCache>
                <c:formatCode>#,##0.00</c:formatCode>
                <c:ptCount val="5"/>
                <c:pt idx="0">
                  <c:v>303631.86099999998</c:v>
                </c:pt>
                <c:pt idx="1">
                  <c:v>211718.04750379999</c:v>
                </c:pt>
                <c:pt idx="2">
                  <c:v>55821.091636880003</c:v>
                </c:pt>
                <c:pt idx="3">
                  <c:v>55821.091636880003</c:v>
                </c:pt>
                <c:pt idx="4">
                  <c:v>91913.813496200019</c:v>
                </c:pt>
              </c:numCache>
            </c:numRef>
          </c:val>
        </c:ser>
        <c:ser>
          <c:idx val="3"/>
          <c:order val="3"/>
          <c:tx>
            <c:strRef>
              <c:f>'GESTION GRAL'!$I$18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GRAL'!$J$14:$N$14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GRAL'!$J$18:$N$18</c:f>
              <c:numCache>
                <c:formatCode>#,##0.00</c:formatCode>
                <c:ptCount val="5"/>
                <c:pt idx="0">
                  <c:v>12830.78</c:v>
                </c:pt>
                <c:pt idx="1">
                  <c:v>10097.692342</c:v>
                </c:pt>
                <c:pt idx="2">
                  <c:v>10097.692342</c:v>
                </c:pt>
                <c:pt idx="3">
                  <c:v>9827.505846</c:v>
                </c:pt>
                <c:pt idx="4">
                  <c:v>2733.0876579999999</c:v>
                </c:pt>
              </c:numCache>
            </c:numRef>
          </c:val>
        </c:ser>
        <c:ser>
          <c:idx val="4"/>
          <c:order val="4"/>
          <c:tx>
            <c:strRef>
              <c:f>'GESTION GRAL'!$I$19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GRAL'!$J$14:$N$14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GRAL'!$J$19:$N$19</c:f>
              <c:numCache>
                <c:formatCode>#,##0.00</c:formatCode>
                <c:ptCount val="5"/>
                <c:pt idx="0">
                  <c:v>271952.33065999998</c:v>
                </c:pt>
                <c:pt idx="1">
                  <c:v>229123.5416232</c:v>
                </c:pt>
                <c:pt idx="2">
                  <c:v>14247.279865660001</c:v>
                </c:pt>
                <c:pt idx="3">
                  <c:v>14150.51557566</c:v>
                </c:pt>
                <c:pt idx="4">
                  <c:v>42828.789036799986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6803152"/>
        <c:axId val="306798840"/>
        <c:axId val="0"/>
      </c:bar3DChart>
      <c:catAx>
        <c:axId val="30680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798840"/>
        <c:crosses val="autoZero"/>
        <c:auto val="1"/>
        <c:lblAlgn val="ctr"/>
        <c:lblOffset val="100"/>
        <c:noMultiLvlLbl val="0"/>
      </c:catAx>
      <c:valAx>
        <c:axId val="30679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803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688929471379"/>
          <c:y val="1.8322041898389957E-2"/>
          <c:w val="0.80553110705286213"/>
          <c:h val="0.76641241785550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DCE!$I$15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8.4138919318396278E-3"/>
                  <c:y val="8.178358800442119E-3"/>
                </c:manualLayout>
              </c:layout>
              <c:spPr>
                <a:solidFill>
                  <a:schemeClr val="accent2">
                    <a:lumMod val="75000"/>
                  </a:schemeClr>
                </a:solidFill>
                <a:ln w="12700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11274802900165E-2"/>
                      <c:h val="6.2106585523609439E-2"/>
                    </c:manualLayout>
                  </c15:layout>
                </c:ext>
              </c:extLst>
            </c:dLbl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DCE!$J$15:$P$15</c:f>
              <c:numCache>
                <c:formatCode>#,##0.00</c:formatCode>
                <c:ptCount val="7"/>
                <c:pt idx="0">
                  <c:v>15302.852000000001</c:v>
                </c:pt>
                <c:pt idx="1">
                  <c:v>307.68299999999999</c:v>
                </c:pt>
                <c:pt idx="2">
                  <c:v>14995.169</c:v>
                </c:pt>
                <c:pt idx="3">
                  <c:v>5273.5565033000003</c:v>
                </c:pt>
                <c:pt idx="4">
                  <c:v>4096.0774402799998</c:v>
                </c:pt>
                <c:pt idx="5">
                  <c:v>4062.69980928</c:v>
                </c:pt>
                <c:pt idx="6">
                  <c:v>9721.6124967000014</c:v>
                </c:pt>
              </c:numCache>
            </c:numRef>
          </c:val>
        </c:ser>
        <c:ser>
          <c:idx val="1"/>
          <c:order val="1"/>
          <c:tx>
            <c:strRef>
              <c:f>DCE!$I$16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25468541705796E-2"/>
                  <c:y val="-5.9973938379188287E-17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accent4">
                    <a:lumMod val="20000"/>
                    <a:lumOff val="80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DCE!$J$14:$P$14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DCE!$J$16:$P$16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4777.9643953199993</c:v>
                </c:pt>
                <c:pt idx="4">
                  <c:v>711.14723065999999</c:v>
                </c:pt>
                <c:pt idx="5">
                  <c:v>578.55148065999992</c:v>
                </c:pt>
                <c:pt idx="6">
                  <c:v>4715.99660468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3060160"/>
        <c:axId val="253060552"/>
        <c:axId val="0"/>
      </c:bar3DChart>
      <c:catAx>
        <c:axId val="2530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060552"/>
        <c:crosses val="autoZero"/>
        <c:auto val="1"/>
        <c:lblAlgn val="ctr"/>
        <c:lblOffset val="100"/>
        <c:noMultiLvlLbl val="0"/>
      </c:catAx>
      <c:valAx>
        <c:axId val="25306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060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'INVERSION '!$I$12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'INVERSION '!$J$11:$N$11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'INVERSION '!$J$12:$N$12</c:f>
              <c:numCache>
                <c:formatCode>#,##0.00</c:formatCode>
                <c:ptCount val="5"/>
                <c:pt idx="0">
                  <c:v>34967.694382000001</c:v>
                </c:pt>
                <c:pt idx="1">
                  <c:v>29385.255537139998</c:v>
                </c:pt>
                <c:pt idx="2">
                  <c:v>1169.5028990899998</c:v>
                </c:pt>
                <c:pt idx="3">
                  <c:v>992.12549608999996</c:v>
                </c:pt>
                <c:pt idx="4">
                  <c:v>5582.4388448600002</c:v>
                </c:pt>
              </c:numCache>
            </c:numRef>
          </c:val>
        </c:ser>
        <c:ser>
          <c:idx val="1"/>
          <c:order val="1"/>
          <c:tx>
            <c:strRef>
              <c:f>'INVERSION '!$I$13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'INVERSION '!$J$11:$N$11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'INVERSION '!$J$13:$N$13</c:f>
              <c:numCache>
                <c:formatCode>#,##0.00</c:formatCode>
                <c:ptCount val="5"/>
                <c:pt idx="0">
                  <c:v>74504.626504999993</c:v>
                </c:pt>
                <c:pt idx="1">
                  <c:v>65512.233019049992</c:v>
                </c:pt>
                <c:pt idx="2">
                  <c:v>12833.03673885</c:v>
                </c:pt>
                <c:pt idx="3">
                  <c:v>12785.13751185</c:v>
                </c:pt>
                <c:pt idx="4">
                  <c:v>8992.3934859500041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801976"/>
        <c:axId val="304591440"/>
      </c:barChart>
      <c:lineChart>
        <c:grouping val="standard"/>
        <c:varyColors val="0"/>
        <c:ser>
          <c:idx val="2"/>
          <c:order val="2"/>
          <c:tx>
            <c:strRef>
              <c:f>'INVERSION '!$I$14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'INVERSION '!$J$11:$N$11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'INVERSION '!$J$14:$N$14</c:f>
              <c:numCache>
                <c:formatCode>#,##0.00</c:formatCode>
                <c:ptCount val="5"/>
                <c:pt idx="0">
                  <c:v>3307.220718</c:v>
                </c:pt>
                <c:pt idx="1">
                  <c:v>2025.6340507999998</c:v>
                </c:pt>
                <c:pt idx="2">
                  <c:v>637.07979499999999</c:v>
                </c:pt>
                <c:pt idx="3">
                  <c:v>637.07979499999999</c:v>
                </c:pt>
                <c:pt idx="4">
                  <c:v>1281.5866672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'INVERSION '!$I$15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'!$J$11:$N$11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'INVERSION '!$J$15:$N$15</c:f>
              <c:numCache>
                <c:formatCode>#,##0.00</c:formatCode>
                <c:ptCount val="5"/>
                <c:pt idx="0">
                  <c:v>168666.75005500001</c:v>
                </c:pt>
                <c:pt idx="1">
                  <c:v>136978.38341153</c:v>
                </c:pt>
                <c:pt idx="2">
                  <c:v>318.80766338000001</c:v>
                </c:pt>
                <c:pt idx="3">
                  <c:v>314.72425337999999</c:v>
                </c:pt>
                <c:pt idx="4">
                  <c:v>31688.366643470003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801976"/>
        <c:axId val="304591440"/>
      </c:lineChart>
      <c:catAx>
        <c:axId val="30680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4591440"/>
        <c:crosses val="autoZero"/>
        <c:auto val="1"/>
        <c:lblAlgn val="ctr"/>
        <c:lblOffset val="100"/>
        <c:noMultiLvlLbl val="0"/>
      </c:catAx>
      <c:valAx>
        <c:axId val="30459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801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3/05/2021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3/05/2021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306" y="1780162"/>
            <a:ext cx="7548664" cy="1449422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ABRIL DE 2021</a:t>
            </a:r>
            <a:b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  72,43%        -             OBLIGADO  14,95 %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045" cy="70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30 DE ABRIL DE 2021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934065"/>
              </p:ext>
            </p:extLst>
          </p:nvPr>
        </p:nvGraphicFramePr>
        <p:xfrm>
          <a:off x="0" y="0"/>
          <a:ext cx="9144000" cy="394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ABRIL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381410"/>
              </p:ext>
            </p:extLst>
          </p:nvPr>
        </p:nvGraphicFramePr>
        <p:xfrm>
          <a:off x="0" y="0"/>
          <a:ext cx="9144000" cy="401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ABRIL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77559"/>
              </p:ext>
            </p:extLst>
          </p:nvPr>
        </p:nvGraphicFramePr>
        <p:xfrm>
          <a:off x="1" y="1"/>
          <a:ext cx="9144000" cy="401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30 DE ABRIL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704480"/>
              </p:ext>
            </p:extLst>
          </p:nvPr>
        </p:nvGraphicFramePr>
        <p:xfrm>
          <a:off x="13397" y="0"/>
          <a:ext cx="9130603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4705</TotalTime>
  <Words>116</Words>
  <Application>Microsoft Office PowerPoint</Application>
  <PresentationFormat>Presentación en pantalla (16:9)</PresentationFormat>
  <Paragraphs>13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Montserrat</vt:lpstr>
      <vt:lpstr>Calibri</vt:lpstr>
      <vt:lpstr>Arial</vt:lpstr>
      <vt:lpstr>Calibri Light</vt:lpstr>
      <vt:lpstr>Office Theme</vt:lpstr>
      <vt:lpstr>1_Office Theme</vt:lpstr>
      <vt:lpstr>SECCIÓN 3501 - MINISTERIO DE COMERCIO INDUSTRIA Y TURISMO                          EJECUCIÓN  PRESUPUESTAL  ACUMULADA CON CORTE AL 30 DE ABRIL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712</cp:revision>
  <cp:lastPrinted>2020-06-02T23:07:20Z</cp:lastPrinted>
  <dcterms:modified xsi:type="dcterms:W3CDTF">2021-05-04T01:45:44Z</dcterms:modified>
</cp:coreProperties>
</file>