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332" r:id="rId2"/>
    <p:sldId id="328" r:id="rId3"/>
    <p:sldId id="329" r:id="rId4"/>
    <p:sldId id="331" r:id="rId5"/>
    <p:sldId id="330" r:id="rId6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CCFF33"/>
    <a:srgbClr val="FF9933"/>
    <a:srgbClr val="FF9900"/>
    <a:srgbClr val="777777"/>
    <a:srgbClr val="008080"/>
    <a:srgbClr val="38AA71"/>
    <a:srgbClr val="CFDBF3"/>
    <a:srgbClr val="F0EA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15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-2019\NOVIEMBRE%20DE%202019\GRAFICA%20CONSOLIDADO%20EJECUCI&#211;N%20NOVIEMBRE%2030%20DE%202019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-2019\NOVIEMBRE%20DE%202019\GRAFICA%20CONSOLIDADO%20EJECUCI&#211;N%20NOVIEMBRE%2030%20DE%202019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OCTUBRE%20DE%202019\GRAFICA%20CONSOLIDADO%20EJECUCI&#211;N%20OCTUBRE%2031%20DE%202019%20DEF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-2019\NOVIEMBRE%20DE%202019\GRAFICA%20CONSOLIDADO%20EJECUCI&#211;N%20NOVIEMBRE%2030%20DE%202019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-2019\NOVIEMBRE%20DE%202019\GRAFICA%20CONSOLIDADO%20EJECUCI&#211;N%20NOVIEMBRE%2030%20DE%202019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765342960288809"/>
          <c:y val="3.3943259116571409E-2"/>
          <c:w val="0.80234657039711199"/>
          <c:h val="0.751499626308285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'TOTAL '!$A$20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3.0857508287792192E-3"/>
                </c:manualLayout>
              </c:layout>
              <c:spPr>
                <a:solidFill>
                  <a:srgbClr val="00B05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'!$B$19:$H$19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 ($)</c:v>
                </c:pt>
                <c:pt idx="5">
                  <c:v>   PAGOS   ($)</c:v>
                </c:pt>
                <c:pt idx="6">
                  <c:v>APR.  SIN COMPROMETER  ($)</c:v>
                </c:pt>
              </c:strCache>
            </c:strRef>
          </c:cat>
          <c:val>
            <c:numRef>
              <c:f>'TOTAL '!$B$20:$H$20</c:f>
              <c:numCache>
                <c:formatCode>#,##0</c:formatCode>
                <c:ptCount val="7"/>
                <c:pt idx="0">
                  <c:v>399285.98308099998</c:v>
                </c:pt>
                <c:pt idx="1">
                  <c:v>20.537761</c:v>
                </c:pt>
                <c:pt idx="2">
                  <c:v>399265.44532</c:v>
                </c:pt>
                <c:pt idx="3">
                  <c:v>360955.76277700003</c:v>
                </c:pt>
                <c:pt idx="4">
                  <c:v>354281.758761</c:v>
                </c:pt>
                <c:pt idx="5">
                  <c:v>340104.36412400001</c:v>
                </c:pt>
                <c:pt idx="6">
                  <c:v>38309.682542999974</c:v>
                </c:pt>
              </c:numCache>
            </c:numRef>
          </c:val>
        </c:ser>
        <c:ser>
          <c:idx val="1"/>
          <c:order val="1"/>
          <c:tx>
            <c:strRef>
              <c:f>'TOTAL '!$A$21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'!$B$19:$H$19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 ($)</c:v>
                </c:pt>
                <c:pt idx="5">
                  <c:v>   PAGOS   ($)</c:v>
                </c:pt>
                <c:pt idx="6">
                  <c:v>APR.  SIN COMPROMETER  ($)</c:v>
                </c:pt>
              </c:strCache>
            </c:strRef>
          </c:cat>
          <c:val>
            <c:numRef>
              <c:f>'TOTAL '!$B$21:$H$21</c:f>
              <c:numCache>
                <c:formatCode>#,##0</c:formatCode>
                <c:ptCount val="7"/>
                <c:pt idx="0">
                  <c:v>202100.07618</c:v>
                </c:pt>
                <c:pt idx="1">
                  <c:v>25292.671474999999</c:v>
                </c:pt>
                <c:pt idx="2">
                  <c:v>176807.40470499999</c:v>
                </c:pt>
                <c:pt idx="3">
                  <c:v>174774.42465500001</c:v>
                </c:pt>
                <c:pt idx="4">
                  <c:v>83877.375320000006</c:v>
                </c:pt>
                <c:pt idx="5">
                  <c:v>82356.901045000006</c:v>
                </c:pt>
                <c:pt idx="6">
                  <c:v>2032.9800499999837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93838256"/>
        <c:axId val="1523185360"/>
        <c:axId val="0"/>
      </c:bar3DChart>
      <c:catAx>
        <c:axId val="129383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23185360"/>
        <c:crosses val="autoZero"/>
        <c:auto val="1"/>
        <c:lblAlgn val="ctr"/>
        <c:lblOffset val="100"/>
        <c:noMultiLvlLbl val="0"/>
      </c:catAx>
      <c:valAx>
        <c:axId val="152318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938382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'GESTION GENERAL '!$A$17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'GESTION GENERAL '!$B$16:$H$16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GENERAL '!$B$17:$H$17</c:f>
              <c:numCache>
                <c:formatCode>#,##0</c:formatCode>
                <c:ptCount val="7"/>
                <c:pt idx="0">
                  <c:v>39561.286999999997</c:v>
                </c:pt>
                <c:pt idx="1">
                  <c:v>0</c:v>
                </c:pt>
                <c:pt idx="2">
                  <c:v>39561.286999999997</c:v>
                </c:pt>
                <c:pt idx="3">
                  <c:v>33061.716817</c:v>
                </c:pt>
                <c:pt idx="4">
                  <c:v>32909.123416000002</c:v>
                </c:pt>
                <c:pt idx="5">
                  <c:v>32432.357979</c:v>
                </c:pt>
                <c:pt idx="6">
                  <c:v>6499.5701829999962</c:v>
                </c:pt>
              </c:numCache>
            </c:numRef>
          </c:val>
        </c:ser>
        <c:ser>
          <c:idx val="1"/>
          <c:order val="1"/>
          <c:tx>
            <c:strRef>
              <c:f>'GESTION GENERAL '!$A$18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'GESTION GENERAL '!$B$16:$H$16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GENERAL '!$B$18:$H$18</c:f>
              <c:numCache>
                <c:formatCode>#,##0</c:formatCode>
                <c:ptCount val="7"/>
                <c:pt idx="0">
                  <c:v>19506.183033000001</c:v>
                </c:pt>
                <c:pt idx="1">
                  <c:v>0</c:v>
                </c:pt>
                <c:pt idx="2">
                  <c:v>19506.183033000001</c:v>
                </c:pt>
                <c:pt idx="3">
                  <c:v>18289.034127999999</c:v>
                </c:pt>
                <c:pt idx="4">
                  <c:v>15476.420367999999</c:v>
                </c:pt>
                <c:pt idx="5">
                  <c:v>15307.23495</c:v>
                </c:pt>
                <c:pt idx="6">
                  <c:v>1217.1489050000018</c:v>
                </c:pt>
              </c:numCache>
            </c:numRef>
          </c:val>
        </c:ser>
        <c:ser>
          <c:idx val="2"/>
          <c:order val="2"/>
          <c:tx>
            <c:strRef>
              <c:f>'GESTION GENERAL '!$A$19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'GESTION GENERAL '!$B$16:$H$16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GENERAL '!$B$19:$H$19</c:f>
              <c:numCache>
                <c:formatCode>#,##0</c:formatCode>
                <c:ptCount val="7"/>
                <c:pt idx="0">
                  <c:v>313911.89204800001</c:v>
                </c:pt>
                <c:pt idx="1">
                  <c:v>0</c:v>
                </c:pt>
                <c:pt idx="2">
                  <c:v>313911.89204800001</c:v>
                </c:pt>
                <c:pt idx="3">
                  <c:v>286309.997194</c:v>
                </c:pt>
                <c:pt idx="4">
                  <c:v>282998.46373600001</c:v>
                </c:pt>
                <c:pt idx="5">
                  <c:v>269501.20219400001</c:v>
                </c:pt>
                <c:pt idx="6">
                  <c:v>27601.894854000013</c:v>
                </c:pt>
              </c:numCache>
            </c:numRef>
          </c:val>
        </c:ser>
        <c:ser>
          <c:idx val="3"/>
          <c:order val="3"/>
          <c:tx>
            <c:strRef>
              <c:f>'GESTION GENERAL '!$A$20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'GESTION GENERAL '!$B$16:$H$16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GENERAL '!$B$20:$H$20</c:f>
              <c:numCache>
                <c:formatCode>#,##0</c:formatCode>
                <c:ptCount val="7"/>
                <c:pt idx="0">
                  <c:v>12090.722</c:v>
                </c:pt>
                <c:pt idx="1">
                  <c:v>0</c:v>
                </c:pt>
                <c:pt idx="2">
                  <c:v>12090.722</c:v>
                </c:pt>
                <c:pt idx="3">
                  <c:v>11237.780858</c:v>
                </c:pt>
                <c:pt idx="4">
                  <c:v>11237.780858</c:v>
                </c:pt>
                <c:pt idx="5">
                  <c:v>11237.780858</c:v>
                </c:pt>
                <c:pt idx="6">
                  <c:v>852.94114199999967</c:v>
                </c:pt>
              </c:numCache>
            </c:numRef>
          </c:val>
        </c:ser>
        <c:ser>
          <c:idx val="4"/>
          <c:order val="4"/>
          <c:tx>
            <c:strRef>
              <c:f>'GESTION GENERAL '!$A$21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'GESTION GENERAL '!$B$16:$H$16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GENERAL '!$B$21:$H$21</c:f>
              <c:numCache>
                <c:formatCode>#,##0</c:formatCode>
                <c:ptCount val="7"/>
                <c:pt idx="0">
                  <c:v>196900.07618</c:v>
                </c:pt>
                <c:pt idx="1">
                  <c:v>25292.671474999999</c:v>
                </c:pt>
                <c:pt idx="2">
                  <c:v>171607.40470499999</c:v>
                </c:pt>
                <c:pt idx="3">
                  <c:v>169635.846983</c:v>
                </c:pt>
                <c:pt idx="4">
                  <c:v>80404.855337999994</c:v>
                </c:pt>
                <c:pt idx="5">
                  <c:v>79071.348973</c:v>
                </c:pt>
                <c:pt idx="6">
                  <c:v>1971.5577219999977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3178832"/>
        <c:axId val="1523184272"/>
        <c:axId val="0"/>
      </c:bar3DChart>
      <c:catAx>
        <c:axId val="152317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23184272"/>
        <c:crosses val="autoZero"/>
        <c:auto val="1"/>
        <c:lblAlgn val="ctr"/>
        <c:lblOffset val="100"/>
        <c:noMultiLvlLbl val="0"/>
      </c:catAx>
      <c:valAx>
        <c:axId val="152318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231788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66919231820672"/>
          <c:y val="0.11306788782524678"/>
          <c:w val="0.1110355848779042"/>
          <c:h val="0.53376282527753005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3178288"/>
        <c:axId val="1523189712"/>
        <c:axId val="0"/>
      </c:bar3DChart>
      <c:catAx>
        <c:axId val="1523178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23189712"/>
        <c:crosses val="autoZero"/>
        <c:auto val="1"/>
        <c:lblAlgn val="ctr"/>
        <c:lblOffset val="100"/>
        <c:noMultiLvlLbl val="0"/>
      </c:catAx>
      <c:valAx>
        <c:axId val="1523189712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23178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454113432483164E-2"/>
          <c:y val="2.6232813118059018E-2"/>
          <c:w val="0.92765491104046471"/>
          <c:h val="0.740808445726478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DCE!$A$17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DCE!$B$16:$H$16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     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   ($)</c:v>
                </c:pt>
              </c:strCache>
            </c:strRef>
          </c:cat>
          <c:val>
            <c:numRef>
              <c:f>DCE!$B$17:$H$17</c:f>
              <c:numCache>
                <c:formatCode>#,##0</c:formatCode>
                <c:ptCount val="7"/>
                <c:pt idx="0">
                  <c:v>12231.927</c:v>
                </c:pt>
                <c:pt idx="1">
                  <c:v>20.537761</c:v>
                </c:pt>
                <c:pt idx="2">
                  <c:v>12211.389239</c:v>
                </c:pt>
                <c:pt idx="3">
                  <c:v>10206.555693</c:v>
                </c:pt>
                <c:pt idx="4">
                  <c:v>10206.353897999999</c:v>
                </c:pt>
                <c:pt idx="5">
                  <c:v>10195.753003</c:v>
                </c:pt>
                <c:pt idx="6">
                  <c:v>2004.8335459999998</c:v>
                </c:pt>
              </c:numCache>
            </c:numRef>
          </c:val>
        </c:ser>
        <c:ser>
          <c:idx val="1"/>
          <c:order val="1"/>
          <c:tx>
            <c:strRef>
              <c:f>DCE!$A$18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DCE!$B$16:$H$16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     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   ($)</c:v>
                </c:pt>
              </c:strCache>
            </c:strRef>
          </c:cat>
          <c:val>
            <c:numRef>
              <c:f>DCE!$B$18:$H$18</c:f>
              <c:numCache>
                <c:formatCode>General</c:formatCode>
                <c:ptCount val="7"/>
                <c:pt idx="0" formatCode="#,##0">
                  <c:v>1861.0139999999999</c:v>
                </c:pt>
                <c:pt idx="2" formatCode="#,##0">
                  <c:v>1861.0139999999999</c:v>
                </c:pt>
                <c:pt idx="3" formatCode="#,##0">
                  <c:v>1823.0433149999999</c:v>
                </c:pt>
                <c:pt idx="4" formatCode="#,##0">
                  <c:v>1425.9817149999999</c:v>
                </c:pt>
                <c:pt idx="5" formatCode="#,##0">
                  <c:v>1402.4003700000001</c:v>
                </c:pt>
                <c:pt idx="6" formatCode="#,##0">
                  <c:v>37.970685000000003</c:v>
                </c:pt>
              </c:numCache>
            </c:numRef>
          </c:val>
        </c:ser>
        <c:ser>
          <c:idx val="2"/>
          <c:order val="2"/>
          <c:tx>
            <c:strRef>
              <c:f>DCE!$A$19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DCE!$B$16:$H$16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     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   ($)</c:v>
                </c:pt>
              </c:strCache>
            </c:strRef>
          </c:cat>
          <c:val>
            <c:numRef>
              <c:f>DCE!$B$19:$H$19</c:f>
              <c:numCache>
                <c:formatCode>General</c:formatCode>
                <c:ptCount val="7"/>
                <c:pt idx="0" formatCode="#,##0">
                  <c:v>119.25</c:v>
                </c:pt>
                <c:pt idx="2" formatCode="#,##0">
                  <c:v>119.25</c:v>
                </c:pt>
                <c:pt idx="3" formatCode="#,##0">
                  <c:v>26.035768999999998</c:v>
                </c:pt>
                <c:pt idx="4" formatCode="#,##0">
                  <c:v>26.035768999999998</c:v>
                </c:pt>
                <c:pt idx="5" formatCode="#,##0">
                  <c:v>26.035768999999998</c:v>
                </c:pt>
                <c:pt idx="6" formatCode="#,##0">
                  <c:v>93.214230999999998</c:v>
                </c:pt>
              </c:numCache>
            </c:numRef>
          </c:val>
        </c:ser>
        <c:ser>
          <c:idx val="3"/>
          <c:order val="3"/>
          <c:tx>
            <c:strRef>
              <c:f>DCE!$A$20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DCE!$B$16:$H$16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     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   ($)</c:v>
                </c:pt>
              </c:strCache>
            </c:strRef>
          </c:cat>
          <c:val>
            <c:numRef>
              <c:f>DCE!$B$20:$H$20</c:f>
              <c:numCache>
                <c:formatCode>General</c:formatCode>
                <c:ptCount val="7"/>
                <c:pt idx="0" formatCode="#,##0">
                  <c:v>3.7080000000000002</c:v>
                </c:pt>
                <c:pt idx="2" formatCode="#,##0">
                  <c:v>3.7080000000000002</c:v>
                </c:pt>
                <c:pt idx="3" formatCode="#,##0">
                  <c:v>1.599</c:v>
                </c:pt>
                <c:pt idx="4" formatCode="#,##0">
                  <c:v>1.599</c:v>
                </c:pt>
                <c:pt idx="5" formatCode="#,##0">
                  <c:v>1.599</c:v>
                </c:pt>
                <c:pt idx="6" formatCode="#,##0">
                  <c:v>2.109</c:v>
                </c:pt>
              </c:numCache>
            </c:numRef>
          </c:val>
        </c:ser>
        <c:ser>
          <c:idx val="4"/>
          <c:order val="4"/>
          <c:tx>
            <c:strRef>
              <c:f>DCE!$A$21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DCE!$B$16:$H$16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     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   ($)</c:v>
                </c:pt>
              </c:strCache>
            </c:strRef>
          </c:cat>
          <c:val>
            <c:numRef>
              <c:f>DCE!$B$21:$H$21</c:f>
              <c:numCache>
                <c:formatCode>General</c:formatCode>
                <c:ptCount val="7"/>
                <c:pt idx="0" formatCode="#,##0">
                  <c:v>5200</c:v>
                </c:pt>
                <c:pt idx="2" formatCode="#,##0">
                  <c:v>5200</c:v>
                </c:pt>
                <c:pt idx="3" formatCode="#,##0">
                  <c:v>5138.5776720000003</c:v>
                </c:pt>
                <c:pt idx="4" formatCode="#,##0">
                  <c:v>3472.5199819999998</c:v>
                </c:pt>
                <c:pt idx="5" formatCode="#,##0">
                  <c:v>3285.552072</c:v>
                </c:pt>
                <c:pt idx="6" formatCode="#,##0">
                  <c:v>61.422327999999652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3190256"/>
        <c:axId val="1523186448"/>
        <c:axId val="0"/>
      </c:bar3DChart>
      <c:catAx>
        <c:axId val="152319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23186448"/>
        <c:crosses val="autoZero"/>
        <c:auto val="1"/>
        <c:lblAlgn val="ctr"/>
        <c:lblOffset val="100"/>
        <c:noMultiLvlLbl val="0"/>
      </c:catAx>
      <c:valAx>
        <c:axId val="152318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231902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850557769428996"/>
          <c:y val="0"/>
          <c:w val="0.67762239745621855"/>
          <c:h val="0.6151798027250996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'INVERSION '!$A$10</c:f>
              <c:strCache>
                <c:ptCount val="1"/>
                <c:pt idx="0">
                  <c:v>VICEMINISTERIO DE COMERCIO EXTERIOR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'INVERSION '!$B$9:$G$9</c:f>
              <c:strCache>
                <c:ptCount val="6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 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</c:strCache>
            </c:strRef>
          </c:cat>
          <c:val>
            <c:numRef>
              <c:f>'INVERSION '!$B$10:$G$10</c:f>
              <c:numCache>
                <c:formatCode>#,##0</c:formatCode>
                <c:ptCount val="6"/>
                <c:pt idx="0">
                  <c:v>9416.3836730000003</c:v>
                </c:pt>
                <c:pt idx="1">
                  <c:v>0</c:v>
                </c:pt>
                <c:pt idx="2">
                  <c:v>9416.3836730000003</c:v>
                </c:pt>
                <c:pt idx="3">
                  <c:v>8544.5378029999993</c:v>
                </c:pt>
                <c:pt idx="4">
                  <c:v>5549.6047580000004</c:v>
                </c:pt>
                <c:pt idx="5">
                  <c:v>5251.2312469999997</c:v>
                </c:pt>
              </c:numCache>
            </c:numRef>
          </c:val>
        </c:ser>
        <c:ser>
          <c:idx val="1"/>
          <c:order val="1"/>
          <c:tx>
            <c:strRef>
              <c:f>'INVERSION '!$A$11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'INVERSION '!$B$9:$G$9</c:f>
              <c:strCache>
                <c:ptCount val="6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 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</c:strCache>
            </c:strRef>
          </c:cat>
          <c:val>
            <c:numRef>
              <c:f>'INVERSION '!$B$11:$G$11</c:f>
              <c:numCache>
                <c:formatCode>#,##0</c:formatCode>
                <c:ptCount val="6"/>
                <c:pt idx="0">
                  <c:v>82991.53628</c:v>
                </c:pt>
                <c:pt idx="1">
                  <c:v>288.37147499999998</c:v>
                </c:pt>
                <c:pt idx="2">
                  <c:v>82703.164804999993</c:v>
                </c:pt>
                <c:pt idx="3">
                  <c:v>82133.714668000001</c:v>
                </c:pt>
                <c:pt idx="4">
                  <c:v>57082.623995000002</c:v>
                </c:pt>
                <c:pt idx="5">
                  <c:v>55997.749953999999</c:v>
                </c:pt>
              </c:numCache>
            </c:numRef>
          </c:val>
        </c:ser>
        <c:ser>
          <c:idx val="2"/>
          <c:order val="2"/>
          <c:tx>
            <c:strRef>
              <c:f>'INVERSION '!$A$12</c:f>
              <c:strCache>
                <c:ptCount val="1"/>
                <c:pt idx="0">
                  <c:v>SECRETARIA GENERAL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'INVERSION '!$B$9:$G$9</c:f>
              <c:strCache>
                <c:ptCount val="6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 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</c:strCache>
            </c:strRef>
          </c:cat>
          <c:val>
            <c:numRef>
              <c:f>'INVERSION '!$B$12:$G$12</c:f>
              <c:numCache>
                <c:formatCode>#,##0</c:formatCode>
                <c:ptCount val="6"/>
                <c:pt idx="0">
                  <c:v>3571.4546190000001</c:v>
                </c:pt>
                <c:pt idx="1">
                  <c:v>4.3</c:v>
                </c:pt>
                <c:pt idx="2">
                  <c:v>3567.1546189999999</c:v>
                </c:pt>
                <c:pt idx="3">
                  <c:v>3444.3355200000001</c:v>
                </c:pt>
                <c:pt idx="4">
                  <c:v>2608.1399190000002</c:v>
                </c:pt>
                <c:pt idx="5">
                  <c:v>2567.9474759999998</c:v>
                </c:pt>
              </c:numCache>
            </c:numRef>
          </c:val>
        </c:ser>
        <c:ser>
          <c:idx val="3"/>
          <c:order val="3"/>
          <c:tx>
            <c:strRef>
              <c:f>'INVERSION '!$A$13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'INVERSION '!$B$9:$G$9</c:f>
              <c:strCache>
                <c:ptCount val="6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 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</c:strCache>
            </c:strRef>
          </c:cat>
          <c:val>
            <c:numRef>
              <c:f>'INVERSION '!$B$13:$G$13</c:f>
              <c:numCache>
                <c:formatCode>#,##0</c:formatCode>
                <c:ptCount val="6"/>
                <c:pt idx="0">
                  <c:v>106120.701608</c:v>
                </c:pt>
                <c:pt idx="1">
                  <c:v>25000</c:v>
                </c:pt>
                <c:pt idx="2">
                  <c:v>81120.701608000003</c:v>
                </c:pt>
                <c:pt idx="3">
                  <c:v>80651.836662000002</c:v>
                </c:pt>
                <c:pt idx="4">
                  <c:v>18637.006646999998</c:v>
                </c:pt>
                <c:pt idx="5">
                  <c:v>18539.972367999999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3182096"/>
        <c:axId val="1523182640"/>
        <c:axId val="0"/>
      </c:bar3DChart>
      <c:catAx>
        <c:axId val="1523182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23182640"/>
        <c:crosses val="autoZero"/>
        <c:auto val="1"/>
        <c:lblAlgn val="ctr"/>
        <c:lblOffset val="100"/>
        <c:noMultiLvlLbl val="0"/>
      </c:catAx>
      <c:valAx>
        <c:axId val="1523182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23182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35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55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5415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594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600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949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4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2907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2818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151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7445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1326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977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4368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09/12/2019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1095" y="1505339"/>
            <a:ext cx="7396064" cy="1899386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                        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ACUMULADA CON CORTE 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2019 </a:t>
            </a:r>
            <a:r>
              <a:rPr lang="es-CO" sz="1200" dirty="0">
                <a:solidFill>
                  <a:schemeClr val="bg1"/>
                </a:solidFill>
              </a:rPr>
              <a:t/>
            </a:r>
            <a:br>
              <a:rPr lang="es-CO" sz="1200" dirty="0">
                <a:solidFill>
                  <a:schemeClr val="bg1"/>
                </a:solidFill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2313992" y="3033439"/>
            <a:ext cx="463420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COMPROMETIDO </a:t>
            </a:r>
            <a:r>
              <a:rPr lang="es-CO" dirty="0" smtClean="0"/>
              <a:t>93,00%   </a:t>
            </a:r>
            <a:r>
              <a:rPr lang="es-CO" dirty="0"/>
              <a:t>OBLIGADO </a:t>
            </a:r>
            <a:r>
              <a:rPr lang="es-CO" dirty="0" smtClean="0"/>
              <a:t>76,06%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" y="199055"/>
            <a:ext cx="2313992" cy="503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smtClean="0"/>
              <a:t>GRAFICA EJECUCIÓN PRESUPUESTAL ACUMULADA                                                                                                             SECCIÓN 3501 MINCOMERCIO CON CORTE AL 30 DE NOVIEMBRE DE 2019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468229"/>
              </p:ext>
            </p:extLst>
          </p:nvPr>
        </p:nvGraphicFramePr>
        <p:xfrm>
          <a:off x="97277" y="116732"/>
          <a:ext cx="8910536" cy="411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133850"/>
            <a:ext cx="8580000" cy="6640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3501-01 GESTIÓN GENERAL CON CORTE AL </a:t>
            </a:r>
            <a:r>
              <a:rPr lang="es-CO" dirty="0" smtClean="0">
                <a:solidFill>
                  <a:schemeClr val="bg1"/>
                </a:solidFill>
              </a:rPr>
              <a:t>30 </a:t>
            </a:r>
            <a:r>
              <a:rPr lang="es-CO" dirty="0">
                <a:solidFill>
                  <a:schemeClr val="bg1"/>
                </a:solidFill>
              </a:rPr>
              <a:t>DE </a:t>
            </a:r>
            <a:r>
              <a:rPr lang="es-CO" dirty="0" smtClean="0">
                <a:solidFill>
                  <a:schemeClr val="bg1"/>
                </a:solidFill>
              </a:rPr>
              <a:t>NOVIEMBRE </a:t>
            </a:r>
            <a:r>
              <a:rPr lang="es-CO" dirty="0">
                <a:solidFill>
                  <a:schemeClr val="bg1"/>
                </a:solidFill>
              </a:rPr>
              <a:t>DE 2019</a:t>
            </a: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143436"/>
              </p:ext>
            </p:extLst>
          </p:nvPr>
        </p:nvGraphicFramePr>
        <p:xfrm>
          <a:off x="100484" y="90435"/>
          <a:ext cx="8953082" cy="399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30 </a:t>
            </a:r>
            <a:r>
              <a:rPr lang="es-CO" sz="1400" dirty="0">
                <a:solidFill>
                  <a:schemeClr val="bg1"/>
                </a:solidFill>
              </a:rPr>
              <a:t>DE </a:t>
            </a:r>
            <a:r>
              <a:rPr lang="es-CO" sz="1400" dirty="0" smtClean="0">
                <a:solidFill>
                  <a:schemeClr val="bg1"/>
                </a:solidFill>
              </a:rPr>
              <a:t>NOVIEMBRE </a:t>
            </a:r>
            <a:r>
              <a:rPr lang="es-CO" sz="1400" dirty="0">
                <a:solidFill>
                  <a:schemeClr val="bg1"/>
                </a:solidFill>
              </a:rPr>
              <a:t>DE 2019</a:t>
            </a:r>
          </a:p>
          <a:p>
            <a:pPr marL="0" lvl="0" indent="0"/>
            <a:endParaRPr sz="1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631932"/>
              </p:ext>
            </p:extLst>
          </p:nvPr>
        </p:nvGraphicFramePr>
        <p:xfrm>
          <a:off x="93307" y="168088"/>
          <a:ext cx="8845420" cy="374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Cifras en millones de pesos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740368"/>
              </p:ext>
            </p:extLst>
          </p:nvPr>
        </p:nvGraphicFramePr>
        <p:xfrm>
          <a:off x="0" y="70338"/>
          <a:ext cx="9033468" cy="387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s-CO" dirty="0" smtClean="0">
                <a:solidFill>
                  <a:schemeClr val="bg1"/>
                </a:solidFill>
              </a:rPr>
              <a:t> </a:t>
            </a:r>
            <a:r>
              <a:rPr lang="es-CO" dirty="0">
                <a:solidFill>
                  <a:schemeClr val="bg1"/>
                </a:solidFill>
              </a:rPr>
              <a:t>EJECUCIÓN PRESUPUESTAL </a:t>
            </a:r>
            <a:r>
              <a:rPr lang="es-CO" dirty="0" smtClean="0">
                <a:solidFill>
                  <a:schemeClr val="bg1"/>
                </a:solidFill>
              </a:rPr>
              <a:t>ACUMULADA GASTOS DE INVERSIÓN                                                                                                              </a:t>
            </a:r>
            <a:r>
              <a:rPr lang="es-CO" dirty="0">
                <a:solidFill>
                  <a:schemeClr val="bg1"/>
                </a:solidFill>
              </a:rPr>
              <a:t>SECCIÓN 3501 MINCOMERCIO CON CORTE AL </a:t>
            </a:r>
            <a:r>
              <a:rPr lang="es-CO" dirty="0" smtClean="0">
                <a:solidFill>
                  <a:schemeClr val="bg1"/>
                </a:solidFill>
              </a:rPr>
              <a:t>30 </a:t>
            </a:r>
            <a:r>
              <a:rPr lang="es-CO" dirty="0">
                <a:solidFill>
                  <a:schemeClr val="bg1"/>
                </a:solidFill>
              </a:rPr>
              <a:t>DE </a:t>
            </a:r>
            <a:r>
              <a:rPr lang="es-CO" dirty="0" smtClean="0">
                <a:solidFill>
                  <a:schemeClr val="bg1"/>
                </a:solidFill>
              </a:rPr>
              <a:t>NOVIEMBRE </a:t>
            </a:r>
            <a:r>
              <a:rPr lang="es-CO" dirty="0">
                <a:solidFill>
                  <a:schemeClr val="bg1"/>
                </a:solidFill>
              </a:rPr>
              <a:t>DE 2019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 flipH="1">
            <a:off x="1200149" y="4779821"/>
            <a:ext cx="1682749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292815"/>
              </p:ext>
            </p:extLst>
          </p:nvPr>
        </p:nvGraphicFramePr>
        <p:xfrm>
          <a:off x="63501" y="87549"/>
          <a:ext cx="9012406" cy="414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1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1670</TotalTime>
  <Words>116</Words>
  <Application>Microsoft Office PowerPoint</Application>
  <PresentationFormat>Presentación en pantalla (16:9)</PresentationFormat>
  <Paragraphs>11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</vt:lpstr>
      <vt:lpstr>Arial Narrow</vt:lpstr>
      <vt:lpstr>Arial</vt:lpstr>
      <vt:lpstr>Montserrat</vt:lpstr>
      <vt:lpstr>Calibri Light</vt:lpstr>
      <vt:lpstr>Office Theme</vt:lpstr>
      <vt:lpstr>SECCIÓN 3501 - MINISTERIO DE COMERCIO INDUSTRIA Y TURISMO                          EJECUCIÓN PRESUPUESTAL ACUMULADA CON CORTE AL 30 DE NOVIEMBRE DE 2019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453</cp:revision>
  <cp:lastPrinted>2019-11-08T19:19:30Z</cp:lastPrinted>
  <dcterms:modified xsi:type="dcterms:W3CDTF">2019-12-09T21:17:35Z</dcterms:modified>
</cp:coreProperties>
</file>