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3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07" r:id="rId1"/>
    <p:sldMasterId id="2147483721" r:id="rId2"/>
  </p:sldMasterIdLst>
  <p:notesMasterIdLst>
    <p:notesMasterId r:id="rId8"/>
  </p:notesMasterIdLst>
  <p:sldIdLst>
    <p:sldId id="338" r:id="rId3"/>
    <p:sldId id="328" r:id="rId4"/>
    <p:sldId id="329" r:id="rId5"/>
    <p:sldId id="331" r:id="rId6"/>
    <p:sldId id="333" r:id="rId7"/>
  </p:sldIdLst>
  <p:sldSz cx="9144000" cy="5143500" type="screen16x9"/>
  <p:notesSz cx="7010400" cy="9296400"/>
  <p:embeddedFontLst>
    <p:embeddedFont>
      <p:font typeface="Calibri Light" panose="020F0302020204030204" pitchFamily="34" charset="0"/>
      <p:regular r:id="rId9"/>
      <p:italic r:id="rId10"/>
    </p:embeddedFont>
    <p:embeddedFont>
      <p:font typeface="Verdana" panose="020B0604030504040204" pitchFamily="34" charset="0"/>
      <p:regular r:id="rId11"/>
      <p:bold r:id="rId12"/>
      <p:italic r:id="rId13"/>
      <p:boldItalic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Montserrat" pitchFamily="2" charset="0"/>
      <p:regular r:id="rId19"/>
      <p:bold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CC"/>
    <a:srgbClr val="CC3300"/>
    <a:srgbClr val="FF5B5B"/>
    <a:srgbClr val="FFD653"/>
    <a:srgbClr val="8A0000"/>
    <a:srgbClr val="043460"/>
    <a:srgbClr val="FF4105"/>
    <a:srgbClr val="FCBCBE"/>
    <a:srgbClr val="FF5757"/>
    <a:srgbClr val="C5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36" autoAdjust="0"/>
    <p:restoredTop sz="94792" autoAdjust="0"/>
  </p:normalViewPr>
  <p:slideViewPr>
    <p:cSldViewPr snapToGrid="0" snapToObjects="1" showGuides="1">
      <p:cViewPr>
        <p:scale>
          <a:sx n="125" d="100"/>
          <a:sy n="125" d="100"/>
        </p:scale>
        <p:origin x="96" y="360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SEPTIEMBRE%2030%20DE%202023%20PRESPTO\GRAFICA%20SECCION%203501%20MINCIT%20SEPTIEMBRE%2030%20DE%202023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graficas.xlsx]CONSOL!Tabla dinámica2</c:name>
    <c:fmtId val="660"/>
  </c:pivotSource>
  <c:chart>
    <c:autoTitleDeleted val="0"/>
    <c:pivotFmts>
      <c:pivotFmt>
        <c:idx val="0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3.7873474800569434E-2"/>
          <c:y val="2.5469753163998469E-2"/>
          <c:w val="0.94773982212461005"/>
          <c:h val="0.74721659941582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CONSOL!$B$3</c:f>
              <c:strCache>
                <c:ptCount val="1"/>
                <c:pt idx="0">
                  <c:v> APROPIACIÓN  VIGENTE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CONSOL!$B$4:$B$6</c:f>
              <c:numCache>
                <c:formatCode>_-* #,##0_-;\-* #,##0_-;_-* "-"??_-;_-@_-</c:formatCode>
                <c:ptCount val="2"/>
                <c:pt idx="0">
                  <c:v>957869.57721599995</c:v>
                </c:pt>
                <c:pt idx="1">
                  <c:v>195786.12870999999</c:v>
                </c:pt>
              </c:numCache>
            </c:numRef>
          </c:val>
        </c:ser>
        <c:ser>
          <c:idx val="1"/>
          <c:order val="1"/>
          <c:tx>
            <c:strRef>
              <c:f>CONSOL!$C$3</c:f>
              <c:strCache>
                <c:ptCount val="1"/>
                <c:pt idx="0">
                  <c:v> BLOQUEOS</c:v>
                </c:pt>
              </c:strCache>
            </c:strRef>
          </c:tx>
          <c:spPr>
            <a:solidFill>
              <a:schemeClr val="accent6"/>
            </a:solidFill>
            <a:ln w="9525" cap="flat" cmpd="sng" algn="ctr">
              <a:solidFill>
                <a:schemeClr val="accent5"/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CONSOL!$C$4:$C$6</c:f>
              <c:numCache>
                <c:formatCode>_-* #,##0_-;\-* #,##0_-;_-* "-"??_-;_-@_-</c:formatCode>
                <c:ptCount val="2"/>
                <c:pt idx="0">
                  <c:v>21493.395153000001</c:v>
                </c:pt>
                <c:pt idx="1">
                  <c:v>0</c:v>
                </c:pt>
              </c:numCache>
            </c:numRef>
          </c:val>
        </c:ser>
        <c:ser>
          <c:idx val="2"/>
          <c:order val="2"/>
          <c:tx>
            <c:strRef>
              <c:f>CONSOL!$D$3</c:f>
              <c:strCache>
                <c:ptCount val="1"/>
                <c:pt idx="0">
                  <c:v> APR. VIGENTE DESPUES DE BLOQUEOS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lumMod val="110000"/>
                    <a:satMod val="105000"/>
                    <a:tint val="67000"/>
                  </a:schemeClr>
                </a:gs>
                <a:gs pos="50000">
                  <a:schemeClr val="accent5">
                    <a:lumMod val="105000"/>
                    <a:satMod val="103000"/>
                    <a:tint val="73000"/>
                  </a:schemeClr>
                </a:gs>
                <a:gs pos="100000">
                  <a:schemeClr val="accent5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5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CONSOL!$D$4:$D$6</c:f>
              <c:numCache>
                <c:formatCode>_-* #,##0_-;\-* #,##0_-;_-* "-"??_-;_-@_-</c:formatCode>
                <c:ptCount val="2"/>
                <c:pt idx="0">
                  <c:v>936376.18206300004</c:v>
                </c:pt>
                <c:pt idx="1">
                  <c:v>195786.12870999999</c:v>
                </c:pt>
              </c:numCache>
            </c:numRef>
          </c:val>
        </c:ser>
        <c:ser>
          <c:idx val="3"/>
          <c:order val="3"/>
          <c:tx>
            <c:strRef>
              <c:f>CONSOL!$E$3</c:f>
              <c:strCache>
                <c:ptCount val="1"/>
                <c:pt idx="0">
                  <c:v> COMPROMISOS    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  <a:ln w="9525" cap="flat" cmpd="sng" algn="ctr">
              <a:solidFill>
                <a:schemeClr val="accent1">
                  <a:lumMod val="60000"/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CONSOL!$E$4:$E$6</c:f>
              <c:numCache>
                <c:formatCode>_-* #,##0_-;\-* #,##0_-;_-* "-"??_-;_-@_-</c:formatCode>
                <c:ptCount val="2"/>
                <c:pt idx="0">
                  <c:v>807387.3573327699</c:v>
                </c:pt>
                <c:pt idx="1">
                  <c:v>177561.51264178002</c:v>
                </c:pt>
              </c:numCache>
            </c:numRef>
          </c:val>
        </c:ser>
        <c:ser>
          <c:idx val="4"/>
          <c:order val="4"/>
          <c:tx>
            <c:strRef>
              <c:f>CONSOL!$F$3</c:f>
              <c:strCache>
                <c:ptCount val="1"/>
                <c:pt idx="0">
                  <c:v> OBLIGACIONES      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lumMod val="60000"/>
                    <a:lumMod val="110000"/>
                    <a:satMod val="105000"/>
                    <a:tint val="67000"/>
                  </a:schemeClr>
                </a:gs>
                <a:gs pos="50000">
                  <a:schemeClr val="accent3">
                    <a:lumMod val="60000"/>
                    <a:lumMod val="105000"/>
                    <a:satMod val="103000"/>
                    <a:tint val="73000"/>
                  </a:schemeClr>
                </a:gs>
                <a:gs pos="100000">
                  <a:schemeClr val="accent3">
                    <a:lumMod val="60000"/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3">
                  <a:lumMod val="60000"/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CONSOL!$F$4:$F$6</c:f>
              <c:numCache>
                <c:formatCode>_-* #,##0_-;\-* #,##0_-;_-* "-"??_-;_-@_-</c:formatCode>
                <c:ptCount val="2"/>
                <c:pt idx="0">
                  <c:v>263485.0437561</c:v>
                </c:pt>
                <c:pt idx="1">
                  <c:v>53334.389780459998</c:v>
                </c:pt>
              </c:numCache>
            </c:numRef>
          </c:val>
        </c:ser>
        <c:ser>
          <c:idx val="5"/>
          <c:order val="5"/>
          <c:tx>
            <c:strRef>
              <c:f>CONSOL!$G$3</c:f>
              <c:strCache>
                <c:ptCount val="1"/>
                <c:pt idx="0">
                  <c:v>   PAGOS             </c:v>
                </c:pt>
              </c:strCache>
            </c:strRef>
          </c:tx>
          <c:spPr>
            <a:solidFill>
              <a:srgbClr val="FFFF00"/>
            </a:solidFill>
            <a:ln w="9525" cap="flat" cmpd="sng" algn="ctr">
              <a:solidFill>
                <a:schemeClr val="tx1"/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CONSOL!$G$4:$G$6</c:f>
              <c:numCache>
                <c:formatCode>_-* #,##0_-;\-* #,##0_-;_-* "-"??_-;_-@_-</c:formatCode>
                <c:ptCount val="2"/>
                <c:pt idx="0">
                  <c:v>262314.7046151</c:v>
                </c:pt>
                <c:pt idx="1">
                  <c:v>53334.389780459998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-88465136"/>
        <c:axId val="-88456432"/>
      </c:barChart>
      <c:catAx>
        <c:axId val="-88465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88456432"/>
        <c:crosses val="autoZero"/>
        <c:auto val="1"/>
        <c:lblAlgn val="ctr"/>
        <c:lblOffset val="100"/>
        <c:noMultiLvlLbl val="0"/>
      </c:catAx>
      <c:valAx>
        <c:axId val="-8845643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crossAx val="-88465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graficas.xlsx]GG!Tabla dinámica1</c:name>
    <c:fmtId val="786"/>
  </c:pivotSource>
  <c:chart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GG!$B$3</c:f>
              <c:strCache>
                <c:ptCount val="1"/>
                <c:pt idx="0">
                  <c:v> APROPIACIÓN  VIGENTE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rgbClr val="92D05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GG!$B$4:$B$6</c:f>
              <c:numCache>
                <c:formatCode>_-* #,##0_-;\-* #,##0_-;_-* "-"??_-;_-@_-</c:formatCode>
                <c:ptCount val="2"/>
                <c:pt idx="0">
                  <c:v>930315.17021600006</c:v>
                </c:pt>
                <c:pt idx="1">
                  <c:v>181478.630061</c:v>
                </c:pt>
              </c:numCache>
            </c:numRef>
          </c:val>
        </c:ser>
        <c:ser>
          <c:idx val="1"/>
          <c:order val="1"/>
          <c:tx>
            <c:strRef>
              <c:f>GG!$C$3</c:f>
              <c:strCache>
                <c:ptCount val="1"/>
                <c:pt idx="0">
                  <c:v> BLOQUEOS </c:v>
                </c:pt>
              </c:strCache>
            </c:strRef>
          </c:tx>
          <c:spPr>
            <a:solidFill>
              <a:srgbClr val="FFFF00"/>
            </a:solidFill>
            <a:ln>
              <a:solidFill>
                <a:schemeClr val="accent2">
                  <a:lumMod val="20000"/>
                  <a:lumOff val="80000"/>
                </a:scheme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GG!$C$4:$C$6</c:f>
              <c:numCache>
                <c:formatCode>_-* #,##0_-;\-* #,##0_-;_-* "-"??_-;_-@_-</c:formatCode>
                <c:ptCount val="2"/>
                <c:pt idx="0">
                  <c:v>19790.675153</c:v>
                </c:pt>
                <c:pt idx="1">
                  <c:v>0</c:v>
                </c:pt>
              </c:numCache>
            </c:numRef>
          </c:val>
        </c:ser>
        <c:ser>
          <c:idx val="2"/>
          <c:order val="2"/>
          <c:tx>
            <c:strRef>
              <c:f>GG!$D$3</c:f>
              <c:strCache>
                <c:ptCount val="1"/>
                <c:pt idx="0">
                  <c:v> APR. VIGENTE DESPUES DE BLOQUEOS 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accent4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GG!$D$4:$D$6</c:f>
              <c:numCache>
                <c:formatCode>_-* #,##0_-;\-* #,##0_-;_-* "-"??_-;_-@_-</c:formatCode>
                <c:ptCount val="2"/>
                <c:pt idx="0">
                  <c:v>910524.49506300001</c:v>
                </c:pt>
                <c:pt idx="1">
                  <c:v>181478.630061</c:v>
                </c:pt>
              </c:numCache>
            </c:numRef>
          </c:val>
        </c:ser>
        <c:ser>
          <c:idx val="3"/>
          <c:order val="3"/>
          <c:tx>
            <c:strRef>
              <c:f>GG!$E$3</c:f>
              <c:strCache>
                <c:ptCount val="1"/>
                <c:pt idx="0">
                  <c:v>  COMPROMISOS    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dLbl>
              <c:idx val="1"/>
              <c:layout>
                <c:manualLayout>
                  <c:x val="4.1872291489176506E-3"/>
                  <c:y val="1.8945436078546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GG!$E$4:$E$6</c:f>
              <c:numCache>
                <c:formatCode>_-* #,##0_-;\-* #,##0_-;_-* "-"??_-;_-@_-</c:formatCode>
                <c:ptCount val="2"/>
                <c:pt idx="0">
                  <c:v>798496.9374031499</c:v>
                </c:pt>
                <c:pt idx="1">
                  <c:v>169903.90896318003</c:v>
                </c:pt>
              </c:numCache>
            </c:numRef>
          </c:val>
        </c:ser>
        <c:ser>
          <c:idx val="4"/>
          <c:order val="4"/>
          <c:tx>
            <c:strRef>
              <c:f>GG!$F$3</c:f>
              <c:strCache>
                <c:ptCount val="1"/>
                <c:pt idx="0">
                  <c:v> OBLIGACIONES    </c:v>
                </c:pt>
              </c:strCache>
            </c:strRef>
          </c:tx>
          <c:spPr>
            <a:solidFill>
              <a:srgbClr val="7030A0"/>
            </a:solidFill>
            <a:ln>
              <a:solidFill>
                <a:srgbClr val="3333CC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-2.5588326978182186E-17"/>
                  <c:y val="-1.623894521018255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"/>
                  <c:y val="-2.435841781527378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GG!$F$4:$F$6</c:f>
              <c:numCache>
                <c:formatCode>_-* #,##0_-;\-* #,##0_-;_-* "-"??_-;_-@_-</c:formatCode>
                <c:ptCount val="2"/>
                <c:pt idx="0">
                  <c:v>255407.80805734001</c:v>
                </c:pt>
                <c:pt idx="1">
                  <c:v>49517.542437059994</c:v>
                </c:pt>
              </c:numCache>
            </c:numRef>
          </c:val>
        </c:ser>
        <c:ser>
          <c:idx val="5"/>
          <c:order val="5"/>
          <c:tx>
            <c:strRef>
              <c:f>GG!$G$3</c:f>
              <c:strCache>
                <c:ptCount val="1"/>
                <c:pt idx="0">
                  <c:v> PAGOS      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3957430496392169E-3"/>
                  <c:y val="1.082596347345497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7914860992784337E-3"/>
                  <c:y val="1.082596347345477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GG!$G$4:$G$6</c:f>
              <c:numCache>
                <c:formatCode>_-* #,##0_-;\-* #,##0_-;_-* "-"??_-;_-@_-</c:formatCode>
                <c:ptCount val="2"/>
                <c:pt idx="0">
                  <c:v>254532.52932033999</c:v>
                </c:pt>
                <c:pt idx="1">
                  <c:v>49517.542437059994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99"/>
        <c:axId val="-19922416"/>
        <c:axId val="-19917520"/>
      </c:barChart>
      <c:catAx>
        <c:axId val="-19922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9917520"/>
        <c:crosses val="autoZero"/>
        <c:auto val="1"/>
        <c:lblAlgn val="ctr"/>
        <c:lblOffset val="100"/>
        <c:noMultiLvlLbl val="0"/>
      </c:catAx>
      <c:valAx>
        <c:axId val="-1991752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_-* #,##0_-;\-* #,##0_-;_-* &quot;-&quot;??_-;_-@_-" sourceLinked="1"/>
        <c:majorTickMark val="none"/>
        <c:minorTickMark val="none"/>
        <c:tickLblPos val="nextTo"/>
        <c:crossAx val="-19922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n-US" sz="1000" dirty="0">
                <a:latin typeface="Verdana" panose="020B0604030504040204" pitchFamily="34" charset="0"/>
                <a:ea typeface="Verdana" panose="020B0604030504040204" pitchFamily="34" charset="0"/>
              </a:rPr>
              <a:t>GASTOS DE INVERSION </a:t>
            </a:r>
          </a:p>
        </c:rich>
      </c:tx>
      <c:layout/>
      <c:overlay val="0"/>
      <c:spPr>
        <a:solidFill>
          <a:schemeClr val="bg1">
            <a:lumMod val="95000"/>
          </a:schemeClr>
        </a:solidFill>
        <a:ln>
          <a:solidFill>
            <a:schemeClr val="accent4">
              <a:lumMod val="75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1.2904562562486045E-3"/>
          <c:w val="1"/>
          <c:h val="0.99870954341926232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graficas.xlsx]DCE!Tabla dinámica4</c:name>
    <c:fmtId val="832"/>
  </c:pivotSource>
  <c:chart>
    <c:autoTitleDeleted val="0"/>
    <c:pivotFmts>
      <c:pivotFmt>
        <c:idx val="0"/>
        <c:spPr>
          <a:solidFill>
            <a:schemeClr val="accent6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  <c:pivotFmt>
        <c:idx val="1"/>
        <c:spPr>
          <a:solidFill>
            <a:schemeClr val="accent6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  <c:pivotFmt>
        <c:idx val="2"/>
        <c:spPr>
          <a:solidFill>
            <a:schemeClr val="accent6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  <c:pivotFmt>
        <c:idx val="3"/>
        <c:spPr>
          <a:solidFill>
            <a:schemeClr val="accent6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  <c:pivotFmt>
        <c:idx val="4"/>
        <c:spPr>
          <a:solidFill>
            <a:schemeClr val="accent6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  <c:pivotFmt>
        <c:idx val="5"/>
        <c:spPr>
          <a:solidFill>
            <a:schemeClr val="accent6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  <c:pivotFmt>
        <c:idx val="6"/>
        <c:spPr>
          <a:solidFill>
            <a:schemeClr val="accent6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  <c:pivotFmt>
        <c:idx val="7"/>
        <c:spPr>
          <a:solidFill>
            <a:schemeClr val="accent6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  <c:pivotFmt>
        <c:idx val="8"/>
        <c:spPr>
          <a:solidFill>
            <a:schemeClr val="accent6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  <c:pivotFmt>
        <c:idx val="9"/>
        <c:spPr>
          <a:solidFill>
            <a:schemeClr val="accent6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  <c:pivotFmt>
        <c:idx val="10"/>
        <c:spPr>
          <a:solidFill>
            <a:schemeClr val="accent6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  <c:pivotFmt>
        <c:idx val="11"/>
        <c:spPr>
          <a:solidFill>
            <a:schemeClr val="accent6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  <c:pivotFmt>
        <c:idx val="12"/>
        <c:spPr>
          <a:solidFill>
            <a:schemeClr val="accent6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  <c:pivotFmt>
        <c:idx val="13"/>
        <c:spPr>
          <a:solidFill>
            <a:schemeClr val="accent6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  <c:pivotFmt>
        <c:idx val="14"/>
        <c:spPr>
          <a:solidFill>
            <a:schemeClr val="accent6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  <c:pivotFmt>
        <c:idx val="15"/>
        <c:spPr>
          <a:solidFill>
            <a:schemeClr val="accent6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  <c:pivotFmt>
        <c:idx val="16"/>
        <c:spPr>
          <a:solidFill>
            <a:schemeClr val="accent6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  <c:pivotFmt>
        <c:idx val="17"/>
        <c:spPr>
          <a:solidFill>
            <a:schemeClr val="accent6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DCE!$B$3</c:f>
              <c:strCache>
                <c:ptCount val="1"/>
                <c:pt idx="0">
                  <c:v> APROPIACIÓN  VIGENTE</c:v>
                </c:pt>
              </c:strCache>
            </c:strRef>
          </c:tx>
          <c:spPr>
            <a:solidFill>
              <a:schemeClr val="accent6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DCE!$B$4:$B$6</c:f>
              <c:numCache>
                <c:formatCode>#,##0</c:formatCode>
                <c:ptCount val="2"/>
                <c:pt idx="0">
                  <c:v>27554.406999999999</c:v>
                </c:pt>
                <c:pt idx="1">
                  <c:v>14307.498648999999</c:v>
                </c:pt>
              </c:numCache>
            </c:numRef>
          </c:val>
        </c:ser>
        <c:ser>
          <c:idx val="1"/>
          <c:order val="1"/>
          <c:tx>
            <c:strRef>
              <c:f>DCE!$C$3</c:f>
              <c:strCache>
                <c:ptCount val="1"/>
                <c:pt idx="0">
                  <c:v>  BLOQUEOS</c:v>
                </c:pt>
              </c:strCache>
            </c:strRef>
          </c:tx>
          <c:spPr>
            <a:solidFill>
              <a:schemeClr val="accent5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DCE!$C$4:$C$6</c:f>
              <c:numCache>
                <c:formatCode>#,##0</c:formatCode>
                <c:ptCount val="2"/>
                <c:pt idx="0">
                  <c:v>1702.72</c:v>
                </c:pt>
                <c:pt idx="1">
                  <c:v>0</c:v>
                </c:pt>
              </c:numCache>
            </c:numRef>
          </c:val>
        </c:ser>
        <c:ser>
          <c:idx val="2"/>
          <c:order val="2"/>
          <c:tx>
            <c:strRef>
              <c:f>DCE!$D$3</c:f>
              <c:strCache>
                <c:ptCount val="1"/>
                <c:pt idx="0">
                  <c:v>VIGENTE DESPUES DE BLOQUEOS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DCE!$D$4:$D$6</c:f>
              <c:numCache>
                <c:formatCode>#,##0</c:formatCode>
                <c:ptCount val="2"/>
                <c:pt idx="0">
                  <c:v>25851.687000000002</c:v>
                </c:pt>
                <c:pt idx="1">
                  <c:v>14307.498648999999</c:v>
                </c:pt>
              </c:numCache>
            </c:numRef>
          </c:val>
        </c:ser>
        <c:ser>
          <c:idx val="3"/>
          <c:order val="3"/>
          <c:tx>
            <c:strRef>
              <c:f>DCE!$E$3</c:f>
              <c:strCache>
                <c:ptCount val="1"/>
                <c:pt idx="0">
                  <c:v> COMPROMISOS  </c:v>
                </c:pt>
              </c:strCache>
            </c:strRef>
          </c:tx>
          <c:spPr>
            <a:solidFill>
              <a:schemeClr val="accent6">
                <a:lumMod val="60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DCE!$E$4:$E$6</c:f>
              <c:numCache>
                <c:formatCode>#,##0</c:formatCode>
                <c:ptCount val="2"/>
                <c:pt idx="0">
                  <c:v>8890.4199296199986</c:v>
                </c:pt>
                <c:pt idx="1">
                  <c:v>7657.6036786000004</c:v>
                </c:pt>
              </c:numCache>
            </c:numRef>
          </c:val>
        </c:ser>
        <c:ser>
          <c:idx val="4"/>
          <c:order val="4"/>
          <c:tx>
            <c:strRef>
              <c:f>DCE!$F$3</c:f>
              <c:strCache>
                <c:ptCount val="1"/>
                <c:pt idx="0">
                  <c:v>OBLIGACIONES </c:v>
                </c:pt>
              </c:strCache>
            </c:strRef>
          </c:tx>
          <c:spPr>
            <a:solidFill>
              <a:schemeClr val="accent5">
                <a:lumMod val="60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DCE!$F$4:$F$6</c:f>
              <c:numCache>
                <c:formatCode>#,##0</c:formatCode>
                <c:ptCount val="2"/>
                <c:pt idx="0">
                  <c:v>8077.2356987600006</c:v>
                </c:pt>
                <c:pt idx="1">
                  <c:v>3816.8473434000002</c:v>
                </c:pt>
              </c:numCache>
            </c:numRef>
          </c:val>
        </c:ser>
        <c:ser>
          <c:idx val="5"/>
          <c:order val="5"/>
          <c:tx>
            <c:strRef>
              <c:f>DCE!$G$3</c:f>
              <c:strCache>
                <c:ptCount val="1"/>
                <c:pt idx="0">
                  <c:v> PAGOS     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DCE!$G$4:$G$6</c:f>
              <c:numCache>
                <c:formatCode>#,##0</c:formatCode>
                <c:ptCount val="2"/>
                <c:pt idx="0">
                  <c:v>7782.1752947599998</c:v>
                </c:pt>
                <c:pt idx="1">
                  <c:v>3816.8473434000002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-19925680"/>
        <c:axId val="-19916976"/>
      </c:barChart>
      <c:catAx>
        <c:axId val="-199256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9916976"/>
        <c:crosses val="autoZero"/>
        <c:auto val="1"/>
        <c:lblAlgn val="ctr"/>
        <c:lblOffset val="100"/>
        <c:noMultiLvlLbl val="0"/>
      </c:catAx>
      <c:valAx>
        <c:axId val="-19916976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9925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Series val="1"/>
        <c14:dropZonesVisible val="1"/>
      </c14:pivotOptions>
    </c:ext>
  </c:extLst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MINCOMERCIO!$B$119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MINCOMERCIO!$D$119:$K$119</c:f>
              <c:numCache>
                <c:formatCode>#,##0</c:formatCode>
                <c:ptCount val="7"/>
                <c:pt idx="0">
                  <c:v>17207.498649000001</c:v>
                </c:pt>
                <c:pt idx="1">
                  <c:v>0</c:v>
                </c:pt>
                <c:pt idx="2">
                  <c:v>17207.498649000001</c:v>
                </c:pt>
                <c:pt idx="3">
                  <c:v>9012.454696220002</c:v>
                </c:pt>
                <c:pt idx="4">
                  <c:v>4465.0728030200007</c:v>
                </c:pt>
                <c:pt idx="5">
                  <c:v>4465.0728030200007</c:v>
                </c:pt>
                <c:pt idx="6">
                  <c:v>8195.043952779999</c:v>
                </c:pt>
              </c:numCache>
            </c:numRef>
          </c:val>
        </c:ser>
        <c:ser>
          <c:idx val="1"/>
          <c:order val="1"/>
          <c:tx>
            <c:strRef>
              <c:f>MINCOMERCIO!$B$120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MINCOMERCIO!$D$120:$K$120</c:f>
              <c:numCache>
                <c:formatCode>#,##0</c:formatCode>
                <c:ptCount val="7"/>
                <c:pt idx="0">
                  <c:v>155128.630061</c:v>
                </c:pt>
                <c:pt idx="1">
                  <c:v>0</c:v>
                </c:pt>
                <c:pt idx="2">
                  <c:v>155128.630061</c:v>
                </c:pt>
                <c:pt idx="3">
                  <c:v>152968.96038002003</c:v>
                </c:pt>
                <c:pt idx="4">
                  <c:v>42449.165502020005</c:v>
                </c:pt>
                <c:pt idx="5">
                  <c:v>42449.165502020005</c:v>
                </c:pt>
                <c:pt idx="6">
                  <c:v>2159.6696809799805</c:v>
                </c:pt>
              </c:numCache>
            </c:numRef>
          </c:val>
        </c:ser>
        <c:ser>
          <c:idx val="2"/>
          <c:order val="2"/>
          <c:tx>
            <c:strRef>
              <c:f>MINCOMERCIO!$B$121</c:f>
              <c:strCache>
                <c:ptCount val="1"/>
                <c:pt idx="0">
                  <c:v>SECRETARIA GENERAL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MINCOMERCIO!$D$121:$K$121</c:f>
              <c:numCache>
                <c:formatCode>#,##0</c:formatCode>
                <c:ptCount val="7"/>
                <c:pt idx="0">
                  <c:v>13450</c:v>
                </c:pt>
                <c:pt idx="1">
                  <c:v>0</c:v>
                </c:pt>
                <c:pt idx="2">
                  <c:v>13450</c:v>
                </c:pt>
                <c:pt idx="3">
                  <c:v>8773.0472219999992</c:v>
                </c:pt>
                <c:pt idx="4">
                  <c:v>3816.2895068800003</c:v>
                </c:pt>
                <c:pt idx="5">
                  <c:v>3816.2895068800003</c:v>
                </c:pt>
                <c:pt idx="6">
                  <c:v>4676.9527779999999</c:v>
                </c:pt>
              </c:numCache>
            </c:numRef>
          </c:val>
        </c:ser>
        <c:ser>
          <c:idx val="3"/>
          <c:order val="3"/>
          <c:tx>
            <c:strRef>
              <c:f>MINCOMERCIO!$B$122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MINCOMERCIO!$D$122:$K$122</c:f>
              <c:numCache>
                <c:formatCode>#,##0</c:formatCode>
                <c:ptCount val="7"/>
                <c:pt idx="0">
                  <c:v>10000</c:v>
                </c:pt>
                <c:pt idx="1">
                  <c:v>0</c:v>
                </c:pt>
                <c:pt idx="2">
                  <c:v>10000</c:v>
                </c:pt>
                <c:pt idx="3">
                  <c:v>6807.0503435399996</c:v>
                </c:pt>
                <c:pt idx="4">
                  <c:v>2603.8619685399999</c:v>
                </c:pt>
                <c:pt idx="5">
                  <c:v>2603.8619685399999</c:v>
                </c:pt>
                <c:pt idx="6">
                  <c:v>3192.9496564599999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362591632"/>
        <c:axId val="-362590544"/>
      </c:barChart>
      <c:catAx>
        <c:axId val="-362591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362590544"/>
        <c:crosses val="autoZero"/>
        <c:auto val="1"/>
        <c:lblAlgn val="ctr"/>
        <c:lblOffset val="100"/>
        <c:noMultiLvlLbl val="0"/>
      </c:catAx>
      <c:valAx>
        <c:axId val="-36259054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-3625916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0.75972</cdr:x>
      <cdr:y>0.65828</cdr:y>
    </cdr:from>
    <cdr:to>
      <cdr:x>0.83889</cdr:x>
      <cdr:y>0.73058</cdr:y>
    </cdr:to>
    <cdr:sp macro="" textlink="">
      <cdr:nvSpPr>
        <cdr:cNvPr id="2" name="CuadroTexto 2"/>
        <cdr:cNvSpPr txBox="1"/>
      </cdr:nvSpPr>
      <cdr:spPr>
        <a:xfrm xmlns:a="http://schemas.openxmlformats.org/drawingml/2006/main">
          <a:off x="6946900" y="2802036"/>
          <a:ext cx="723900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r>
            <a:rPr lang="es-ES" b="1" dirty="0" smtClean="0">
              <a:solidFill>
                <a:srgbClr val="3333CC"/>
              </a:solidFill>
            </a:rPr>
            <a:t>91</a:t>
          </a:r>
          <a:r>
            <a:rPr lang="es-ES" b="1" dirty="0" smtClean="0">
              <a:solidFill>
                <a:srgbClr val="3333CC"/>
              </a:solidFill>
            </a:rPr>
            <a:t>%</a:t>
          </a:r>
          <a:endParaRPr lang="es-CO" b="1" dirty="0">
            <a:solidFill>
              <a:srgbClr val="3333CC"/>
            </a:solidFill>
          </a:endParaRPr>
        </a:p>
      </cdr:txBody>
    </cdr:sp>
  </cdr:relSizeAnchor>
  <cdr:relSizeAnchor xmlns:cdr="http://schemas.openxmlformats.org/drawingml/2006/chartDrawing">
    <cdr:from>
      <cdr:x>0.83368</cdr:x>
      <cdr:y>0.72333</cdr:y>
    </cdr:from>
    <cdr:to>
      <cdr:x>0.89931</cdr:x>
      <cdr:y>0.79563</cdr:y>
    </cdr:to>
    <cdr:sp macro="" textlink="">
      <cdr:nvSpPr>
        <cdr:cNvPr id="3" name="CuadroTexto 3"/>
        <cdr:cNvSpPr txBox="1"/>
      </cdr:nvSpPr>
      <cdr:spPr>
        <a:xfrm xmlns:a="http://schemas.openxmlformats.org/drawingml/2006/main">
          <a:off x="7623174" y="3078911"/>
          <a:ext cx="600075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r>
            <a:rPr lang="es-ES" b="1" dirty="0" smtClean="0">
              <a:solidFill>
                <a:srgbClr val="C00000"/>
              </a:solidFill>
            </a:rPr>
            <a:t>27%</a:t>
          </a:r>
          <a:endParaRPr lang="es-CO" b="1" dirty="0">
            <a:solidFill>
              <a:srgbClr val="C00000"/>
            </a:solidFill>
          </a:endParaRPr>
        </a:p>
      </cdr:txBody>
    </cdr:sp>
  </cdr:relSizeAnchor>
  <cdr:relSizeAnchor xmlns:cdr="http://schemas.openxmlformats.org/drawingml/2006/chartDrawing">
    <cdr:from>
      <cdr:x>0.42604</cdr:x>
      <cdr:y>0.61258</cdr:y>
    </cdr:from>
    <cdr:to>
      <cdr:x>0.50417</cdr:x>
      <cdr:y>0.69075</cdr:y>
    </cdr:to>
    <cdr:sp macro="" textlink="">
      <cdr:nvSpPr>
        <cdr:cNvPr id="4" name="CuadroTexto 3"/>
        <cdr:cNvSpPr txBox="1"/>
      </cdr:nvSpPr>
      <cdr:spPr>
        <a:xfrm xmlns:a="http://schemas.openxmlformats.org/drawingml/2006/main">
          <a:off x="3895724" y="2607510"/>
          <a:ext cx="714375" cy="3327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ES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28%</a:t>
          </a:r>
          <a:endParaRPr lang="es-CO" sz="14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0.90585</cdr:x>
      <cdr:y>0.72654</cdr:y>
    </cdr:from>
    <cdr:to>
      <cdr:x>0.98398</cdr:x>
      <cdr:y>0.80471</cdr:y>
    </cdr:to>
    <cdr:sp macro="" textlink="">
      <cdr:nvSpPr>
        <cdr:cNvPr id="5" name="CuadroTexto 1"/>
        <cdr:cNvSpPr txBox="1"/>
      </cdr:nvSpPr>
      <cdr:spPr>
        <a:xfrm xmlns:a="http://schemas.openxmlformats.org/drawingml/2006/main">
          <a:off x="8283120" y="3092608"/>
          <a:ext cx="714375" cy="3327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27%</a:t>
          </a:r>
          <a:endParaRPr lang="es-CO" sz="14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0.1714</cdr:x>
      <cdr:y>0.20839</cdr:y>
    </cdr:from>
    <cdr:to>
      <cdr:x>0.23129</cdr:x>
      <cdr:y>0.27419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1559626" y="977858"/>
          <a:ext cx="544904" cy="3087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ES" sz="1400" b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88%</a:t>
          </a:r>
          <a:endParaRPr lang="es-CO" sz="1400" b="1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0.50979</cdr:x>
      <cdr:y>0.7608</cdr:y>
    </cdr:from>
    <cdr:to>
      <cdr:x>0.56968</cdr:x>
      <cdr:y>0.8266</cdr:y>
    </cdr:to>
    <cdr:sp macro="" textlink="">
      <cdr:nvSpPr>
        <cdr:cNvPr id="3" name="CuadroTexto 1"/>
        <cdr:cNvSpPr txBox="1"/>
      </cdr:nvSpPr>
      <cdr:spPr>
        <a:xfrm xmlns:a="http://schemas.openxmlformats.org/drawingml/2006/main">
          <a:off x="4638634" y="3569977"/>
          <a:ext cx="544904" cy="3087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94</a:t>
          </a:r>
          <a:r>
            <a:rPr lang="es-ES" sz="1400" b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%</a:t>
          </a:r>
          <a:endParaRPr lang="es-CO" sz="1400" b="1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0.21353</cdr:x>
      <cdr:y>0.68994</cdr:y>
    </cdr:from>
    <cdr:to>
      <cdr:x>0.27342</cdr:x>
      <cdr:y>0.75573</cdr:y>
    </cdr:to>
    <cdr:sp macro="" textlink="">
      <cdr:nvSpPr>
        <cdr:cNvPr id="4" name="CuadroTexto 1"/>
        <cdr:cNvSpPr txBox="1"/>
      </cdr:nvSpPr>
      <cdr:spPr>
        <a:xfrm xmlns:a="http://schemas.openxmlformats.org/drawingml/2006/main">
          <a:off x="1942936" y="3237468"/>
          <a:ext cx="544904" cy="3087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>
              <a:solidFill>
                <a:srgbClr val="92D050"/>
              </a:solidFill>
              <a:latin typeface="Arial" panose="020B0604020202020204" pitchFamily="34" charset="0"/>
              <a:cs typeface="Arial" panose="020B0604020202020204" pitchFamily="34" charset="0"/>
            </a:rPr>
            <a:t>2</a:t>
          </a:r>
          <a:r>
            <a:rPr lang="es-ES" sz="1400" b="1" dirty="0" smtClean="0">
              <a:solidFill>
                <a:srgbClr val="92D050"/>
              </a:solidFill>
              <a:latin typeface="Arial" panose="020B0604020202020204" pitchFamily="34" charset="0"/>
              <a:cs typeface="Arial" panose="020B0604020202020204" pitchFamily="34" charset="0"/>
            </a:rPr>
            <a:t>8</a:t>
          </a:r>
          <a:r>
            <a:rPr lang="es-ES" sz="1400" b="1" dirty="0" smtClean="0">
              <a:solidFill>
                <a:srgbClr val="92D050"/>
              </a:solidFill>
              <a:latin typeface="Arial" panose="020B0604020202020204" pitchFamily="34" charset="0"/>
              <a:cs typeface="Arial" panose="020B0604020202020204" pitchFamily="34" charset="0"/>
            </a:rPr>
            <a:t>%</a:t>
          </a:r>
          <a:endParaRPr lang="es-CO" sz="1400" b="1" dirty="0">
            <a:solidFill>
              <a:srgbClr val="92D05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0.2566</cdr:x>
      <cdr:y>0.68994</cdr:y>
    </cdr:from>
    <cdr:to>
      <cdr:x>0.31648</cdr:x>
      <cdr:y>0.75573</cdr:y>
    </cdr:to>
    <cdr:sp macro="" textlink="">
      <cdr:nvSpPr>
        <cdr:cNvPr id="5" name="CuadroTexto 1"/>
        <cdr:cNvSpPr txBox="1"/>
      </cdr:nvSpPr>
      <cdr:spPr>
        <a:xfrm xmlns:a="http://schemas.openxmlformats.org/drawingml/2006/main">
          <a:off x="2334821" y="3237469"/>
          <a:ext cx="544904" cy="3087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rPr>
            <a:t>2</a:t>
          </a:r>
          <a:r>
            <a:rPr lang="es-ES" sz="1400" b="1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rPr>
            <a:t>8</a:t>
          </a:r>
          <a:r>
            <a:rPr lang="es-ES" sz="1400" b="1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rPr>
            <a:t>%</a:t>
          </a:r>
          <a:endParaRPr lang="es-CO" sz="1400" b="1" dirty="0">
            <a:solidFill>
              <a:srgbClr val="FFFF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0.59238</cdr:x>
      <cdr:y>0.86781</cdr:y>
    </cdr:from>
    <cdr:to>
      <cdr:x>0.65226</cdr:x>
      <cdr:y>0.93361</cdr:y>
    </cdr:to>
    <cdr:sp macro="" textlink="">
      <cdr:nvSpPr>
        <cdr:cNvPr id="6" name="CuadroTexto 1"/>
        <cdr:cNvSpPr txBox="1"/>
      </cdr:nvSpPr>
      <cdr:spPr>
        <a:xfrm xmlns:a="http://schemas.openxmlformats.org/drawingml/2006/main">
          <a:off x="5390078" y="4072123"/>
          <a:ext cx="544904" cy="3087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rPr>
            <a:t>27%</a:t>
          </a:r>
          <a:endParaRPr lang="es-CO" sz="1400" b="1" dirty="0">
            <a:solidFill>
              <a:srgbClr val="FFFF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0.23709</cdr:x>
      <cdr:y>0.68473</cdr:y>
    </cdr:from>
    <cdr:to>
      <cdr:x>0.33717</cdr:x>
      <cdr:y>0.8921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2166379" y="3019301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s-CO" sz="1100" dirty="0"/>
        </a:p>
      </cdr:txBody>
    </cdr:sp>
  </cdr:relSizeAnchor>
  <cdr:relSizeAnchor xmlns:cdr="http://schemas.openxmlformats.org/drawingml/2006/chartDrawing">
    <cdr:from>
      <cdr:x>0.29168</cdr:x>
      <cdr:y>0.18515</cdr:y>
    </cdr:from>
    <cdr:to>
      <cdr:x>0.37226</cdr:x>
      <cdr:y>0.27268</cdr:y>
    </cdr:to>
    <cdr:sp macro="" textlink="">
      <cdr:nvSpPr>
        <cdr:cNvPr id="3" name="CuadroTexto 2"/>
        <cdr:cNvSpPr txBox="1"/>
      </cdr:nvSpPr>
      <cdr:spPr>
        <a:xfrm xmlns:a="http://schemas.openxmlformats.org/drawingml/2006/main">
          <a:off x="2665143" y="816430"/>
          <a:ext cx="736270" cy="3859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E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5</a:t>
          </a:r>
          <a:r>
            <a:rPr lang="es-ES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4%</a:t>
          </a:r>
          <a:endParaRPr lang="es-CO" sz="14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0.31804</cdr:x>
      <cdr:y>0.63296</cdr:y>
    </cdr:from>
    <cdr:to>
      <cdr:x>0.39861</cdr:x>
      <cdr:y>0.72049</cdr:y>
    </cdr:to>
    <cdr:sp macro="" textlink="">
      <cdr:nvSpPr>
        <cdr:cNvPr id="4" name="CuadroTexto 1"/>
        <cdr:cNvSpPr txBox="1"/>
      </cdr:nvSpPr>
      <cdr:spPr>
        <a:xfrm xmlns:a="http://schemas.openxmlformats.org/drawingml/2006/main">
          <a:off x="2905948" y="2791033"/>
          <a:ext cx="736270" cy="3859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3</a:t>
          </a:r>
          <a:r>
            <a:rPr lang="es-ES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4</a:t>
          </a:r>
          <a:r>
            <a:rPr lang="es-ES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%</a:t>
          </a:r>
          <a:endParaRPr lang="es-CO" sz="14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0.22186</cdr:x>
      <cdr:y>0.11177</cdr:y>
    </cdr:from>
    <cdr:to>
      <cdr:x>0.30244</cdr:x>
      <cdr:y>0.19929</cdr:y>
    </cdr:to>
    <cdr:sp macro="" textlink="">
      <cdr:nvSpPr>
        <cdr:cNvPr id="5" name="CuadroTexto 1"/>
        <cdr:cNvSpPr txBox="1"/>
      </cdr:nvSpPr>
      <cdr:spPr>
        <a:xfrm xmlns:a="http://schemas.openxmlformats.org/drawingml/2006/main">
          <a:off x="2027174" y="492827"/>
          <a:ext cx="736270" cy="3859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27</a:t>
          </a:r>
          <a:r>
            <a:rPr lang="es-ES" sz="14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%</a:t>
          </a:r>
          <a:endParaRPr lang="es-CO" sz="1400" b="1" dirty="0">
            <a:solidFill>
              <a:schemeClr val="accent5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0.295</cdr:x>
      <cdr:y>0.55688</cdr:y>
    </cdr:from>
    <cdr:to>
      <cdr:x>0.37558</cdr:x>
      <cdr:y>0.64441</cdr:y>
    </cdr:to>
    <cdr:sp macro="" textlink="">
      <cdr:nvSpPr>
        <cdr:cNvPr id="7" name="CuadroTexto 1"/>
        <cdr:cNvSpPr txBox="1"/>
      </cdr:nvSpPr>
      <cdr:spPr>
        <a:xfrm xmlns:a="http://schemas.openxmlformats.org/drawingml/2006/main">
          <a:off x="2695491" y="2455554"/>
          <a:ext cx="736270" cy="3859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31</a:t>
          </a:r>
          <a:r>
            <a:rPr lang="es-ES" sz="14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%</a:t>
          </a:r>
          <a:endParaRPr lang="es-CO" sz="1400" b="1" dirty="0">
            <a:solidFill>
              <a:schemeClr val="accent5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0.22222</cdr:x>
      <cdr:y>0.03781</cdr:y>
    </cdr:from>
    <cdr:to>
      <cdr:x>0.3028</cdr:x>
      <cdr:y>0.12534</cdr:y>
    </cdr:to>
    <cdr:sp macro="" textlink="">
      <cdr:nvSpPr>
        <cdr:cNvPr id="8" name="CuadroTexto 1"/>
        <cdr:cNvSpPr txBox="1"/>
      </cdr:nvSpPr>
      <cdr:spPr>
        <a:xfrm xmlns:a="http://schemas.openxmlformats.org/drawingml/2006/main">
          <a:off x="2030472" y="166722"/>
          <a:ext cx="736270" cy="3859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27%</a:t>
          </a:r>
          <a:endParaRPr lang="es-CO" sz="1400" b="1" dirty="0">
            <a:solidFill>
              <a:srgbClr val="00B05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0.29276</cdr:x>
      <cdr:y>0.48061</cdr:y>
    </cdr:from>
    <cdr:to>
      <cdr:x>0.37334</cdr:x>
      <cdr:y>0.56814</cdr:y>
    </cdr:to>
    <cdr:sp macro="" textlink="">
      <cdr:nvSpPr>
        <cdr:cNvPr id="9" name="CuadroTexto 1"/>
        <cdr:cNvSpPr txBox="1"/>
      </cdr:nvSpPr>
      <cdr:spPr>
        <a:xfrm xmlns:a="http://schemas.openxmlformats.org/drawingml/2006/main">
          <a:off x="2675039" y="2119236"/>
          <a:ext cx="736270" cy="3859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30</a:t>
          </a:r>
          <a:r>
            <a:rPr lang="es-ES" sz="1400" b="1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%</a:t>
          </a:r>
          <a:endParaRPr lang="es-CO" sz="1400" b="1" dirty="0">
            <a:solidFill>
              <a:srgbClr val="00B05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 dirty="0"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1931976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1630428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4001389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3044099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2606431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88978910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501777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7808112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1/06/2026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65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205721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8891144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4633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1/06/2026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570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="" xmlns:a16="http://schemas.microsoft.com/office/drawing/2014/main" id="{00000000-0008-0000-0000-000004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7" t="8510" r="6531" b="5815"/>
          <a:stretch>
            <a:fillRect/>
          </a:stretch>
        </p:blipFill>
        <p:spPr bwMode="auto">
          <a:xfrm>
            <a:off x="3329835" y="0"/>
            <a:ext cx="1934315" cy="890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68890" y="914591"/>
            <a:ext cx="4282751" cy="3337767"/>
          </a:xfrm>
          <a:solidFill>
            <a:srgbClr val="8A000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SECCIÓN 3501 – MINISTERIO DE COMERCIO INDUSTRIA Y TURISMO</a:t>
            </a: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</a:t>
            </a:r>
            <a:b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EJECUCIÓN  PRESUPUESTAL  ACUMULADA </a:t>
            </a:r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 </a:t>
            </a:r>
            <a:r>
              <a:rPr lang="es-ES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MAYO 31 DE </a:t>
            </a:r>
            <a:r>
              <a:rPr lang="es-ES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2026</a:t>
            </a:r>
            <a:endParaRPr lang="es-CO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300405" y="4262618"/>
            <a:ext cx="8565502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chemeClr val="accent3">
                    <a:lumMod val="50000"/>
                  </a:schemeClr>
                </a:solidFill>
              </a:rPr>
              <a:t>                   </a:t>
            </a:r>
            <a:r>
              <a:rPr lang="es-ES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COMPROMETIDO  </a:t>
            </a:r>
            <a:r>
              <a:rPr lang="es-CO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87%</a:t>
            </a:r>
            <a:r>
              <a:rPr lang="es-CO" dirty="0" smtClean="0"/>
              <a:t>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es-ES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  OBLIGADO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28%    </a:t>
            </a:r>
            <a:r>
              <a:rPr lang="es-ES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  PAGADO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28%</a:t>
            </a:r>
            <a:endParaRPr lang="es-CO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AutoShape 2" descr="Programa para presupuestos de obras de construcción - BrickContr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405" y="914590"/>
            <a:ext cx="4268486" cy="3337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988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-1" y="-17549"/>
            <a:ext cx="9144000" cy="685800"/>
          </a:xfrm>
          <a:solidFill>
            <a:srgbClr val="8A0000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lvl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GRAFICA EJECUCIÓN PRESUPUESTAL ACUMULADA </a:t>
            </a:r>
          </a:p>
          <a:p>
            <a:pPr lvl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SECCIÓN 3501 MINCOMERCIO CON CORTE AL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31 DE MAYO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2026</a:t>
            </a:r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4" name="Rectángulo 23"/>
          <p:cNvSpPr/>
          <p:nvPr/>
        </p:nvSpPr>
        <p:spPr>
          <a:xfrm>
            <a:off x="77844" y="4924858"/>
            <a:ext cx="1604865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314536"/>
              </p:ext>
            </p:extLst>
          </p:nvPr>
        </p:nvGraphicFramePr>
        <p:xfrm>
          <a:off x="0" y="668251"/>
          <a:ext cx="9144000" cy="42566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2571750" y="1808261"/>
            <a:ext cx="723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3333CC"/>
                </a:solidFill>
              </a:rPr>
              <a:t>86%</a:t>
            </a:r>
            <a:endParaRPr lang="es-CO" b="1" dirty="0">
              <a:solidFill>
                <a:srgbClr val="3333CC"/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3295649" y="3275761"/>
            <a:ext cx="6000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C00000"/>
                </a:solidFill>
              </a:rPr>
              <a:t>28%</a:t>
            </a:r>
            <a:endParaRPr lang="es-CO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50000"/>
              </a:scheme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-497630"/>
            <a:ext cx="9144000" cy="754806"/>
          </a:xfrm>
          <a:prstGeom prst="rect">
            <a:avLst/>
          </a:prstGeom>
          <a:solidFill>
            <a:srgbClr val="8A0000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EJECUCIÓN PRESUPUESTAL ACUMULADA    </a:t>
            </a: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UNIDAD EJECUTORA 350101 GESTIÓN GENERAL CON CORTE AL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31 DE MAYO DE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2026</a:t>
            </a:r>
            <a:endParaRPr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4904" y="4949599"/>
            <a:ext cx="1654628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9086551"/>
              </p:ext>
            </p:extLst>
          </p:nvPr>
        </p:nvGraphicFramePr>
        <p:xfrm>
          <a:off x="44904" y="257176"/>
          <a:ext cx="9099096" cy="46924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CuadroTexto 1"/>
          <p:cNvSpPr txBox="1"/>
          <p:nvPr/>
        </p:nvSpPr>
        <p:spPr>
          <a:xfrm>
            <a:off x="5023943" y="4329299"/>
            <a:ext cx="544904" cy="30875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s-ES" sz="1400" b="1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27%</a:t>
            </a:r>
            <a:endParaRPr lang="es-CO" sz="1400" b="1" dirty="0">
              <a:solidFill>
                <a:srgbClr val="92D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1" y="-1"/>
            <a:ext cx="9144000" cy="685801"/>
          </a:xfrm>
          <a:prstGeom prst="rect">
            <a:avLst/>
          </a:prstGeom>
          <a:solidFill>
            <a:srgbClr val="8A0000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endParaRPr lang="es-CO" sz="1400" dirty="0">
              <a:solidFill>
                <a:schemeClr val="bg1"/>
              </a:solidFill>
            </a:endParaRP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EJECUCIÓN PRESUPUESTAL ACUMULADA   </a:t>
            </a: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UNIDAD EJECUTORA 350102 DIRECCIÓN GENERAL DE COMERCIO EXTERIOR </a:t>
            </a:r>
          </a:p>
          <a:p>
            <a:pPr marL="0" indent="0"/>
            <a:r>
              <a:rPr lang="es-ES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</a:t>
            </a:r>
            <a:r>
              <a:rPr lang="es-ES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31 DE MAYO </a:t>
            </a:r>
            <a:r>
              <a:rPr lang="es-ES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2026</a:t>
            </a:r>
            <a:endParaRPr lang="es-ES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/>
            <a:endParaRPr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8225836"/>
              </p:ext>
            </p:extLst>
          </p:nvPr>
        </p:nvGraphicFramePr>
        <p:xfrm flipH="1">
          <a:off x="9054739" y="852522"/>
          <a:ext cx="45719" cy="4290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ángulo 5"/>
          <p:cNvSpPr/>
          <p:nvPr/>
        </p:nvSpPr>
        <p:spPr>
          <a:xfrm>
            <a:off x="6805" y="4905983"/>
            <a:ext cx="1654628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1505893"/>
              </p:ext>
            </p:extLst>
          </p:nvPr>
        </p:nvGraphicFramePr>
        <p:xfrm>
          <a:off x="6805" y="685800"/>
          <a:ext cx="9137195" cy="44094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0" y="1"/>
            <a:ext cx="9144000" cy="609600"/>
          </a:xfrm>
          <a:solidFill>
            <a:srgbClr val="8A0000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EJECUCIÓN PRESUPUESTAL ACUMULADA </a:t>
            </a: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GASTOS DE INVERSIÓN CON CORTE AL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31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MAYO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2026</a:t>
            </a: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0" y="4980990"/>
            <a:ext cx="1672334" cy="17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6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9720655"/>
              </p:ext>
            </p:extLst>
          </p:nvPr>
        </p:nvGraphicFramePr>
        <p:xfrm>
          <a:off x="0" y="723899"/>
          <a:ext cx="9010650" cy="4191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1_Office Theme">
  <a:themeElements>
    <a:clrScheme name="Azul cáli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11723</TotalTime>
  <Words>151</Words>
  <Application>Microsoft Office PowerPoint</Application>
  <PresentationFormat>Presentación en pantalla (16:9)</PresentationFormat>
  <Paragraphs>43</Paragraphs>
  <Slides>5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2" baseType="lpstr">
      <vt:lpstr>Arial</vt:lpstr>
      <vt:lpstr>Calibri Light</vt:lpstr>
      <vt:lpstr>Verdana</vt:lpstr>
      <vt:lpstr>Calibri</vt:lpstr>
      <vt:lpstr>Montserrat</vt:lpstr>
      <vt:lpstr>1_Office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Heidy Yineth Arevalo Gomez</cp:lastModifiedBy>
  <cp:revision>1327</cp:revision>
  <cp:lastPrinted>2024-07-03T15:25:14Z</cp:lastPrinted>
  <dcterms:modified xsi:type="dcterms:W3CDTF">2026-06-01T21:13:23Z</dcterms:modified>
</cp:coreProperties>
</file>