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3300"/>
    <a:srgbClr val="FF5B5B"/>
    <a:srgbClr val="FFD653"/>
    <a:srgbClr val="8A0000"/>
    <a:srgbClr val="043460"/>
    <a:srgbClr val="FF4105"/>
    <a:srgbClr val="FCBCBE"/>
    <a:srgbClr val="FF5757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792" autoAdjust="0"/>
  </p:normalViewPr>
  <p:slideViewPr>
    <p:cSldViewPr snapToGrid="0" snapToObjects="1" showGuides="1">
      <p:cViewPr>
        <p:scale>
          <a:sx n="125" d="100"/>
          <a:sy n="125" d="100"/>
        </p:scale>
        <p:origin x="96" y="36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660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957869.57721599995</c:v>
                </c:pt>
                <c:pt idx="1">
                  <c:v>195786.12870999999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21493.395153000001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936376.18206300004</c:v>
                </c:pt>
                <c:pt idx="1">
                  <c:v>195786.12870999999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807387.3573327699</c:v>
                </c:pt>
                <c:pt idx="1">
                  <c:v>177561.51264178002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263485.0437561</c:v>
                </c:pt>
                <c:pt idx="1">
                  <c:v>53334.389780459998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262314.7046151</c:v>
                </c:pt>
                <c:pt idx="1">
                  <c:v>53334.389780459998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465136"/>
        <c:axId val="-88456432"/>
      </c:barChart>
      <c:catAx>
        <c:axId val="-884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456432"/>
        <c:crosses val="autoZero"/>
        <c:auto val="1"/>
        <c:lblAlgn val="ctr"/>
        <c:lblOffset val="100"/>
        <c:noMultiLvlLbl val="0"/>
      </c:catAx>
      <c:valAx>
        <c:axId val="-8845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-884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78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930315.17021600006</c:v>
                </c:pt>
                <c:pt idx="1">
                  <c:v>181478.630061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19790.675153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910524.49506300001</c:v>
                </c:pt>
                <c:pt idx="1">
                  <c:v>181478.630061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4.1872291489176506E-3"/>
                  <c:y val="1.894543607854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798496.9374031499</c:v>
                </c:pt>
                <c:pt idx="1">
                  <c:v>169903.90896318003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3333CC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588326978182186E-17"/>
                  <c:y val="-1.6238945210182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4358417815273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255407.80805734001</c:v>
                </c:pt>
                <c:pt idx="1">
                  <c:v>49517.542437059994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57430496392169E-3"/>
                  <c:y val="1.0825963473454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14860992784337E-3"/>
                  <c:y val="1.0825963473454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254532.52932033999</c:v>
                </c:pt>
                <c:pt idx="1">
                  <c:v>49517.542437059994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9922416"/>
        <c:axId val="-19917520"/>
      </c:barChart>
      <c:catAx>
        <c:axId val="-199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17520"/>
        <c:crosses val="autoZero"/>
        <c:auto val="1"/>
        <c:lblAlgn val="ctr"/>
        <c:lblOffset val="100"/>
        <c:noMultiLvlLbl val="0"/>
      </c:catAx>
      <c:valAx>
        <c:axId val="-1991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_-;\-* #,##0_-;_-* &quot;-&quot;??_-;_-@_-" sourceLinked="1"/>
        <c:majorTickMark val="none"/>
        <c:minorTickMark val="none"/>
        <c:tickLblPos val="nextTo"/>
        <c:crossAx val="-199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832"/>
  </c:pivotSource>
  <c:chart>
    <c:autoTitleDeleted val="0"/>
    <c:pivotFmts>
      <c:pivotFmt>
        <c:idx val="0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27554.406999999999</c:v>
                </c:pt>
                <c:pt idx="1">
                  <c:v>14307.498648999999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1702.72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25851.687000000002</c:v>
                </c:pt>
                <c:pt idx="1">
                  <c:v>14307.498648999999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8890.4199296199986</c:v>
                </c:pt>
                <c:pt idx="1">
                  <c:v>7657.6036786000004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8077.2356987600006</c:v>
                </c:pt>
                <c:pt idx="1">
                  <c:v>3816.8473434000002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7782.1752947599998</c:v>
                </c:pt>
                <c:pt idx="1">
                  <c:v>3816.8473434000002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9925680"/>
        <c:axId val="-19916976"/>
      </c:barChart>
      <c:catAx>
        <c:axId val="-199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16976"/>
        <c:crosses val="autoZero"/>
        <c:auto val="1"/>
        <c:lblAlgn val="ctr"/>
        <c:lblOffset val="100"/>
        <c:noMultiLvlLbl val="0"/>
      </c:catAx>
      <c:valAx>
        <c:axId val="-19916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9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17207.498649000001</c:v>
                </c:pt>
                <c:pt idx="1">
                  <c:v>0</c:v>
                </c:pt>
                <c:pt idx="2">
                  <c:v>17207.498649000001</c:v>
                </c:pt>
                <c:pt idx="3">
                  <c:v>9012.454696220002</c:v>
                </c:pt>
                <c:pt idx="4">
                  <c:v>4465.0728030200007</c:v>
                </c:pt>
                <c:pt idx="5">
                  <c:v>4465.0728030200007</c:v>
                </c:pt>
                <c:pt idx="6">
                  <c:v>8195.043952779999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155128.630061</c:v>
                </c:pt>
                <c:pt idx="1">
                  <c:v>0</c:v>
                </c:pt>
                <c:pt idx="2">
                  <c:v>155128.630061</c:v>
                </c:pt>
                <c:pt idx="3">
                  <c:v>152968.96038002003</c:v>
                </c:pt>
                <c:pt idx="4">
                  <c:v>42449.165502020005</c:v>
                </c:pt>
                <c:pt idx="5">
                  <c:v>42449.165502020005</c:v>
                </c:pt>
                <c:pt idx="6">
                  <c:v>2159.6696809799805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13450</c:v>
                </c:pt>
                <c:pt idx="1">
                  <c:v>0</c:v>
                </c:pt>
                <c:pt idx="2">
                  <c:v>13450</c:v>
                </c:pt>
                <c:pt idx="3">
                  <c:v>8773.0472219999992</c:v>
                </c:pt>
                <c:pt idx="4">
                  <c:v>3816.2895068800003</c:v>
                </c:pt>
                <c:pt idx="5">
                  <c:v>3816.2895068800003</c:v>
                </c:pt>
                <c:pt idx="6">
                  <c:v>4676.9527779999999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10000</c:v>
                </c:pt>
                <c:pt idx="1">
                  <c:v>0</c:v>
                </c:pt>
                <c:pt idx="2">
                  <c:v>10000</c:v>
                </c:pt>
                <c:pt idx="3">
                  <c:v>6807.0503435399996</c:v>
                </c:pt>
                <c:pt idx="4">
                  <c:v>2603.8619685399999</c:v>
                </c:pt>
                <c:pt idx="5">
                  <c:v>2603.8619685399999</c:v>
                </c:pt>
                <c:pt idx="6">
                  <c:v>3192.9496564599999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62591632"/>
        <c:axId val="-362590544"/>
      </c:barChart>
      <c:catAx>
        <c:axId val="-36259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62590544"/>
        <c:crosses val="autoZero"/>
        <c:auto val="1"/>
        <c:lblAlgn val="ctr"/>
        <c:lblOffset val="100"/>
        <c:noMultiLvlLbl val="0"/>
      </c:catAx>
      <c:valAx>
        <c:axId val="-36259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362591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0.75972</cdr:x>
      <cdr:y>0.65828</cdr:y>
    </cdr:from>
    <cdr:to>
      <cdr:x>0.83889</cdr:x>
      <cdr:y>0.73058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6946900" y="2802036"/>
          <a:ext cx="7239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3333CC"/>
              </a:solidFill>
            </a:rPr>
            <a:t>91</a:t>
          </a:r>
          <a:r>
            <a:rPr lang="es-ES" b="1" dirty="0" smtClean="0">
              <a:solidFill>
                <a:srgbClr val="3333CC"/>
              </a:solidFill>
            </a:rPr>
            <a:t>%</a:t>
          </a:r>
          <a:endParaRPr lang="es-CO" b="1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0.83368</cdr:x>
      <cdr:y>0.72333</cdr:y>
    </cdr:from>
    <cdr:to>
      <cdr:x>0.89931</cdr:x>
      <cdr:y>0.79563</cdr:y>
    </cdr:to>
    <cdr:sp macro="" textlink="">
      <cdr:nvSpPr>
        <cdr:cNvPr id="3" name="CuadroTexto 3"/>
        <cdr:cNvSpPr txBox="1"/>
      </cdr:nvSpPr>
      <cdr:spPr>
        <a:xfrm xmlns:a="http://schemas.openxmlformats.org/drawingml/2006/main">
          <a:off x="7623174" y="3078911"/>
          <a:ext cx="6000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C00000"/>
              </a:solidFill>
            </a:rPr>
            <a:t>27%</a:t>
          </a:r>
          <a:endParaRPr lang="es-CO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0.42604</cdr:x>
      <cdr:y>0.61258</cdr:y>
    </cdr:from>
    <cdr:to>
      <cdr:x>0.50417</cdr:x>
      <cdr:y>0.69075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895724" y="2607510"/>
          <a:ext cx="714375" cy="33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28%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0.90585</cdr:x>
      <cdr:y>0.72654</cdr:y>
    </cdr:from>
    <cdr:to>
      <cdr:x>0.98398</cdr:x>
      <cdr:y>0.80471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8283120" y="3092608"/>
          <a:ext cx="714375" cy="33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27%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0.1714</cdr:x>
      <cdr:y>0.20839</cdr:y>
    </cdr:from>
    <cdr:to>
      <cdr:x>0.23129</cdr:x>
      <cdr:y>0.27419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59626" y="977858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88%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0.50979</cdr:x>
      <cdr:y>0.7608</cdr:y>
    </cdr:from>
    <cdr:to>
      <cdr:x>0.56968</cdr:x>
      <cdr:y>0.8266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638634" y="3569977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94</a:t>
          </a:r>
          <a:r>
            <a: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0.21353</cdr:x>
      <cdr:y>0.68994</cdr:y>
    </cdr:from>
    <cdr:to>
      <cdr:x>0.27342</cdr:x>
      <cdr:y>0.75573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942936" y="3237468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s-ES" sz="14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ES" sz="14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92D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0.2566</cdr:x>
      <cdr:y>0.68994</cdr:y>
    </cdr:from>
    <cdr:to>
      <cdr:x>0.31648</cdr:x>
      <cdr:y>0.75573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334821" y="3237469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0.59238</cdr:x>
      <cdr:y>0.86781</cdr:y>
    </cdr:from>
    <cdr:to>
      <cdr:x>0.65226</cdr:x>
      <cdr:y>0.93361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390078" y="4072123"/>
          <a:ext cx="544904" cy="30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27%</a:t>
          </a:r>
          <a:endParaRPr lang="es-C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0.23709</cdr:x>
      <cdr:y>0.68473</cdr:y>
    </cdr:from>
    <cdr:to>
      <cdr:x>0.33717</cdr:x>
      <cdr:y>0.8921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166379" y="3019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0.29168</cdr:x>
      <cdr:y>0.18515</cdr:y>
    </cdr:from>
    <cdr:to>
      <cdr:x>0.37226</cdr:x>
      <cdr:y>0.27268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665143" y="816430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0.31804</cdr:x>
      <cdr:y>0.63296</cdr:y>
    </cdr:from>
    <cdr:to>
      <cdr:x>0.39861</cdr:x>
      <cdr:y>0.72049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2905948" y="2791033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s-E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0.22186</cdr:x>
      <cdr:y>0.11177</cdr:y>
    </cdr:from>
    <cdr:to>
      <cdr:x>0.30244</cdr:x>
      <cdr:y>0.19929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027174" y="492827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27</a:t>
          </a:r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0.295</cdr:x>
      <cdr:y>0.55688</cdr:y>
    </cdr:from>
    <cdr:to>
      <cdr:x>0.37558</cdr:x>
      <cdr:y>0.64441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2695491" y="2455554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31</a:t>
          </a:r>
          <a:r>
            <a:rPr lang="es-ES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0.22222</cdr:x>
      <cdr:y>0.03781</cdr:y>
    </cdr:from>
    <cdr:to>
      <cdr:x>0.3028</cdr:x>
      <cdr:y>0.12534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030472" y="166722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27%</a:t>
          </a:r>
          <a:endParaRPr lang="es-CO" sz="14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0.29276</cdr:x>
      <cdr:y>0.48061</cdr:y>
    </cdr:from>
    <cdr:to>
      <cdr:x>0.37334</cdr:x>
      <cdr:y>0.56814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2675039" y="2119236"/>
          <a:ext cx="736270" cy="385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s-ES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1/06/2026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1/06/2026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solidFill>
            <a:srgbClr val="8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MAYO 31 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0405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87%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5" y="914590"/>
            <a:ext cx="4268486" cy="3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MAYO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2026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4536"/>
              </p:ext>
            </p:extLst>
          </p:nvPr>
        </p:nvGraphicFramePr>
        <p:xfrm>
          <a:off x="0" y="668251"/>
          <a:ext cx="9144000" cy="42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71750" y="1808261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333CC"/>
                </a:solidFill>
              </a:rPr>
              <a:t>86%</a:t>
            </a:r>
            <a:endParaRPr lang="es-CO" b="1" dirty="0">
              <a:solidFill>
                <a:srgbClr val="3333CC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95649" y="3275761"/>
            <a:ext cx="60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28%</a:t>
            </a:r>
            <a:endParaRPr lang="es-C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MAYO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86551"/>
              </p:ext>
            </p:extLst>
          </p:nvPr>
        </p:nvGraphicFramePr>
        <p:xfrm>
          <a:off x="44904" y="257176"/>
          <a:ext cx="9099096" cy="469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5023943" y="4329299"/>
            <a:ext cx="544904" cy="3087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MAYO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2026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05893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solidFill>
            <a:srgbClr val="8A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MAYO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720655"/>
              </p:ext>
            </p:extLst>
          </p:nvPr>
        </p:nvGraphicFramePr>
        <p:xfrm>
          <a:off x="0" y="723899"/>
          <a:ext cx="9010650" cy="419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151</Words>
  <Application>Microsoft Office PowerPoint</Application>
  <PresentationFormat>Presentación en pantalla (16:9)</PresentationFormat>
  <Paragraphs>43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1327</cp:revision>
  <cp:lastPrinted>2024-07-03T15:25:14Z</cp:lastPrinted>
  <dcterms:modified xsi:type="dcterms:W3CDTF">2026-06-01T21:13:23Z</dcterms:modified>
</cp:coreProperties>
</file>