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707" r:id="rId1"/>
    <p:sldMasterId id="2147483721" r:id="rId2"/>
  </p:sldMasterIdLst>
  <p:notesMasterIdLst>
    <p:notesMasterId r:id="rId8"/>
  </p:notesMasterIdLst>
  <p:sldIdLst>
    <p:sldId id="338" r:id="rId3"/>
    <p:sldId id="328" r:id="rId4"/>
    <p:sldId id="329" r:id="rId5"/>
    <p:sldId id="331" r:id="rId6"/>
    <p:sldId id="333" r:id="rId7"/>
  </p:sldIdLst>
  <p:sldSz cx="9144000" cy="5143500" type="screen16x9"/>
  <p:notesSz cx="7010400" cy="9296400"/>
  <p:embeddedFontLst>
    <p:embeddedFont>
      <p:font typeface="Verdana" panose="020B0604030504040204" pitchFamily="34" charset="0"/>
      <p:regular r:id="rId9"/>
      <p:bold r:id="rId10"/>
      <p:italic r:id="rId11"/>
      <p:boldItalic r:id="rId12"/>
    </p:embeddedFont>
    <p:embeddedFont>
      <p:font typeface="Calibri" panose="020F0502020204030204" pitchFamily="34" charset="0"/>
      <p:regular r:id="rId13"/>
      <p:bold r:id="rId14"/>
      <p:italic r:id="rId15"/>
      <p:boldItalic r:id="rId16"/>
    </p:embeddedFont>
    <p:embeddedFont>
      <p:font typeface="Montserrat" pitchFamily="2" charset="0"/>
      <p:regular r:id="rId17"/>
      <p:bold r:id="rId18"/>
    </p:embeddedFont>
    <p:embeddedFont>
      <p:font typeface="Calibri Light" panose="020F0302020204030204" pitchFamily="34" charset="0"/>
      <p:regular r:id="rId19"/>
      <p: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43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D653"/>
    <a:srgbClr val="8A0000"/>
    <a:srgbClr val="CC3300"/>
    <a:srgbClr val="FF5B5B"/>
    <a:srgbClr val="043460"/>
    <a:srgbClr val="FF4105"/>
    <a:srgbClr val="3333CC"/>
    <a:srgbClr val="FCBCBE"/>
    <a:srgbClr val="FF5757"/>
    <a:srgbClr val="C5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edio 2 - Énfasi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36" autoAdjust="0"/>
    <p:restoredTop sz="94792" autoAdjust="0"/>
  </p:normalViewPr>
  <p:slideViewPr>
    <p:cSldViewPr snapToGrid="0" snapToObjects="1" showGuides="1">
      <p:cViewPr>
        <p:scale>
          <a:sx n="100" d="100"/>
          <a:sy n="100" d="100"/>
        </p:scale>
        <p:origin x="2028" y="852"/>
      </p:cViewPr>
      <p:guideLst>
        <p:guide orient="horz" pos="1643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font" Target="fonts/font4.fntdata"/><Relationship Id="rId17" Type="http://schemas.openxmlformats.org/officeDocument/2006/relationships/font" Target="fonts/font9.fntdata"/><Relationship Id="rId2" Type="http://schemas.openxmlformats.org/officeDocument/2006/relationships/slideMaster" Target="slideMasters/slideMaster2.xml"/><Relationship Id="rId16" Type="http://schemas.openxmlformats.org/officeDocument/2006/relationships/font" Target="fonts/font8.fntdata"/><Relationship Id="rId20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3.fntdata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font" Target="fonts/font7.fntdata"/><Relationship Id="rId23" Type="http://schemas.openxmlformats.org/officeDocument/2006/relationships/theme" Target="theme/theme1.xml"/><Relationship Id="rId10" Type="http://schemas.openxmlformats.org/officeDocument/2006/relationships/font" Target="fonts/font2.fntdata"/><Relationship Id="rId19" Type="http://schemas.openxmlformats.org/officeDocument/2006/relationships/font" Target="fonts/font11.fntdata"/><Relationship Id="rId4" Type="http://schemas.openxmlformats.org/officeDocument/2006/relationships/slide" Target="slides/slide2.xml"/><Relationship Id="rId9" Type="http://schemas.openxmlformats.org/officeDocument/2006/relationships/font" Target="fonts/font1.fntdata"/><Relationship Id="rId14" Type="http://schemas.openxmlformats.org/officeDocument/2006/relationships/font" Target="fonts/font6.fntdata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FINANCIERA%20-%20PRESPTO\A&#209;O%202023\PAGINA%20WEB%202023\SEPTIEMBRE%2030%20DE%202023%20PRESPTO\GRAFICA%20SECCION%203501%20MINCIT%20SEPTIEMBRE%2030%20DE%202023.xls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harevalo\Documents\Heidy\Gesti&#243;n%20presupuesto\Publicaciones\2024\Ejemplo%20-%20reportes\Excel%20para%20grafica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graficas.xlsx]CONSOL!Tabla dinámica2</c:name>
    <c:fmtId val="595"/>
  </c:pivotSource>
  <c:chart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  <c:dLbl>
          <c:idx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lIns="38100" tIns="19050" rIns="38100" bIns="19050" anchor="ctr" anchorCtr="1">
              <a:spAutoFit/>
            </a:bodyPr>
            <a:lstStyle/>
            <a:p>
              <a:pPr>
                <a:defRPr sz="900" b="0" i="0" u="none" strike="noStrike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CO"/>
            </a:p>
          </c:txPr>
          <c:showLegendKey val="0"/>
          <c:showVal val="1"/>
          <c:showCatName val="0"/>
          <c:showSerName val="0"/>
          <c:showPercent val="0"/>
          <c:showBubbleSize val="0"/>
          <c:extLst>
            <c:ext xmlns:c15="http://schemas.microsoft.com/office/drawing/2012/chart" uri="{CE6537A1-D6FC-4f65-9D91-7224C49458BB}"/>
          </c:extLst>
        </c:dLbl>
      </c:pivotFmt>
    </c:pivotFmts>
    <c:plotArea>
      <c:layout>
        <c:manualLayout>
          <c:layoutTarget val="inner"/>
          <c:xMode val="edge"/>
          <c:yMode val="edge"/>
          <c:x val="4.0651246719160108E-2"/>
          <c:y val="7.5198403461776586E-2"/>
          <c:w val="0.94773982212461005"/>
          <c:h val="0.6974878538925626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CONSOL!$B$3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CONSOL!$B$4:$B$6</c:f>
              <c:numCache>
                <c:formatCode>_-* #,##0_-;\-* #,##0_-;_-* "-"??_-;_-@_-</c:formatCode>
                <c:ptCount val="2"/>
                <c:pt idx="0">
                  <c:v>957869.57721599995</c:v>
                </c:pt>
                <c:pt idx="1">
                  <c:v>195786.12870999999</c:v>
                </c:pt>
              </c:numCache>
            </c:numRef>
          </c:val>
        </c:ser>
        <c:ser>
          <c:idx val="1"/>
          <c:order val="1"/>
          <c:tx>
            <c:strRef>
              <c:f>CONSOL!$C$3</c:f>
              <c:strCache>
                <c:ptCount val="1"/>
                <c:pt idx="0">
                  <c:v> BLOQUEOS</c:v>
                </c:pt>
              </c:strCache>
            </c:strRef>
          </c:tx>
          <c:spPr>
            <a:gradFill rotWithShape="1">
              <a:gsLst>
                <a:gs pos="0">
                  <a:schemeClr val="accent2">
                    <a:satMod val="103000"/>
                    <a:lumMod val="102000"/>
                    <a:tint val="94000"/>
                  </a:schemeClr>
                </a:gs>
                <a:gs pos="50000">
                  <a:schemeClr val="accent2">
                    <a:satMod val="110000"/>
                    <a:lumMod val="100000"/>
                    <a:shade val="100000"/>
                  </a:schemeClr>
                </a:gs>
                <a:gs pos="100000">
                  <a:schemeClr val="accent2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CONSOL!$C$4:$C$6</c:f>
              <c:numCache>
                <c:formatCode>_-* #,##0_-;\-* #,##0_-;_-* "-"??_-;_-@_-</c:formatCode>
                <c:ptCount val="2"/>
                <c:pt idx="0">
                  <c:v>25493.395153000001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CONSOL!$D$3</c:f>
              <c:strCache>
                <c:ptCount val="1"/>
                <c:pt idx="0">
                  <c:v> APR. 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satMod val="103000"/>
                    <a:lumMod val="102000"/>
                    <a:tint val="94000"/>
                  </a:schemeClr>
                </a:gs>
                <a:gs pos="50000">
                  <a:schemeClr val="accent3">
                    <a:satMod val="110000"/>
                    <a:lumMod val="100000"/>
                    <a:shade val="100000"/>
                  </a:schemeClr>
                </a:gs>
                <a:gs pos="100000">
                  <a:schemeClr val="accent3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CONSOL!$D$4:$D$6</c:f>
              <c:numCache>
                <c:formatCode>_-* #,##0_-;\-* #,##0_-;_-* "-"??_-;_-@_-</c:formatCode>
                <c:ptCount val="2"/>
                <c:pt idx="0">
                  <c:v>932376.18206300004</c:v>
                </c:pt>
                <c:pt idx="1">
                  <c:v>195786.12870999999</c:v>
                </c:pt>
              </c:numCache>
            </c:numRef>
          </c:val>
        </c:ser>
        <c:ser>
          <c:idx val="3"/>
          <c:order val="3"/>
          <c:tx>
            <c:strRef>
              <c:f>CONSOL!$E$3</c:f>
              <c:strCache>
                <c:ptCount val="1"/>
                <c:pt idx="0">
                  <c:v> COMPROMISOS    </c:v>
                </c:pt>
              </c:strCache>
            </c:strRef>
          </c:tx>
          <c:spPr>
            <a:gradFill rotWithShape="1">
              <a:gsLst>
                <a:gs pos="0">
                  <a:schemeClr val="accent4">
                    <a:satMod val="103000"/>
                    <a:lumMod val="102000"/>
                    <a:tint val="94000"/>
                  </a:schemeClr>
                </a:gs>
                <a:gs pos="50000">
                  <a:schemeClr val="accent4">
                    <a:satMod val="110000"/>
                    <a:lumMod val="100000"/>
                    <a:shade val="100000"/>
                  </a:schemeClr>
                </a:gs>
                <a:gs pos="100000">
                  <a:schemeClr val="accent4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CONSOL!$E$4:$E$6</c:f>
              <c:numCache>
                <c:formatCode>_-* #,##0_-;\-* #,##0_-;_-* "-"??_-;_-@_-</c:formatCode>
                <c:ptCount val="2"/>
                <c:pt idx="0">
                  <c:v>791314.32314433996</c:v>
                </c:pt>
                <c:pt idx="1">
                  <c:v>167373.00379821</c:v>
                </c:pt>
              </c:numCache>
            </c:numRef>
          </c:val>
        </c:ser>
        <c:ser>
          <c:idx val="4"/>
          <c:order val="4"/>
          <c:tx>
            <c:strRef>
              <c:f>CONSOL!$F$3</c:f>
              <c:strCache>
                <c:ptCount val="1"/>
                <c:pt idx="0">
                  <c:v> OBLIGACIONES 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satMod val="103000"/>
                    <a:lumMod val="102000"/>
                    <a:tint val="94000"/>
                  </a:schemeClr>
                </a:gs>
                <a:gs pos="50000">
                  <a:schemeClr val="accent5">
                    <a:satMod val="110000"/>
                    <a:lumMod val="100000"/>
                    <a:shade val="100000"/>
                  </a:schemeClr>
                </a:gs>
                <a:gs pos="100000">
                  <a:schemeClr val="accent5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CONSOL!$F$4:$F$6</c:f>
              <c:numCache>
                <c:formatCode>_-* #,##0_-;\-* #,##0_-;_-* "-"??_-;_-@_-</c:formatCode>
                <c:ptCount val="2"/>
                <c:pt idx="0">
                  <c:v>151361.85805013002</c:v>
                </c:pt>
                <c:pt idx="1">
                  <c:v>43702.713959890003</c:v>
                </c:pt>
              </c:numCache>
            </c:numRef>
          </c:val>
        </c:ser>
        <c:ser>
          <c:idx val="5"/>
          <c:order val="5"/>
          <c:tx>
            <c:strRef>
              <c:f>CONSOL!$G$3</c:f>
              <c:strCache>
                <c:ptCount val="1"/>
                <c:pt idx="0">
                  <c:v>   PAGOS             </c:v>
                </c:pt>
              </c:strCache>
            </c:strRef>
          </c:tx>
          <c:spPr>
            <a:gradFill rotWithShape="1">
              <a:gsLst>
                <a:gs pos="0">
                  <a:schemeClr val="accent6">
                    <a:satMod val="103000"/>
                    <a:lumMod val="102000"/>
                    <a:tint val="94000"/>
                  </a:schemeClr>
                </a:gs>
                <a:gs pos="50000">
                  <a:schemeClr val="accent6">
                    <a:satMod val="110000"/>
                    <a:lumMod val="100000"/>
                    <a:shade val="100000"/>
                  </a:schemeClr>
                </a:gs>
                <a:gs pos="100000">
                  <a:schemeClr val="accent6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CONSOL!$A$4:$A$6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CONSOL!$G$4:$G$6</c:f>
              <c:numCache>
                <c:formatCode>_-* #,##0_-;\-* #,##0_-;_-* "-"??_-;_-@_-</c:formatCode>
                <c:ptCount val="2"/>
                <c:pt idx="0">
                  <c:v>151079.18402412999</c:v>
                </c:pt>
                <c:pt idx="1">
                  <c:v>42943.662995890001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00"/>
        <c:overlap val="-24"/>
        <c:axId val="134236128"/>
        <c:axId val="134240480"/>
      </c:barChart>
      <c:catAx>
        <c:axId val="13423612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4240480"/>
        <c:crosses val="autoZero"/>
        <c:auto val="1"/>
        <c:lblAlgn val="ctr"/>
        <c:lblOffset val="100"/>
        <c:noMultiLvlLbl val="0"/>
      </c:catAx>
      <c:valAx>
        <c:axId val="134240480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-* #,##0_-;\-* #,##0_-;_-* &quot;-&quot;??_-;_-@_-" sourceLinked="1"/>
        <c:majorTickMark val="none"/>
        <c:minorTickMark val="none"/>
        <c:tickLblPos val="nextTo"/>
        <c:crossAx val="134236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graficas.xlsx]GG!Tabla dinámica1</c:name>
    <c:fmtId val="586"/>
  </c:pivotSource>
  <c:chart>
    <c:autoTitleDeleted val="1"/>
    <c:pivotFmts>
      <c:pivotFmt>
        <c:idx val="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2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GG!$B$3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GG!$B$4:$B$6</c:f>
              <c:numCache>
                <c:formatCode>_-* #,##0_-;\-* #,##0_-;_-* "-"??_-;_-@_-</c:formatCode>
                <c:ptCount val="2"/>
                <c:pt idx="0">
                  <c:v>930315.17021600006</c:v>
                </c:pt>
                <c:pt idx="1">
                  <c:v>181478.630061</c:v>
                </c:pt>
              </c:numCache>
            </c:numRef>
          </c:val>
        </c:ser>
        <c:ser>
          <c:idx val="1"/>
          <c:order val="1"/>
          <c:tx>
            <c:strRef>
              <c:f>GG!$C$3</c:f>
              <c:strCache>
                <c:ptCount val="1"/>
                <c:pt idx="0">
                  <c:v> BLOQUEOS 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GG!$C$4:$C$6</c:f>
              <c:numCache>
                <c:formatCode>_-* #,##0_-;\-* #,##0_-;_-* "-"??_-;_-@_-</c:formatCode>
                <c:ptCount val="2"/>
                <c:pt idx="0">
                  <c:v>19790.675153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GG!$D$3</c:f>
              <c:strCache>
                <c:ptCount val="1"/>
                <c:pt idx="0">
                  <c:v> APR. VIGENTE DESPUES DE BLOQUEOS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GG!$D$4:$D$6</c:f>
              <c:numCache>
                <c:formatCode>_-* #,##0_-;\-* #,##0_-;_-* "-"??_-;_-@_-</c:formatCode>
                <c:ptCount val="2"/>
                <c:pt idx="0">
                  <c:v>910524.49506300001</c:v>
                </c:pt>
                <c:pt idx="1">
                  <c:v>181478.630061</c:v>
                </c:pt>
              </c:numCache>
            </c:numRef>
          </c:val>
        </c:ser>
        <c:ser>
          <c:idx val="3"/>
          <c:order val="3"/>
          <c:tx>
            <c:strRef>
              <c:f>GG!$E$3</c:f>
              <c:strCache>
                <c:ptCount val="1"/>
                <c:pt idx="0">
                  <c:v>  COMPROMISOS    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GG!$E$4:$E$6</c:f>
              <c:numCache>
                <c:formatCode>_-* #,##0_-;\-* #,##0_-;_-* "-"??_-;_-@_-</c:formatCode>
                <c:ptCount val="2"/>
                <c:pt idx="0">
                  <c:v>785669.44397422997</c:v>
                </c:pt>
                <c:pt idx="1">
                  <c:v>159715.40011960999</c:v>
                </c:pt>
              </c:numCache>
            </c:numRef>
          </c:val>
        </c:ser>
        <c:ser>
          <c:idx val="4"/>
          <c:order val="4"/>
          <c:tx>
            <c:strRef>
              <c:f>GG!$F$3</c:f>
              <c:strCache>
                <c:ptCount val="1"/>
                <c:pt idx="0">
                  <c:v> OBLIGACIONES    </c:v>
                </c:pt>
              </c:strCache>
            </c:strRef>
          </c:tx>
          <c:spPr>
            <a:solidFill>
              <a:schemeClr val="accent4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>
                <c:manualLayout>
                  <c:x val="0"/>
                  <c:y val="4.018274007004146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O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GG!$F$4:$F$6</c:f>
              <c:numCache>
                <c:formatCode>_-* #,##0_-;\-* #,##0_-;_-* "-"??_-;_-@_-</c:formatCode>
                <c:ptCount val="2"/>
                <c:pt idx="0">
                  <c:v>147027.53293264002</c:v>
                </c:pt>
                <c:pt idx="1">
                  <c:v>41819.043819489998</c:v>
                </c:pt>
              </c:numCache>
            </c:numRef>
          </c:val>
        </c:ser>
        <c:ser>
          <c:idx val="5"/>
          <c:order val="5"/>
          <c:tx>
            <c:strRef>
              <c:f>GG!$G$3</c:f>
              <c:strCache>
                <c:ptCount val="1"/>
                <c:pt idx="0">
                  <c:v> PAGOS       </c:v>
                </c:pt>
              </c:strCache>
            </c:strRef>
          </c:tx>
          <c:spPr>
            <a:solidFill>
              <a:schemeClr val="accent6">
                <a:lumMod val="60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4.1872291489175482E-3"/>
                  <c:y val="8.1463756259398529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"/>
                  <c:y val="4.5011299188771794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GG!$A$4:$A$6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GG!$G$4:$G$6</c:f>
              <c:numCache>
                <c:formatCode>_-* #,##0_-;\-* #,##0_-;_-* "-"??_-;_-@_-</c:formatCode>
                <c:ptCount val="2"/>
                <c:pt idx="0">
                  <c:v>146752.35936664001</c:v>
                </c:pt>
                <c:pt idx="1">
                  <c:v>41177.117581489998</c:v>
                </c:pt>
              </c:numCache>
            </c:numRef>
          </c:val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199"/>
        <c:axId val="134234496"/>
        <c:axId val="134239392"/>
      </c:barChart>
      <c:catAx>
        <c:axId val="1342344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4239392"/>
        <c:crosses val="autoZero"/>
        <c:auto val="1"/>
        <c:lblAlgn val="ctr"/>
        <c:lblOffset val="100"/>
        <c:noMultiLvlLbl val="0"/>
      </c:catAx>
      <c:valAx>
        <c:axId val="134239392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_-* #,##0_-;\-* #,##0_-;_-* &quot;-&quot;??_-;_-@_-" sourceLinked="1"/>
        <c:majorTickMark val="none"/>
        <c:minorTickMark val="none"/>
        <c:tickLblPos val="nextTo"/>
        <c:crossAx val="1342344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000" b="1" i="0" u="none" strike="noStrike" kern="1200" cap="all" baseline="0">
                <a:solidFill>
                  <a:schemeClr val="tx1">
                    <a:lumMod val="65000"/>
                    <a:lumOff val="35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  <a:cs typeface="+mn-cs"/>
              </a:defRPr>
            </a:pPr>
            <a:r>
              <a:rPr lang="en-US" sz="1000" dirty="0">
                <a:latin typeface="Verdana" panose="020B0604030504040204" pitchFamily="34" charset="0"/>
                <a:ea typeface="Verdana" panose="020B0604030504040204" pitchFamily="34" charset="0"/>
              </a:rPr>
              <a:t>GASTOS DE INVERSION </a:t>
            </a:r>
          </a:p>
        </c:rich>
      </c:tx>
      <c:layout/>
      <c:overlay val="0"/>
      <c:spPr>
        <a:solidFill>
          <a:schemeClr val="bg1">
            <a:lumMod val="95000"/>
          </a:schemeClr>
        </a:solidFill>
        <a:ln>
          <a:solidFill>
            <a:schemeClr val="accent4">
              <a:lumMod val="7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1" i="0" u="none" strike="noStrike" kern="1200" cap="all" baseline="0">
              <a:solidFill>
                <a:schemeClr val="tx1">
                  <a:lumMod val="65000"/>
                  <a:lumOff val="35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  <a:cs typeface="+mn-cs"/>
            </a:defRPr>
          </a:pPr>
          <a:endParaRPr lang="es-CO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"/>
          <c:y val="1.2904562562486045E-3"/>
          <c:w val="1"/>
          <c:h val="0.99870954341926232"/>
        </c:manualLayout>
      </c:layout>
      <c:pie3DChart>
        <c:varyColors val="1"/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pivotSource>
    <c:name>[Excel para graficas.xlsx]DCE!Tabla dinámica4</c:name>
    <c:fmtId val="727"/>
  </c:pivotSource>
  <c:chart>
    <c:autoTitleDeleted val="0"/>
    <c:pivotFmts>
      <c:pivotFmt>
        <c:idx val="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8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9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0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1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2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3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4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5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6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  <c:pivotFmt>
        <c:idx val="17"/>
        <c:spPr>
          <a:gradFill rotWithShape="1">
            <a:gsLst>
              <a:gs pos="0">
                <a:schemeClr val="accent1">
                  <a:lumMod val="110000"/>
                  <a:satMod val="105000"/>
                  <a:tint val="67000"/>
                </a:schemeClr>
              </a:gs>
              <a:gs pos="50000">
                <a:schemeClr val="accent1">
                  <a:lumMod val="105000"/>
                  <a:satMod val="103000"/>
                  <a:tint val="73000"/>
                </a:schemeClr>
              </a:gs>
              <a:gs pos="100000">
                <a:schemeClr val="accent1">
                  <a:lumMod val="105000"/>
                  <a:satMod val="109000"/>
                  <a:tint val="81000"/>
                </a:schemeClr>
              </a:gs>
            </a:gsLst>
            <a:lin ang="5400000" scaled="0"/>
          </a:gradFill>
          <a:ln w="9525" cap="flat" cmpd="sng" algn="ctr">
            <a:solidFill>
              <a:schemeClr val="accent1">
                <a:shade val="95000"/>
              </a:schemeClr>
            </a:solidFill>
            <a:round/>
          </a:ln>
          <a:effectLst/>
        </c:spPr>
        <c:marker>
          <c:symbol val="none"/>
        </c:marker>
      </c:pivotFmt>
    </c:pivotFmts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DCE!$B$3</c:f>
              <c:strCache>
                <c:ptCount val="1"/>
                <c:pt idx="0">
                  <c:v> APROPIACIÓN  VIGENTE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DCE!$B$4:$B$6</c:f>
              <c:numCache>
                <c:formatCode>#,##0</c:formatCode>
                <c:ptCount val="2"/>
                <c:pt idx="0">
                  <c:v>27554.406999999999</c:v>
                </c:pt>
                <c:pt idx="1">
                  <c:v>14307.498648999999</c:v>
                </c:pt>
              </c:numCache>
            </c:numRef>
          </c:val>
        </c:ser>
        <c:ser>
          <c:idx val="1"/>
          <c:order val="1"/>
          <c:tx>
            <c:strRef>
              <c:f>DCE!$C$3</c:f>
              <c:strCache>
                <c:ptCount val="1"/>
                <c:pt idx="0">
                  <c:v>  BLOQUEOS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DCE!$C$4:$C$6</c:f>
              <c:numCache>
                <c:formatCode>#,##0</c:formatCode>
                <c:ptCount val="2"/>
                <c:pt idx="0">
                  <c:v>5702.72</c:v>
                </c:pt>
                <c:pt idx="1">
                  <c:v>0</c:v>
                </c:pt>
              </c:numCache>
            </c:numRef>
          </c:val>
        </c:ser>
        <c:ser>
          <c:idx val="2"/>
          <c:order val="2"/>
          <c:tx>
            <c:strRef>
              <c:f>DCE!$D$3</c:f>
              <c:strCache>
                <c:ptCount val="1"/>
                <c:pt idx="0">
                  <c:v>VIGENTE DESPUES DE BLOQUEOS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DCE!$D$4:$D$6</c:f>
              <c:numCache>
                <c:formatCode>#,##0</c:formatCode>
                <c:ptCount val="2"/>
                <c:pt idx="0">
                  <c:v>21851.687000000002</c:v>
                </c:pt>
                <c:pt idx="1">
                  <c:v>14307.498648999999</c:v>
                </c:pt>
              </c:numCache>
            </c:numRef>
          </c:val>
        </c:ser>
        <c:ser>
          <c:idx val="3"/>
          <c:order val="3"/>
          <c:tx>
            <c:strRef>
              <c:f>DCE!$E$3</c:f>
              <c:strCache>
                <c:ptCount val="1"/>
                <c:pt idx="0">
                  <c:v> COMPROMISOS  </c:v>
                </c:pt>
              </c:strCache>
            </c:strRef>
          </c:tx>
          <c:spPr>
            <a:gradFill rotWithShape="1">
              <a:gsLst>
                <a:gs pos="0">
                  <a:schemeClr val="accent1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1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1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1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DCE!$E$4:$E$6</c:f>
              <c:numCache>
                <c:formatCode>#,##0</c:formatCode>
                <c:ptCount val="2"/>
                <c:pt idx="0">
                  <c:v>5644.8791701099999</c:v>
                </c:pt>
                <c:pt idx="1">
                  <c:v>7657.6036786000004</c:v>
                </c:pt>
              </c:numCache>
            </c:numRef>
          </c:val>
        </c:ser>
        <c:ser>
          <c:idx val="4"/>
          <c:order val="4"/>
          <c:tx>
            <c:strRef>
              <c:f>DCE!$F$3</c:f>
              <c:strCache>
                <c:ptCount val="1"/>
                <c:pt idx="0">
                  <c:v>OBLIGACIONES </c:v>
                </c:pt>
              </c:strCache>
            </c:strRef>
          </c:tx>
          <c:spPr>
            <a:gradFill rotWithShape="1">
              <a:gsLst>
                <a:gs pos="0">
                  <a:schemeClr val="accent3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3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3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3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DCE!$F$4:$F$6</c:f>
              <c:numCache>
                <c:formatCode>#,##0</c:formatCode>
                <c:ptCount val="2"/>
                <c:pt idx="0">
                  <c:v>4334.3251174899997</c:v>
                </c:pt>
                <c:pt idx="1">
                  <c:v>1883.6701404</c:v>
                </c:pt>
              </c:numCache>
            </c:numRef>
          </c:val>
        </c:ser>
        <c:ser>
          <c:idx val="5"/>
          <c:order val="5"/>
          <c:tx>
            <c:strRef>
              <c:f>DCE!$G$3</c:f>
              <c:strCache>
                <c:ptCount val="1"/>
                <c:pt idx="0">
                  <c:v> PAGOS     </c:v>
                </c:pt>
              </c:strCache>
            </c:strRef>
          </c:tx>
          <c:spPr>
            <a:gradFill rotWithShape="1">
              <a:gsLst>
                <a:gs pos="0">
                  <a:schemeClr val="accent5">
                    <a:lumMod val="60000"/>
                    <a:lumMod val="110000"/>
                    <a:satMod val="105000"/>
                    <a:tint val="67000"/>
                  </a:schemeClr>
                </a:gs>
                <a:gs pos="50000">
                  <a:schemeClr val="accent5">
                    <a:lumMod val="60000"/>
                    <a:lumMod val="105000"/>
                    <a:satMod val="103000"/>
                    <a:tint val="73000"/>
                  </a:schemeClr>
                </a:gs>
                <a:gs pos="100000">
                  <a:schemeClr val="accent5">
                    <a:lumMod val="60000"/>
                    <a:lumMod val="105000"/>
                    <a:satMod val="109000"/>
                    <a:tint val="81000"/>
                  </a:schemeClr>
                </a:gs>
              </a:gsLst>
              <a:lin ang="5400000" scaled="0"/>
            </a:gradFill>
            <a:ln w="9525" cap="flat" cmpd="sng" algn="ctr">
              <a:solidFill>
                <a:schemeClr val="accent5">
                  <a:lumMod val="60000"/>
                  <a:shade val="95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50000"/>
                        <a:lumOff val="50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O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DCE!$A$4:$A$6</c:f>
              <c:strCache>
                <c:ptCount val="2"/>
                <c:pt idx="0">
                  <c:v>FUNCIONAMIENTO </c:v>
                </c:pt>
                <c:pt idx="1">
                  <c:v>INVERSIÓN </c:v>
                </c:pt>
              </c:strCache>
            </c:strRef>
          </c:cat>
          <c:val>
            <c:numRef>
              <c:f>DCE!$G$4:$G$6</c:f>
              <c:numCache>
                <c:formatCode>#,##0</c:formatCode>
                <c:ptCount val="2"/>
                <c:pt idx="0">
                  <c:v>4326.8246574899995</c:v>
                </c:pt>
                <c:pt idx="1">
                  <c:v>1766.5454144</c:v>
                </c:pt>
              </c:numCache>
            </c:numRef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34230688"/>
        <c:axId val="134228512"/>
      </c:barChart>
      <c:catAx>
        <c:axId val="134230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4228512"/>
        <c:crosses val="autoZero"/>
        <c:auto val="1"/>
        <c:lblAlgn val="ctr"/>
        <c:lblOffset val="100"/>
        <c:noMultiLvlLbl val="0"/>
      </c:catAx>
      <c:valAx>
        <c:axId val="134228512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34230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50000"/>
                  <a:lumOff val="50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  <c:userShapes r:id="rId4"/>
  <c:extLst>
    <c:ext xmlns:c14="http://schemas.microsoft.com/office/drawing/2007/8/2/chart" uri="{781A3756-C4B2-4CAC-9D66-4F8BD8637D16}">
      <c14:pivotOptions>
        <c14:dropZoneFilter val="1"/>
        <c14:dropZoneSeries val="1"/>
        <c14:dropZonesVisible val="1"/>
      </c14:pivotOptions>
    </c:ext>
  </c:extLst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MINCOMERCIO!$B$119</c:f>
              <c:strCache>
                <c:ptCount val="1"/>
                <c:pt idx="0">
                  <c:v>VICEMINISTERIO DE COMERCIO EXTERIOR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MINCOMERCIO!$D$119:$K$119</c:f>
              <c:numCache>
                <c:formatCode>#,##0</c:formatCode>
                <c:ptCount val="7"/>
                <c:pt idx="0">
                  <c:v>17207.498649000001</c:v>
                </c:pt>
                <c:pt idx="1">
                  <c:v>0</c:v>
                </c:pt>
                <c:pt idx="2">
                  <c:v>17207.498649000001</c:v>
                </c:pt>
                <c:pt idx="3">
                  <c:v>8971.9347867100005</c:v>
                </c:pt>
                <c:pt idx="4">
                  <c:v>2181.3601085100004</c:v>
                </c:pt>
                <c:pt idx="5">
                  <c:v>2037.2429815100002</c:v>
                </c:pt>
                <c:pt idx="6">
                  <c:v>8537.138727399999</c:v>
                </c:pt>
              </c:numCache>
            </c:numRef>
          </c:val>
        </c:ser>
        <c:ser>
          <c:idx val="1"/>
          <c:order val="1"/>
          <c:tx>
            <c:strRef>
              <c:f>MINCOMERCIO!$B$120</c:f>
              <c:strCache>
                <c:ptCount val="1"/>
                <c:pt idx="0">
                  <c:v>VICEMINISTERIO DE DESARROLLO EMPRESARIAL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MINCOMERCIO!$D$120:$K$120</c:f>
              <c:numCache>
                <c:formatCode>#,##0</c:formatCode>
                <c:ptCount val="7"/>
                <c:pt idx="0">
                  <c:v>155128.630061</c:v>
                </c:pt>
                <c:pt idx="1">
                  <c:v>0</c:v>
                </c:pt>
                <c:pt idx="2">
                  <c:v>155128.630061</c:v>
                </c:pt>
                <c:pt idx="3">
                  <c:v>142940.94875860002</c:v>
                </c:pt>
                <c:pt idx="4">
                  <c:v>39501.322167599996</c:v>
                </c:pt>
                <c:pt idx="5">
                  <c:v>39222.624457599995</c:v>
                </c:pt>
                <c:pt idx="6">
                  <c:v>12638.775273519988</c:v>
                </c:pt>
              </c:numCache>
            </c:numRef>
          </c:val>
        </c:ser>
        <c:ser>
          <c:idx val="2"/>
          <c:order val="2"/>
          <c:tx>
            <c:strRef>
              <c:f>MINCOMERCIO!$B$121</c:f>
              <c:strCache>
                <c:ptCount val="1"/>
                <c:pt idx="0">
                  <c:v>SECRETARIA GENERAL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MINCOMERCIO!$D$121:$K$121</c:f>
              <c:numCache>
                <c:formatCode>#,##0</c:formatCode>
                <c:ptCount val="7"/>
                <c:pt idx="0">
                  <c:v>13450</c:v>
                </c:pt>
                <c:pt idx="1">
                  <c:v>0</c:v>
                </c:pt>
                <c:pt idx="2">
                  <c:v>13450</c:v>
                </c:pt>
                <c:pt idx="3">
                  <c:v>8723.6597220000003</c:v>
                </c:pt>
                <c:pt idx="4">
                  <c:v>948.96896788000004</c:v>
                </c:pt>
                <c:pt idx="5">
                  <c:v>771.01325187999998</c:v>
                </c:pt>
                <c:pt idx="6">
                  <c:v>6391.2070860000003</c:v>
                </c:pt>
              </c:numCache>
            </c:numRef>
          </c:val>
        </c:ser>
        <c:ser>
          <c:idx val="3"/>
          <c:order val="3"/>
          <c:tx>
            <c:strRef>
              <c:f>MINCOMERCIO!$B$122</c:f>
              <c:strCache>
                <c:ptCount val="1"/>
                <c:pt idx="0">
                  <c:v>VICEMINISTERIO DE TURISMO</c:v>
                </c:pt>
              </c:strCache>
            </c:strRef>
          </c:tx>
          <c:spPr>
            <a:solidFill>
              <a:schemeClr val="accent2">
                <a:lumMod val="60000"/>
              </a:schemeClr>
            </a:solidFill>
            <a:ln>
              <a:noFill/>
            </a:ln>
            <a:effectLst/>
          </c:spPr>
          <c:invertIfNegative val="0"/>
          <c:cat>
            <c:strRef>
              <c:f>MINCOMERCIO!$D$118:$K$118</c:f>
              <c:strCache>
                <c:ptCount val="7"/>
                <c:pt idx="0">
                  <c:v>APROPIACIÓN  VIGENTE($)</c:v>
                </c:pt>
                <c:pt idx="1">
                  <c:v>BLOQUEOS ($)</c:v>
                </c:pt>
                <c:pt idx="2">
                  <c:v>APR. VIGENTE DESPUES DE BLOQUEOS ($)</c:v>
                </c:pt>
                <c:pt idx="3">
                  <c:v>   COMPROMISOS       ($)</c:v>
                </c:pt>
                <c:pt idx="4">
                  <c:v>   OBLIGACIONES       ($)</c:v>
                </c:pt>
                <c:pt idx="5">
                  <c:v>             PAGOS                 ($)</c:v>
                </c:pt>
                <c:pt idx="6">
                  <c:v>APROPIACIÓN SIN COMPROMETER ($)</c:v>
                </c:pt>
              </c:strCache>
            </c:strRef>
          </c:cat>
          <c:val>
            <c:numRef>
              <c:f>MINCOMERCIO!$D$122:$K$122</c:f>
              <c:numCache>
                <c:formatCode>#,##0</c:formatCode>
                <c:ptCount val="7"/>
                <c:pt idx="0">
                  <c:v>10000</c:v>
                </c:pt>
                <c:pt idx="1">
                  <c:v>0</c:v>
                </c:pt>
                <c:pt idx="2">
                  <c:v>10000</c:v>
                </c:pt>
                <c:pt idx="3">
                  <c:v>6736.4605308999999</c:v>
                </c:pt>
                <c:pt idx="4">
                  <c:v>1071.0627159000001</c:v>
                </c:pt>
                <c:pt idx="5">
                  <c:v>912.78230489999999</c:v>
                </c:pt>
                <c:pt idx="6">
                  <c:v>3614.0737220000001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31840288"/>
        <c:axId val="131841920"/>
      </c:barChart>
      <c:catAx>
        <c:axId val="131840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1841920"/>
        <c:crosses val="autoZero"/>
        <c:auto val="1"/>
        <c:lblAlgn val="ctr"/>
        <c:lblOffset val="100"/>
        <c:noMultiLvlLbl val="0"/>
      </c:catAx>
      <c:valAx>
        <c:axId val="13184192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  <c:crossAx val="13184028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CO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O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CO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7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  <a:lumOff val="2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59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cs:styleClr val="auto"/>
    </cs:fontRef>
    <cs:defRPr sz="1330" b="1" i="0" u="none" strike="noStrike" kern="1200" spc="0" baseline="0"/>
  </cs:dataLabel>
  <cs:dataLabelCallout>
    <cs:lnRef idx="0">
      <cs:styleClr val="auto"/>
    </cs:lnRef>
    <cs:fillRef idx="0"/>
    <cs:effectRef idx="0"/>
    <cs:fontRef idx="minor">
      <cs:styleClr val="auto"/>
    </cs:fontRef>
    <cs:spPr>
      <a:solidFill>
        <a:schemeClr val="lt1"/>
      </a:solidFill>
      <a:ln>
        <a:solidFill>
          <a:schemeClr val="phClr"/>
        </a:solidFill>
      </a:ln>
    </cs:spPr>
    <cs:defRPr sz="133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635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10000"/>
          </a:prstClr>
        </a:outerShdw>
      </a:effectLst>
      <a:scene3d>
        <a:camera prst="orthographicFront"/>
        <a:lightRig rig="threePt" dir="t"/>
      </a:scene3d>
      <a:sp3d>
        <a:bevelT w="127000" h="127000"/>
        <a:bevelB w="127000" h="127000"/>
      </a:sp3d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9">
  <cs:axisTitle>
    <cs:lnRef idx="0"/>
    <cs:fillRef idx="0"/>
    <cs:effectRef idx="0"/>
    <cs:fontRef idx="minor">
      <a:schemeClr val="tx1">
        <a:lumMod val="50000"/>
        <a:lumOff val="50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>
  <cs:dataPoint3D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3D>
  <cs:dataPointLine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158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2">
      <cs:styleClr val="auto"/>
    </cs:fillRef>
    <cs:effectRef idx="1"/>
    <cs:fontRef idx="minor">
      <a:schemeClr val="dk1"/>
    </cs:fontRef>
    <cs:spPr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4"/>
  <cs:dataPointWirefram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50000"/>
        <a:lumOff val="50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50000"/>
        <a:lumOff val="50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1">
        <a:lumMod val="50000"/>
        <a:lumOff val="50000"/>
      </a:schemeClr>
    </cs:fontRef>
    <cs:defRPr sz="1862" kern="1200" cap="none" spc="20" baseline="0"/>
  </cs:title>
  <cs:trendline>
    <cs:lnRef idx="0">
      <cs:styleClr val="auto"/>
    </cs:lnRef>
    <cs:fillRef idx="2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50000"/>
        <a:lumOff val="50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0.28854</cdr:x>
      <cdr:y>0.29542</cdr:y>
    </cdr:from>
    <cdr:to>
      <cdr:x>0.35</cdr:x>
      <cdr:y>0.36587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638424" y="1358013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600" b="1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85%</a:t>
          </a:r>
          <a:endParaRPr lang="es-CO" sz="1600" b="1" dirty="0">
            <a:solidFill>
              <a:schemeClr val="accent2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0.35868</cdr:x>
      <cdr:y>0.66907</cdr:y>
    </cdr:from>
    <cdr:to>
      <cdr:x>0.42014</cdr:x>
      <cdr:y>0.73952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3279774" y="3075688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20000"/>
                  <a:lumOff val="80000"/>
                </a:schemeClr>
              </a:solidFill>
            </a:rPr>
            <a:t>16</a:t>
          </a:r>
          <a:r>
            <a:rPr lang="es-ES" sz="1600" b="1" dirty="0" smtClean="0">
              <a:solidFill>
                <a:schemeClr val="accent6">
                  <a:lumMod val="20000"/>
                  <a:lumOff val="80000"/>
                </a:schemeClr>
              </a:solidFill>
            </a:rPr>
            <a:t>%</a:t>
          </a:r>
          <a:endParaRPr lang="es-CO" sz="1600" b="1" dirty="0">
            <a:solidFill>
              <a:schemeClr val="accent6">
                <a:lumMod val="20000"/>
                <a:lumOff val="8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0.43056</cdr:x>
      <cdr:y>0.67114</cdr:y>
    </cdr:from>
    <cdr:to>
      <cdr:x>0.49201</cdr:x>
      <cdr:y>0.74159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3936999" y="3085213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16%</a:t>
          </a:r>
          <a:endParaRPr lang="es-CO" sz="1600" b="1" dirty="0">
            <a:solidFill>
              <a:schemeClr val="accent2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0.76389</cdr:x>
      <cdr:y>0.66493</cdr:y>
    </cdr:from>
    <cdr:to>
      <cdr:x>0.82535</cdr:x>
      <cdr:y>0.73538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6984999" y="3056638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85%</a:t>
          </a:r>
          <a:endParaRPr lang="es-CO" sz="1600" b="1" dirty="0">
            <a:solidFill>
              <a:schemeClr val="accent2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0.83507</cdr:x>
      <cdr:y>0.64075</cdr:y>
    </cdr:from>
    <cdr:to>
      <cdr:x>0.89653</cdr:x>
      <cdr:y>0.7112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7635874" y="2945513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6">
                  <a:lumMod val="75000"/>
                </a:schemeClr>
              </a:solidFill>
            </a:rPr>
            <a:t>22</a:t>
          </a:r>
          <a:r>
            <a:rPr lang="es-ES" sz="1600" b="1" dirty="0" smtClean="0">
              <a:solidFill>
                <a:schemeClr val="accent6">
                  <a:lumMod val="75000"/>
                </a:schemeClr>
              </a:solidFill>
            </a:rPr>
            <a:t>%</a:t>
          </a:r>
          <a:endParaRPr lang="es-CO" sz="1600" b="1" dirty="0">
            <a:solidFill>
              <a:schemeClr val="accent6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0.90486</cdr:x>
      <cdr:y>0.64283</cdr:y>
    </cdr:from>
    <cdr:to>
      <cdr:x>0.96632</cdr:x>
      <cdr:y>0.71328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8274049" y="2955038"/>
          <a:ext cx="561975" cy="32385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600" b="1" dirty="0" smtClean="0">
              <a:solidFill>
                <a:schemeClr val="accent2">
                  <a:lumMod val="60000"/>
                  <a:lumOff val="40000"/>
                </a:schemeClr>
              </a:solidFill>
            </a:rPr>
            <a:t>22%</a:t>
          </a:r>
          <a:endParaRPr lang="es-CO" sz="1600" b="1" dirty="0">
            <a:solidFill>
              <a:schemeClr val="accent2">
                <a:lumMod val="60000"/>
                <a:lumOff val="40000"/>
              </a:schemeClr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0.25781</cdr:x>
      <cdr:y>0.26946</cdr:y>
    </cdr:from>
    <cdr:to>
      <cdr:x>0.30701</cdr:x>
      <cdr:y>0.31138</cdr:y>
    </cdr:to>
    <cdr:sp macro="" textlink="">
      <cdr:nvSpPr>
        <cdr:cNvPr id="2" name="CuadroTexto 1"/>
        <cdr:cNvSpPr txBox="1"/>
      </cdr:nvSpPr>
      <cdr:spPr>
        <a:xfrm xmlns:a="http://schemas.openxmlformats.org/drawingml/2006/main">
          <a:off x="2345871" y="1285874"/>
          <a:ext cx="447675" cy="20002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s-CO" sz="1100" dirty="0"/>
        </a:p>
      </cdr:txBody>
    </cdr:sp>
  </cdr:relSizeAnchor>
  <cdr:relSizeAnchor xmlns:cdr="http://schemas.openxmlformats.org/drawingml/2006/chartDrawing">
    <cdr:from>
      <cdr:x>0.26305</cdr:x>
      <cdr:y>0.23952</cdr:y>
    </cdr:from>
    <cdr:to>
      <cdr:x>0.32481</cdr:x>
      <cdr:y>0.29341</cdr:y>
    </cdr:to>
    <cdr:sp macro="" textlink="">
      <cdr:nvSpPr>
        <cdr:cNvPr id="3" name="CuadroTexto 2"/>
        <cdr:cNvSpPr txBox="1"/>
      </cdr:nvSpPr>
      <cdr:spPr>
        <a:xfrm xmlns:a="http://schemas.openxmlformats.org/drawingml/2006/main">
          <a:off x="2393495" y="1142999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s-ES" sz="14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86%</a:t>
          </a:r>
          <a:endParaRPr lang="es-CO" sz="14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0.32725</cdr:x>
      <cdr:y>0.72721</cdr:y>
    </cdr:from>
    <cdr:to>
      <cdr:x>0.38901</cdr:x>
      <cdr:y>0.7811</cdr:y>
    </cdr:to>
    <cdr:sp macro="" textlink="">
      <cdr:nvSpPr>
        <cdr:cNvPr id="4" name="CuadroTexto 1"/>
        <cdr:cNvSpPr txBox="1"/>
      </cdr:nvSpPr>
      <cdr:spPr>
        <a:xfrm xmlns:a="http://schemas.openxmlformats.org/drawingml/2006/main">
          <a:off x="2977695" y="3470274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3">
                  <a:lumMod val="60000"/>
                  <a:lumOff val="40000"/>
                </a:schemeClr>
              </a:solidFill>
            </a:rPr>
            <a:t>1</a:t>
          </a:r>
          <a:r>
            <a:rPr lang="es-ES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6</a:t>
          </a:r>
          <a:r>
            <a:rPr lang="es-ES" sz="1400" b="1" dirty="0" smtClean="0">
              <a:solidFill>
                <a:schemeClr val="accent3">
                  <a:lumMod val="60000"/>
                  <a:lumOff val="40000"/>
                </a:schemeClr>
              </a:solidFill>
            </a:rPr>
            <a:t>%</a:t>
          </a:r>
          <a:endParaRPr lang="es-CO" sz="1400" b="1" dirty="0">
            <a:solidFill>
              <a:schemeClr val="accent3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0.38308</cdr:x>
      <cdr:y>0.74385</cdr:y>
    </cdr:from>
    <cdr:to>
      <cdr:x>0.44484</cdr:x>
      <cdr:y>0.79774</cdr:y>
    </cdr:to>
    <cdr:sp macro="" textlink="">
      <cdr:nvSpPr>
        <cdr:cNvPr id="5" name="CuadroTexto 1"/>
        <cdr:cNvSpPr txBox="1"/>
      </cdr:nvSpPr>
      <cdr:spPr>
        <a:xfrm xmlns:a="http://schemas.openxmlformats.org/drawingml/2006/main">
          <a:off x="3485695" y="3549649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>
              <a:solidFill>
                <a:schemeClr val="accent2"/>
              </a:solidFill>
            </a:rPr>
            <a:t>1</a:t>
          </a:r>
          <a:r>
            <a:rPr lang="es-ES" sz="1400" b="1" dirty="0" smtClean="0">
              <a:solidFill>
                <a:schemeClr val="accent2"/>
              </a:solidFill>
            </a:rPr>
            <a:t>6%</a:t>
          </a:r>
          <a:endParaRPr lang="es-CO" sz="1400" b="1" dirty="0">
            <a:solidFill>
              <a:schemeClr val="accent2"/>
            </a:solidFill>
          </a:endParaRPr>
        </a:p>
      </cdr:txBody>
    </cdr:sp>
  </cdr:relSizeAnchor>
  <cdr:relSizeAnchor xmlns:cdr="http://schemas.openxmlformats.org/drawingml/2006/chartDrawing">
    <cdr:from>
      <cdr:x>0.75016</cdr:x>
      <cdr:y>0.71324</cdr:y>
    </cdr:from>
    <cdr:to>
      <cdr:x>0.81192</cdr:x>
      <cdr:y>0.76713</cdr:y>
    </cdr:to>
    <cdr:sp macro="" textlink="">
      <cdr:nvSpPr>
        <cdr:cNvPr id="6" name="CuadroTexto 1"/>
        <cdr:cNvSpPr txBox="1"/>
      </cdr:nvSpPr>
      <cdr:spPr>
        <a:xfrm xmlns:a="http://schemas.openxmlformats.org/drawingml/2006/main">
          <a:off x="6825795" y="3403599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88%</a:t>
          </a:r>
          <a:endParaRPr lang="es-CO" sz="14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0.81123</cdr:x>
      <cdr:y>0.7159</cdr:y>
    </cdr:from>
    <cdr:to>
      <cdr:x>0.87299</cdr:x>
      <cdr:y>0.76979</cdr:y>
    </cdr:to>
    <cdr:sp macro="" textlink="">
      <cdr:nvSpPr>
        <cdr:cNvPr id="7" name="CuadroTexto 1"/>
        <cdr:cNvSpPr txBox="1"/>
      </cdr:nvSpPr>
      <cdr:spPr>
        <a:xfrm xmlns:a="http://schemas.openxmlformats.org/drawingml/2006/main">
          <a:off x="7381420" y="3416299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4">
                  <a:lumMod val="75000"/>
                </a:schemeClr>
              </a:solidFill>
            </a:rPr>
            <a:t>23</a:t>
          </a:r>
          <a:r>
            <a:rPr lang="es-ES" sz="1400" b="1" dirty="0" smtClean="0">
              <a:solidFill>
                <a:schemeClr val="accent4">
                  <a:lumMod val="75000"/>
                </a:schemeClr>
              </a:solidFill>
            </a:rPr>
            <a:t>%</a:t>
          </a:r>
          <a:endParaRPr lang="es-CO" sz="1400" b="1" dirty="0">
            <a:solidFill>
              <a:schemeClr val="accent4">
                <a:lumMod val="75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0.86601</cdr:x>
      <cdr:y>0.71457</cdr:y>
    </cdr:from>
    <cdr:to>
      <cdr:x>0.92777</cdr:x>
      <cdr:y>0.76846</cdr:y>
    </cdr:to>
    <cdr:sp macro="" textlink="">
      <cdr:nvSpPr>
        <cdr:cNvPr id="8" name="CuadroTexto 1"/>
        <cdr:cNvSpPr txBox="1"/>
      </cdr:nvSpPr>
      <cdr:spPr>
        <a:xfrm xmlns:a="http://schemas.openxmlformats.org/drawingml/2006/main">
          <a:off x="7879895" y="3409949"/>
          <a:ext cx="561975" cy="2571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400" b="1" dirty="0" smtClean="0">
              <a:solidFill>
                <a:schemeClr val="accent2"/>
              </a:solidFill>
            </a:rPr>
            <a:t>23%</a:t>
          </a:r>
          <a:endParaRPr lang="es-CO" sz="1400" b="1" dirty="0">
            <a:solidFill>
              <a:schemeClr val="accent2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0.19077</cdr:x>
      <cdr:y>0.53338</cdr:y>
    </cdr:from>
    <cdr:to>
      <cdr:x>0.24609</cdr:x>
      <cdr:y>0.5962</cdr:y>
    </cdr:to>
    <cdr:sp macro="" textlink="">
      <cdr:nvSpPr>
        <cdr:cNvPr id="2" name="CuadroTexto 9"/>
        <cdr:cNvSpPr txBox="1"/>
      </cdr:nvSpPr>
      <cdr:spPr>
        <a:xfrm xmlns:a="http://schemas.openxmlformats.org/drawingml/2006/main">
          <a:off x="1743070" y="2351916"/>
          <a:ext cx="50550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20%</a:t>
          </a:r>
          <a:endParaRPr lang="es-CO" sz="12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  <cdr:relSizeAnchor xmlns:cdr="http://schemas.openxmlformats.org/drawingml/2006/chartDrawing">
    <cdr:from>
      <cdr:x>0.2547</cdr:x>
      <cdr:y>0.20387</cdr:y>
    </cdr:from>
    <cdr:to>
      <cdr:x>0.31829</cdr:x>
      <cdr:y>0.26669</cdr:y>
    </cdr:to>
    <cdr:sp macro="" textlink="">
      <cdr:nvSpPr>
        <cdr:cNvPr id="3" name="CuadroTexto 1"/>
        <cdr:cNvSpPr txBox="1"/>
      </cdr:nvSpPr>
      <cdr:spPr>
        <a:xfrm xmlns:a="http://schemas.openxmlformats.org/drawingml/2006/main">
          <a:off x="2327274" y="898959"/>
          <a:ext cx="581025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D653"/>
              </a:solidFill>
            </a:rPr>
            <a:t>54</a:t>
          </a:r>
          <a:r>
            <a:rPr lang="es-ES" sz="1200" b="1" dirty="0" smtClean="0">
              <a:solidFill>
                <a:srgbClr val="FFD653"/>
              </a:solidFill>
            </a:rPr>
            <a:t>%</a:t>
          </a:r>
          <a:endParaRPr lang="es-CO" sz="1200" b="1" dirty="0">
            <a:solidFill>
              <a:srgbClr val="FFD653"/>
            </a:solidFill>
          </a:endParaRPr>
        </a:p>
      </cdr:txBody>
    </cdr:sp>
  </cdr:relSizeAnchor>
  <cdr:relSizeAnchor xmlns:cdr="http://schemas.openxmlformats.org/drawingml/2006/chartDrawing">
    <cdr:from>
      <cdr:x>0.15342</cdr:x>
      <cdr:y>0.13908</cdr:y>
    </cdr:from>
    <cdr:to>
      <cdr:x>0.20875</cdr:x>
      <cdr:y>0.2019</cdr:y>
    </cdr:to>
    <cdr:sp macro="" textlink="">
      <cdr:nvSpPr>
        <cdr:cNvPr id="4" name="CuadroTexto 9"/>
        <cdr:cNvSpPr txBox="1"/>
      </cdr:nvSpPr>
      <cdr:spPr>
        <a:xfrm xmlns:a="http://schemas.openxmlformats.org/drawingml/2006/main">
          <a:off x="1401874" y="613276"/>
          <a:ext cx="50550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</a:defPPr>
          <a:lvl1pPr marR="0" lvl="0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1pPr>
          <a:lvl2pPr marR="0" lvl="1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2pPr>
          <a:lvl3pPr marR="0" lvl="2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3pPr>
          <a:lvl4pPr marR="0" lvl="3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4pPr>
          <a:lvl5pPr marR="0" lvl="4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5pPr>
          <a:lvl6pPr marR="0" lvl="5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6pPr>
          <a:lvl7pPr marR="0" lvl="6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7pPr>
          <a:lvl8pPr marR="0" lvl="7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8pPr>
          <a:lvl9pPr marR="0" lvl="8" algn="l" rtl="0">
            <a:lnSpc>
              <a:spcPct val="100000"/>
            </a:lnSpc>
            <a:spcBef>
              <a:spcPts val="0"/>
            </a:spcBef>
            <a:spcAft>
              <a:spcPts val="0"/>
            </a:spcAft>
            <a:buClr>
              <a:srgbClr val="000000"/>
            </a:buClr>
            <a:buFont typeface="Arial"/>
            <a:def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rgbClr val="FFFF00"/>
              </a:solidFill>
            </a:rPr>
            <a:t>13</a:t>
          </a:r>
          <a:r>
            <a:rPr lang="es-ES" sz="1200" b="1" dirty="0" smtClean="0">
              <a:solidFill>
                <a:srgbClr val="FFFF00"/>
              </a:solidFill>
            </a:rPr>
            <a:t>%</a:t>
          </a:r>
          <a:endParaRPr lang="es-CO" sz="1200" b="1" dirty="0">
            <a:solidFill>
              <a:srgbClr val="FFFF00"/>
            </a:solidFill>
          </a:endParaRPr>
        </a:p>
      </cdr:txBody>
    </cdr:sp>
  </cdr:relSizeAnchor>
  <cdr:relSizeAnchor xmlns:cdr="http://schemas.openxmlformats.org/drawingml/2006/chartDrawing">
    <cdr:from>
      <cdr:x>0.15342</cdr:x>
      <cdr:y>0.07545</cdr:y>
    </cdr:from>
    <cdr:to>
      <cdr:x>0.20875</cdr:x>
      <cdr:y>0.13827</cdr:y>
    </cdr:to>
    <cdr:sp macro="" textlink="">
      <cdr:nvSpPr>
        <cdr:cNvPr id="5" name="CuadroTexto 9"/>
        <cdr:cNvSpPr txBox="1"/>
      </cdr:nvSpPr>
      <cdr:spPr>
        <a:xfrm xmlns:a="http://schemas.openxmlformats.org/drawingml/2006/main">
          <a:off x="1401874" y="332714"/>
          <a:ext cx="505507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12</a:t>
          </a:r>
          <a:r>
            <a:rPr lang="es-ES" sz="1200" b="1" dirty="0" smtClean="0">
              <a:solidFill>
                <a:schemeClr val="accent1">
                  <a:lumMod val="60000"/>
                  <a:lumOff val="40000"/>
                </a:schemeClr>
              </a:solidFill>
            </a:rPr>
            <a:t>%</a:t>
          </a:r>
          <a:endParaRPr lang="es-CO" sz="1200" b="1" dirty="0">
            <a:solidFill>
              <a:schemeClr val="accent1">
                <a:lumMod val="60000"/>
                <a:lumOff val="40000"/>
              </a:schemeClr>
            </a:solidFill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34376936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030163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3719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g35ed75ccf_0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8" name="Google Shape;328;g35ed75ccf_0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91904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NUL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569242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85073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81234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9"/>
          <p:cNvSpPr/>
          <p:nvPr/>
        </p:nvSpPr>
        <p:spPr>
          <a:xfrm rot="10800000" flipH="1">
            <a:off x="281975" y="4232425"/>
            <a:ext cx="8580000" cy="56550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chemeClr val="accent2"/>
              </a:gs>
            </a:gsLst>
            <a:lin ang="5400012" scaled="0"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dirty="0"/>
          </a:p>
        </p:txBody>
      </p:sp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 dirty="0"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fld id="{00000000-1234-1234-1234-123412341234}" type="slidenum">
              <a:rPr lang="en">
                <a:solidFill>
                  <a:srgbClr val="8BC145"/>
                </a:solidFill>
              </a:rPr>
              <a:pPr/>
              <a:t>‹Nº›</a:t>
            </a:fld>
            <a:endParaRPr dirty="0">
              <a:solidFill>
                <a:srgbClr val="8BC14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1418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619319764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916304284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3240013897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43044099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02606431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788978910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050177793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1031737"/>
      </p:ext>
    </p:extLst>
  </p:cSld>
  <p:clrMapOvr>
    <a:masterClrMapping/>
  </p:clrMapOvr>
  <p:hf sldNum="0"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578081129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/>
              <a:t>6/04/2026</a:t>
            </a:fld>
            <a:endParaRPr lang="es-C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/>
              <a:t>‹Nº›</a:t>
            </a:fld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36534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2057211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88911447"/>
      </p:ext>
    </p:extLst>
  </p:cSld>
  <p:clrMapOvr>
    <a:masterClrMapping/>
  </p:clrMapOvr>
  <p:hf sldNum="0" hdr="0" ftr="0" dt="0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9"/>
          <p:cNvSpPr txBox="1">
            <a:spLocks noGrp="1"/>
          </p:cNvSpPr>
          <p:nvPr>
            <p:ph type="body" idx="1"/>
          </p:nvPr>
        </p:nvSpPr>
        <p:spPr>
          <a:xfrm>
            <a:off x="282000" y="4232425"/>
            <a:ext cx="8580000" cy="5655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600"/>
              <a:buNone/>
              <a:defRPr sz="1600"/>
            </a:lvl1pPr>
          </a:lstStyle>
          <a:p>
            <a:endParaRPr/>
          </a:p>
        </p:txBody>
      </p:sp>
      <p:sp>
        <p:nvSpPr>
          <p:cNvPr id="107" name="Google Shape;107;p9"/>
          <p:cNvSpPr txBox="1">
            <a:spLocks noGrp="1"/>
          </p:cNvSpPr>
          <p:nvPr>
            <p:ph type="sldNum" idx="12"/>
          </p:nvPr>
        </p:nvSpPr>
        <p:spPr>
          <a:xfrm>
            <a:off x="4327150" y="4797925"/>
            <a:ext cx="485400" cy="3453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buNone/>
              <a:defRPr>
                <a:solidFill>
                  <a:schemeClr val="accent2"/>
                </a:solidFill>
              </a:defRPr>
            </a:lvl1pPr>
            <a:lvl2pPr lvl="1" algn="ctr">
              <a:buNone/>
              <a:defRPr>
                <a:solidFill>
                  <a:schemeClr val="accent2"/>
                </a:solidFill>
              </a:defRPr>
            </a:lvl2pPr>
            <a:lvl3pPr lvl="2" algn="ctr">
              <a:buNone/>
              <a:defRPr>
                <a:solidFill>
                  <a:schemeClr val="accent2"/>
                </a:solidFill>
              </a:defRPr>
            </a:lvl3pPr>
            <a:lvl4pPr lvl="3" algn="ctr">
              <a:buNone/>
              <a:defRPr>
                <a:solidFill>
                  <a:schemeClr val="accent2"/>
                </a:solidFill>
              </a:defRPr>
            </a:lvl4pPr>
            <a:lvl5pPr lvl="4" algn="ctr">
              <a:buNone/>
              <a:defRPr>
                <a:solidFill>
                  <a:schemeClr val="accent2"/>
                </a:solidFill>
              </a:defRPr>
            </a:lvl5pPr>
            <a:lvl6pPr lvl="5" algn="ctr">
              <a:buNone/>
              <a:defRPr>
                <a:solidFill>
                  <a:schemeClr val="accent2"/>
                </a:solidFill>
              </a:defRPr>
            </a:lvl6pPr>
            <a:lvl7pPr lvl="6" algn="ctr">
              <a:buNone/>
              <a:defRPr>
                <a:solidFill>
                  <a:schemeClr val="accent2"/>
                </a:solidFill>
              </a:defRPr>
            </a:lvl7pPr>
            <a:lvl8pPr lvl="7" algn="ctr">
              <a:buNone/>
              <a:defRPr>
                <a:solidFill>
                  <a:schemeClr val="accent2"/>
                </a:solidFill>
              </a:defRPr>
            </a:lvl8pPr>
            <a:lvl9pPr lvl="8" algn="ctr">
              <a:buNone/>
              <a:defRPr>
                <a:solidFill>
                  <a:schemeClr val="accent2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04633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7783322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2014422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2143412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579773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9220656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955138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s-ES" dirty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778EB8-E814-485E-BB82-2F87DC10C226}" type="datetimeFigureOut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6/04/2026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356056-2B0F-4D01-8C0D-25C02B6CF5CE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="" xmlns:a16="http://schemas.microsoft.com/office/drawing/2014/main" id="{01D9FA8A-2A82-4357-B9D5-0976E85B47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731950" y="4860857"/>
            <a:ext cx="1375954" cy="2430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444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000000-1234-1234-1234-123412341234}" type="slidenum">
              <a:rPr lang="es-CO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CO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546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CO" smtClean="0"/>
              <a:t>‹Nº›</a:t>
            </a:fld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1855702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</p:sldLayoutIdLst>
  <p:hf sldNum="0"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4.xml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Imagen 16">
            <a:extLst>
              <a:ext uri="{FF2B5EF4-FFF2-40B4-BE49-F238E27FC236}">
                <a16:creationId xmlns="" xmlns:a16="http://schemas.microsoft.com/office/drawing/2014/main" id="{00000000-0008-0000-0000-000004000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77" t="8510" r="6531" b="5815"/>
          <a:stretch>
            <a:fillRect/>
          </a:stretch>
        </p:blipFill>
        <p:spPr bwMode="auto">
          <a:xfrm>
            <a:off x="3329835" y="0"/>
            <a:ext cx="1934315" cy="8901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68890" y="914591"/>
            <a:ext cx="4282751" cy="3337767"/>
          </a:xfrm>
          <a:solidFill>
            <a:srgbClr val="8A0000"/>
          </a:solidFill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SECCIÓN 3501 – MINISTERIO DE COMERCIO INDUSTRIA Y TURISMO</a:t>
            </a: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  </a:t>
            </a:r>
            <a:b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es-CO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s-CO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EJECUCIÓN  PRESUPUESTAL  ACUMULADA </a:t>
            </a:r>
            <a:r>
              <a:rPr lang="es-CO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A </a:t>
            </a:r>
            <a:r>
              <a:rPr lang="es-ES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MARZO 31 DE 2026</a:t>
            </a:r>
            <a:endParaRPr lang="es-CO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300405" y="4262618"/>
            <a:ext cx="8565502" cy="33855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s-ES" sz="1600" dirty="0">
                <a:solidFill>
                  <a:schemeClr val="accent3">
                    <a:lumMod val="50000"/>
                  </a:schemeClr>
                </a:solidFill>
              </a:rPr>
              <a:t>               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COMPROMETIDO  </a:t>
            </a:r>
            <a:r>
              <a:rPr lang="es-CO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85%</a:t>
            </a:r>
            <a:r>
              <a:rPr lang="es-CO" dirty="0" smtClean="0"/>
              <a:t>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OBLIGADO 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17%    </a:t>
            </a:r>
            <a:r>
              <a:rPr lang="es-ES" dirty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-   PAGADO 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17</a:t>
            </a:r>
            <a:r>
              <a:rPr lang="es-ES" dirty="0" smtClean="0">
                <a:solidFill>
                  <a:schemeClr val="accent3">
                    <a:lumMod val="50000"/>
                  </a:schemeClr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%</a:t>
            </a:r>
            <a:endParaRPr lang="es-CO" dirty="0">
              <a:solidFill>
                <a:schemeClr val="accent3">
                  <a:lumMod val="50000"/>
                </a:schemeClr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15" name="AutoShape 2" descr="Programa para presupuestos de obras de construcción - BrickControl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CO"/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0405" y="914590"/>
            <a:ext cx="4268486" cy="333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39886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-1" y="-17549"/>
            <a:ext cx="9144000" cy="6858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GRAFICA EJECUCIÓN PRESUPUESTAL ACUMULADA </a:t>
            </a:r>
          </a:p>
          <a:p>
            <a:pPr lvl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SECCIÓN 3501 MINCOMERCIO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24" name="Rectángulo 23"/>
          <p:cNvSpPr/>
          <p:nvPr/>
        </p:nvSpPr>
        <p:spPr>
          <a:xfrm>
            <a:off x="77844" y="4924858"/>
            <a:ext cx="1604865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62605720"/>
              </p:ext>
            </p:extLst>
          </p:nvPr>
        </p:nvGraphicFramePr>
        <p:xfrm>
          <a:off x="0" y="327912"/>
          <a:ext cx="9144000" cy="45969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913061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>
                <a:lumMod val="50000"/>
              </a:schemeClr>
            </a:gs>
            <a:gs pos="0">
              <a:schemeClr val="bg1"/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0" y="-497630"/>
            <a:ext cx="9144000" cy="754806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r>
              <a:rPr lang="es-CO" sz="1200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                                                                                                                                                                                                      </a:t>
            </a:r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350101 GESTIÓN GENERAL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MARZO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sz="1200" b="1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ángulo 3"/>
          <p:cNvSpPr/>
          <p:nvPr/>
        </p:nvSpPr>
        <p:spPr>
          <a:xfrm>
            <a:off x="44904" y="4949599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6" name="Gráfico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38978438"/>
              </p:ext>
            </p:extLst>
          </p:nvPr>
        </p:nvGraphicFramePr>
        <p:xfrm>
          <a:off x="44904" y="257176"/>
          <a:ext cx="9099096" cy="4772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01493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29"/>
          <p:cNvSpPr txBox="1">
            <a:spLocks noGrp="1"/>
          </p:cNvSpPr>
          <p:nvPr>
            <p:ph type="body" idx="1"/>
          </p:nvPr>
        </p:nvSpPr>
        <p:spPr>
          <a:xfrm>
            <a:off x="1" y="-1"/>
            <a:ext cx="9144000" cy="685801"/>
          </a:xfrm>
          <a:prstGeom prst="rect">
            <a:avLst/>
          </a:prstGeo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spcFirstLastPara="1" wrap="square" lIns="0" tIns="0" rIns="0" bIns="0" anchor="ctr" anchorCtr="0">
            <a:noAutofit/>
          </a:bodyPr>
          <a:lstStyle/>
          <a:p>
            <a:pPr marL="0" indent="0"/>
            <a:endParaRPr lang="es-CO" sz="1400" dirty="0">
              <a:solidFill>
                <a:schemeClr val="bg1"/>
              </a:solidFill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 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UNIDAD EJECUTORA 350102 DIRECCIÓN GENERAL DE COMERCIO EXTERIOR </a:t>
            </a:r>
          </a:p>
          <a:p>
            <a:pPr marL="0" indent="0"/>
            <a:r>
              <a:rPr lang="es-ES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AL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</a:t>
            </a:r>
            <a:r>
              <a:rPr lang="es-ES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  <a:endParaRPr lang="es-ES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lvl="0" indent="0"/>
            <a:endParaRPr sz="1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graphicFrame>
        <p:nvGraphicFramePr>
          <p:cNvPr id="7" name="Gráfico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78225836"/>
              </p:ext>
            </p:extLst>
          </p:nvPr>
        </p:nvGraphicFramePr>
        <p:xfrm flipH="1">
          <a:off x="9054739" y="852522"/>
          <a:ext cx="45719" cy="4290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Rectángulo 5"/>
          <p:cNvSpPr/>
          <p:nvPr/>
        </p:nvSpPr>
        <p:spPr>
          <a:xfrm>
            <a:off x="6805" y="4905983"/>
            <a:ext cx="1654628" cy="1892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700" b="1" dirty="0">
                <a:solidFill>
                  <a:schemeClr val="bg1">
                    <a:lumMod val="50000"/>
                  </a:schemeClr>
                </a:solidFill>
                <a:latin typeface="Montserrat" panose="020B0604020202020204" charset="0"/>
              </a:rPr>
              <a:t>Cifras en millones de pesos</a:t>
            </a:r>
          </a:p>
        </p:txBody>
      </p:sp>
      <p:graphicFrame>
        <p:nvGraphicFramePr>
          <p:cNvPr id="8" name="Gráfico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78183765"/>
              </p:ext>
            </p:extLst>
          </p:nvPr>
        </p:nvGraphicFramePr>
        <p:xfrm>
          <a:off x="6805" y="685800"/>
          <a:ext cx="9137195" cy="44094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1"/>
          <p:cNvSpPr txBox="1"/>
          <p:nvPr/>
        </p:nvSpPr>
        <p:spPr>
          <a:xfrm>
            <a:off x="1943099" y="3646586"/>
            <a:ext cx="58102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D653"/>
                </a:solidFill>
              </a:rPr>
              <a:t>26%</a:t>
            </a:r>
            <a:endParaRPr lang="es-CO" sz="1200" b="1" dirty="0">
              <a:solidFill>
                <a:srgbClr val="FFD653"/>
              </a:solidFill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1728104" y="3314715"/>
            <a:ext cx="5055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1200" b="1" dirty="0" smtClean="0">
                <a:solidFill>
                  <a:srgbClr val="FFFF00"/>
                </a:solidFill>
              </a:rPr>
              <a:t>20%</a:t>
            </a:r>
            <a:endParaRPr lang="es-CO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8923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1"/>
          <p:cNvSpPr>
            <a:spLocks noGrp="1"/>
          </p:cNvSpPr>
          <p:nvPr>
            <p:ph type="body" idx="1"/>
          </p:nvPr>
        </p:nvSpPr>
        <p:spPr>
          <a:xfrm>
            <a:off x="0" y="1"/>
            <a:ext cx="9144000" cy="609600"/>
          </a:xfrm>
          <a:solidFill>
            <a:srgbClr val="8A0000"/>
          </a:solidFill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/>
          <a:lstStyle/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GRÁFICA EJECUCIÓN PRESUPUESTAL ACUMULADA </a:t>
            </a:r>
          </a:p>
          <a:p>
            <a:pPr marL="0" indent="0"/>
            <a:r>
              <a:rPr lang="es-CO" sz="1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GASTOS DE INVERSIÓN CON CORTE AL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31 DE MARZO DE </a:t>
            </a:r>
            <a:r>
              <a:rPr lang="es-CO" sz="1200" b="1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2026</a:t>
            </a:r>
          </a:p>
          <a:p>
            <a:pPr marL="0" indent="0"/>
            <a:endParaRPr lang="es-CO" sz="1200" b="1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7" name="Rectángulo 6"/>
          <p:cNvSpPr/>
          <p:nvPr/>
        </p:nvSpPr>
        <p:spPr>
          <a:xfrm>
            <a:off x="0" y="4980990"/>
            <a:ext cx="1672334" cy="17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800"/>
              </a:spcBef>
              <a:buSzPts val="1100"/>
            </a:pPr>
            <a:r>
              <a:rPr lang="es-CO" sz="6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Cifras en millones de pesos</a:t>
            </a:r>
          </a:p>
        </p:txBody>
      </p:sp>
      <p:graphicFrame>
        <p:nvGraphicFramePr>
          <p:cNvPr id="5" name="Gráfic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37048328"/>
              </p:ext>
            </p:extLst>
          </p:nvPr>
        </p:nvGraphicFramePr>
        <p:xfrm>
          <a:off x="0" y="609601"/>
          <a:ext cx="9144000" cy="43713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98273556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1_Office Theme">
  <a:themeElements>
    <a:clrScheme name="Azul cálido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11667</TotalTime>
  <Words>149</Words>
  <Application>Microsoft Office PowerPoint</Application>
  <PresentationFormat>Presentación en pantalla (16:9)</PresentationFormat>
  <Paragraphs>41</Paragraphs>
  <Slides>5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5</vt:i4>
      </vt:variant>
    </vt:vector>
  </HeadingPairs>
  <TitlesOfParts>
    <vt:vector size="12" baseType="lpstr">
      <vt:lpstr>Verdana</vt:lpstr>
      <vt:lpstr>Calibri</vt:lpstr>
      <vt:lpstr>Arial</vt:lpstr>
      <vt:lpstr>Montserrat</vt:lpstr>
      <vt:lpstr>Calibri Light</vt:lpstr>
      <vt:lpstr>1_Office Theme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Mario Alexander Reina Carrillo - Cont</dc:creator>
  <cp:lastModifiedBy>Heidy Yineth Arevalo Gomez</cp:lastModifiedBy>
  <cp:revision>1320</cp:revision>
  <cp:lastPrinted>2024-07-03T15:25:14Z</cp:lastPrinted>
  <dcterms:modified xsi:type="dcterms:W3CDTF">2026-04-06T16:27:33Z</dcterms:modified>
</cp:coreProperties>
</file>