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8A0000"/>
    <a:srgbClr val="CC3300"/>
    <a:srgbClr val="FF5B5B"/>
    <a:srgbClr val="043460"/>
    <a:srgbClr val="FF4105"/>
    <a:srgbClr val="3333CC"/>
    <a:srgbClr val="FCBCBE"/>
    <a:srgbClr val="FF5757"/>
    <a:srgbClr val="C5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792" autoAdjust="0"/>
  </p:normalViewPr>
  <p:slideViewPr>
    <p:cSldViewPr snapToGrid="0" snapToObjects="1" showGuides="1">
      <p:cViewPr>
        <p:scale>
          <a:sx n="100" d="100"/>
          <a:sy n="100" d="100"/>
        </p:scale>
        <p:origin x="2028" y="85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59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0651246719160108E-2"/>
          <c:y val="7.5198403461776586E-2"/>
          <c:w val="0.94773982212461005"/>
          <c:h val="0.69748785389256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957869.57721599995</c:v>
                </c:pt>
                <c:pt idx="1">
                  <c:v>195786.12870999999</c:v>
                </c:pt>
              </c:numCache>
            </c:numRef>
          </c:val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25493.395153000001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932376.18206300004</c:v>
                </c:pt>
                <c:pt idx="1">
                  <c:v>195786.12870999999</c:v>
                </c:pt>
              </c:numCache>
            </c:numRef>
          </c:val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791314.32314433996</c:v>
                </c:pt>
                <c:pt idx="1">
                  <c:v>167373.00379821</c:v>
                </c:pt>
              </c:numCache>
            </c:numRef>
          </c:val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151361.85805013002</c:v>
                </c:pt>
                <c:pt idx="1">
                  <c:v>43702.713959890003</c:v>
                </c:pt>
              </c:numCache>
            </c:numRef>
          </c:val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151079.18402412999</c:v>
                </c:pt>
                <c:pt idx="1">
                  <c:v>42943.662995890001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4236128"/>
        <c:axId val="134240480"/>
      </c:barChart>
      <c:catAx>
        <c:axId val="13423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4240480"/>
        <c:crosses val="autoZero"/>
        <c:auto val="1"/>
        <c:lblAlgn val="ctr"/>
        <c:lblOffset val="100"/>
        <c:noMultiLvlLbl val="0"/>
      </c:catAx>
      <c:valAx>
        <c:axId val="134240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3423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graficas.xlsx]GG!Tabla dinámica1</c:name>
    <c:fmtId val="586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GG!$B$3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GG!$B$4:$B$6</c:f>
              <c:numCache>
                <c:formatCode>_-* #,##0_-;\-* #,##0_-;_-* "-"??_-;_-@_-</c:formatCode>
                <c:ptCount val="2"/>
                <c:pt idx="0">
                  <c:v>930315.17021600006</c:v>
                </c:pt>
                <c:pt idx="1">
                  <c:v>181478.630061</c:v>
                </c:pt>
              </c:numCache>
            </c:numRef>
          </c:val>
        </c:ser>
        <c:ser>
          <c:idx val="1"/>
          <c:order val="1"/>
          <c:tx>
            <c:strRef>
              <c:f>GG!$C$3</c:f>
              <c:strCache>
                <c:ptCount val="1"/>
                <c:pt idx="0">
                  <c:v> BLOQUEOS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GG!$C$4:$C$6</c:f>
              <c:numCache>
                <c:formatCode>_-* #,##0_-;\-* #,##0_-;_-* "-"??_-;_-@_-</c:formatCode>
                <c:ptCount val="2"/>
                <c:pt idx="0">
                  <c:v>19790.675153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GG!$D$3</c:f>
              <c:strCache>
                <c:ptCount val="1"/>
                <c:pt idx="0">
                  <c:v> APR. VIGENTE DESPUES DE BLOQUEOS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GG!$D$4:$D$6</c:f>
              <c:numCache>
                <c:formatCode>_-* #,##0_-;\-* #,##0_-;_-* "-"??_-;_-@_-</c:formatCode>
                <c:ptCount val="2"/>
                <c:pt idx="0">
                  <c:v>910524.49506300001</c:v>
                </c:pt>
                <c:pt idx="1">
                  <c:v>181478.630061</c:v>
                </c:pt>
              </c:numCache>
            </c:numRef>
          </c:val>
        </c:ser>
        <c:ser>
          <c:idx val="3"/>
          <c:order val="3"/>
          <c:tx>
            <c:strRef>
              <c:f>GG!$E$3</c:f>
              <c:strCache>
                <c:ptCount val="1"/>
                <c:pt idx="0">
                  <c:v>  COMPROMISOS   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GG!$E$4:$E$6</c:f>
              <c:numCache>
                <c:formatCode>_-* #,##0_-;\-* #,##0_-;_-* "-"??_-;_-@_-</c:formatCode>
                <c:ptCount val="2"/>
                <c:pt idx="0">
                  <c:v>785669.44397422997</c:v>
                </c:pt>
                <c:pt idx="1">
                  <c:v>159715.40011960999</c:v>
                </c:pt>
              </c:numCache>
            </c:numRef>
          </c:val>
        </c:ser>
        <c:ser>
          <c:idx val="4"/>
          <c:order val="4"/>
          <c:tx>
            <c:strRef>
              <c:f>GG!$F$3</c:f>
              <c:strCache>
                <c:ptCount val="1"/>
                <c:pt idx="0">
                  <c:v> OBLIGACIONES   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4.0182740070041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GG!$F$4:$F$6</c:f>
              <c:numCache>
                <c:formatCode>_-* #,##0_-;\-* #,##0_-;_-* "-"??_-;_-@_-</c:formatCode>
                <c:ptCount val="2"/>
                <c:pt idx="0">
                  <c:v>147027.53293264002</c:v>
                </c:pt>
                <c:pt idx="1">
                  <c:v>41819.043819489998</c:v>
                </c:pt>
              </c:numCache>
            </c:numRef>
          </c:val>
        </c:ser>
        <c:ser>
          <c:idx val="5"/>
          <c:order val="5"/>
          <c:tx>
            <c:strRef>
              <c:f>GG!$G$3</c:f>
              <c:strCache>
                <c:ptCount val="1"/>
                <c:pt idx="0">
                  <c:v> PAGOS      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872291489175482E-3"/>
                  <c:y val="8.14637562593985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4.50112991887717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GG!$G$4:$G$6</c:f>
              <c:numCache>
                <c:formatCode>_-* #,##0_-;\-* #,##0_-;_-* "-"??_-;_-@_-</c:formatCode>
                <c:ptCount val="2"/>
                <c:pt idx="0">
                  <c:v>146752.35936664001</c:v>
                </c:pt>
                <c:pt idx="1">
                  <c:v>41177.117581489998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34234496"/>
        <c:axId val="134239392"/>
      </c:barChart>
      <c:catAx>
        <c:axId val="13423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4239392"/>
        <c:crosses val="autoZero"/>
        <c:auto val="1"/>
        <c:lblAlgn val="ctr"/>
        <c:lblOffset val="100"/>
        <c:noMultiLvlLbl val="0"/>
      </c:catAx>
      <c:valAx>
        <c:axId val="134239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-* #,##0_-;\-* #,##0_-;_-* &quot;-&quot;??_-;_-@_-" sourceLinked="1"/>
        <c:majorTickMark val="none"/>
        <c:minorTickMark val="none"/>
        <c:tickLblPos val="nextTo"/>
        <c:crossAx val="13423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727"/>
  </c:pivotSource>
  <c:chart>
    <c:autoTitleDeleted val="0"/>
    <c:pivotFmts>
      <c:pivotFmt>
        <c:idx val="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27554.406999999999</c:v>
                </c:pt>
                <c:pt idx="1">
                  <c:v>14307.498648999999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5702.72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21851.687000000002</c:v>
                </c:pt>
                <c:pt idx="1">
                  <c:v>14307.498648999999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5644.8791701099999</c:v>
                </c:pt>
                <c:pt idx="1">
                  <c:v>7657.6036786000004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4334.3251174899997</c:v>
                </c:pt>
                <c:pt idx="1">
                  <c:v>1883.6701404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4326.8246574899995</c:v>
                </c:pt>
                <c:pt idx="1">
                  <c:v>1766.5454144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4230688"/>
        <c:axId val="134228512"/>
      </c:barChart>
      <c:catAx>
        <c:axId val="13423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4228512"/>
        <c:crosses val="autoZero"/>
        <c:auto val="1"/>
        <c:lblAlgn val="ctr"/>
        <c:lblOffset val="100"/>
        <c:noMultiLvlLbl val="0"/>
      </c:catAx>
      <c:valAx>
        <c:axId val="1342285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3423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MINCOMERCIO!$D$119:$K$119</c:f>
              <c:numCache>
                <c:formatCode>#,##0</c:formatCode>
                <c:ptCount val="7"/>
                <c:pt idx="0">
                  <c:v>17207.498649000001</c:v>
                </c:pt>
                <c:pt idx="1">
                  <c:v>0</c:v>
                </c:pt>
                <c:pt idx="2">
                  <c:v>17207.498649000001</c:v>
                </c:pt>
                <c:pt idx="3">
                  <c:v>8971.9347867100005</c:v>
                </c:pt>
                <c:pt idx="4">
                  <c:v>2181.3601085100004</c:v>
                </c:pt>
                <c:pt idx="5">
                  <c:v>2037.2429815100002</c:v>
                </c:pt>
                <c:pt idx="6">
                  <c:v>8537.138727399999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MINCOMERCIO!$D$120:$K$120</c:f>
              <c:numCache>
                <c:formatCode>#,##0</c:formatCode>
                <c:ptCount val="7"/>
                <c:pt idx="0">
                  <c:v>155128.630061</c:v>
                </c:pt>
                <c:pt idx="1">
                  <c:v>0</c:v>
                </c:pt>
                <c:pt idx="2">
                  <c:v>155128.630061</c:v>
                </c:pt>
                <c:pt idx="3">
                  <c:v>142940.94875860002</c:v>
                </c:pt>
                <c:pt idx="4">
                  <c:v>39501.322167599996</c:v>
                </c:pt>
                <c:pt idx="5">
                  <c:v>39222.624457599995</c:v>
                </c:pt>
                <c:pt idx="6">
                  <c:v>12638.775273519988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MINCOMERCIO!$D$121:$K$121</c:f>
              <c:numCache>
                <c:formatCode>#,##0</c:formatCode>
                <c:ptCount val="7"/>
                <c:pt idx="0">
                  <c:v>13450</c:v>
                </c:pt>
                <c:pt idx="1">
                  <c:v>0</c:v>
                </c:pt>
                <c:pt idx="2">
                  <c:v>13450</c:v>
                </c:pt>
                <c:pt idx="3">
                  <c:v>8723.6597220000003</c:v>
                </c:pt>
                <c:pt idx="4">
                  <c:v>948.96896788000004</c:v>
                </c:pt>
                <c:pt idx="5">
                  <c:v>771.01325187999998</c:v>
                </c:pt>
                <c:pt idx="6">
                  <c:v>6391.2070860000003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MINCOMERCIO!$D$122:$K$122</c:f>
              <c:numCache>
                <c:formatCode>#,##0</c:formatCode>
                <c:ptCount val="7"/>
                <c:pt idx="0">
                  <c:v>10000</c:v>
                </c:pt>
                <c:pt idx="1">
                  <c:v>0</c:v>
                </c:pt>
                <c:pt idx="2">
                  <c:v>10000</c:v>
                </c:pt>
                <c:pt idx="3">
                  <c:v>6736.4605308999999</c:v>
                </c:pt>
                <c:pt idx="4">
                  <c:v>1071.0627159000001</c:v>
                </c:pt>
                <c:pt idx="5">
                  <c:v>912.78230489999999</c:v>
                </c:pt>
                <c:pt idx="6">
                  <c:v>3614.0737220000001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840288"/>
        <c:axId val="131841920"/>
      </c:barChart>
      <c:catAx>
        <c:axId val="13184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841920"/>
        <c:crosses val="autoZero"/>
        <c:auto val="1"/>
        <c:lblAlgn val="ctr"/>
        <c:lblOffset val="100"/>
        <c:noMultiLvlLbl val="0"/>
      </c:catAx>
      <c:valAx>
        <c:axId val="13184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840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0.28854</cdr:x>
      <cdr:y>0.29542</cdr:y>
    </cdr:from>
    <cdr:to>
      <cdr:x>0.35</cdr:x>
      <cdr:y>0.36587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638424" y="1358013"/>
          <a:ext cx="5619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85%</a:t>
          </a:r>
          <a:endParaRPr lang="es-CO" sz="1600" b="1" dirty="0">
            <a:solidFill>
              <a:schemeClr val="accent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0.35868</cdr:x>
      <cdr:y>0.66907</cdr:y>
    </cdr:from>
    <cdr:to>
      <cdr:x>0.42014</cdr:x>
      <cdr:y>0.73952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279774" y="3075688"/>
          <a:ext cx="5619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16</a:t>
          </a:r>
          <a:r>
            <a:rPr lang="es-ES" sz="1600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%</a:t>
          </a:r>
          <a:endParaRPr lang="es-CO" sz="1600" b="1" dirty="0">
            <a:solidFill>
              <a:schemeClr val="accent6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0.43056</cdr:x>
      <cdr:y>0.67114</cdr:y>
    </cdr:from>
    <cdr:to>
      <cdr:x>0.49201</cdr:x>
      <cdr:y>0.74159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936999" y="3085213"/>
          <a:ext cx="5619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16%</a:t>
          </a:r>
          <a:endParaRPr lang="es-CO" sz="1600" b="1" dirty="0">
            <a:solidFill>
              <a:schemeClr val="accent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0.76389</cdr:x>
      <cdr:y>0.66493</cdr:y>
    </cdr:from>
    <cdr:to>
      <cdr:x>0.82535</cdr:x>
      <cdr:y>0.73538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6984999" y="3056638"/>
          <a:ext cx="5619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85%</a:t>
          </a:r>
          <a:endParaRPr lang="es-CO" sz="1600" b="1" dirty="0">
            <a:solidFill>
              <a:schemeClr val="accent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0.83507</cdr:x>
      <cdr:y>0.64075</cdr:y>
    </cdr:from>
    <cdr:to>
      <cdr:x>0.89653</cdr:x>
      <cdr:y>0.7112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7635874" y="2945513"/>
          <a:ext cx="5619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6">
                  <a:lumMod val="75000"/>
                </a:schemeClr>
              </a:solidFill>
            </a:rPr>
            <a:t>22</a:t>
          </a:r>
          <a:r>
            <a:rPr lang="es-ES" sz="1600" b="1" dirty="0" smtClean="0">
              <a:solidFill>
                <a:schemeClr val="accent6">
                  <a:lumMod val="75000"/>
                </a:schemeClr>
              </a:solidFill>
            </a:rPr>
            <a:t>%</a:t>
          </a:r>
          <a:endParaRPr lang="es-CO" sz="16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0.90486</cdr:x>
      <cdr:y>0.64283</cdr:y>
    </cdr:from>
    <cdr:to>
      <cdr:x>0.96632</cdr:x>
      <cdr:y>0.71328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8274049" y="2955038"/>
          <a:ext cx="5619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22%</a:t>
          </a:r>
          <a:endParaRPr lang="es-CO" sz="1600" b="1" dirty="0">
            <a:solidFill>
              <a:schemeClr val="accent2">
                <a:lumMod val="60000"/>
                <a:lumOff val="4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0.25781</cdr:x>
      <cdr:y>0.26946</cdr:y>
    </cdr:from>
    <cdr:to>
      <cdr:x>0.30701</cdr:x>
      <cdr:y>0.31138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345871" y="1285874"/>
          <a:ext cx="4476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0.26305</cdr:x>
      <cdr:y>0.23952</cdr:y>
    </cdr:from>
    <cdr:to>
      <cdr:x>0.32481</cdr:x>
      <cdr:y>0.29341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393495" y="1142999"/>
          <a:ext cx="5619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86%</a:t>
          </a:r>
          <a:endParaRPr lang="es-CO" sz="1400" b="1" dirty="0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0.32725</cdr:x>
      <cdr:y>0.72721</cdr:y>
    </cdr:from>
    <cdr:to>
      <cdr:x>0.38901</cdr:x>
      <cdr:y>0.7811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2977695" y="3470274"/>
          <a:ext cx="5619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chemeClr val="accent3">
                  <a:lumMod val="60000"/>
                  <a:lumOff val="40000"/>
                </a:schemeClr>
              </a:solidFill>
            </a:rPr>
            <a:t>1</a:t>
          </a:r>
          <a:r>
            <a:rPr lang="es-ES" sz="1400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6</a:t>
          </a:r>
          <a:r>
            <a:rPr lang="es-ES" sz="1400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%</a:t>
          </a:r>
          <a:endParaRPr lang="es-CO" sz="1400" b="1" dirty="0">
            <a:solidFill>
              <a:schemeClr val="accent3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0.38308</cdr:x>
      <cdr:y>0.74385</cdr:y>
    </cdr:from>
    <cdr:to>
      <cdr:x>0.44484</cdr:x>
      <cdr:y>0.79774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3485695" y="3549649"/>
          <a:ext cx="5619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chemeClr val="accent2"/>
              </a:solidFill>
            </a:rPr>
            <a:t>1</a:t>
          </a:r>
          <a:r>
            <a:rPr lang="es-ES" sz="1400" b="1" dirty="0" smtClean="0">
              <a:solidFill>
                <a:schemeClr val="accent2"/>
              </a:solidFill>
            </a:rPr>
            <a:t>6%</a:t>
          </a:r>
          <a:endParaRPr lang="es-CO" sz="14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0.75016</cdr:x>
      <cdr:y>0.71324</cdr:y>
    </cdr:from>
    <cdr:to>
      <cdr:x>0.81192</cdr:x>
      <cdr:y>0.76713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6825795" y="3403599"/>
          <a:ext cx="5619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88%</a:t>
          </a:r>
          <a:endParaRPr lang="es-CO" sz="1400" b="1" dirty="0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0.81123</cdr:x>
      <cdr:y>0.7159</cdr:y>
    </cdr:from>
    <cdr:to>
      <cdr:x>0.87299</cdr:x>
      <cdr:y>0.76979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7381420" y="3416299"/>
          <a:ext cx="5619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4">
                  <a:lumMod val="75000"/>
                </a:schemeClr>
              </a:solidFill>
            </a:rPr>
            <a:t>23</a:t>
          </a:r>
          <a:r>
            <a:rPr lang="es-ES" sz="1400" b="1" dirty="0" smtClean="0">
              <a:solidFill>
                <a:schemeClr val="accent4">
                  <a:lumMod val="75000"/>
                </a:schemeClr>
              </a:solidFill>
            </a:rPr>
            <a:t>%</a:t>
          </a:r>
          <a:endParaRPr lang="es-CO" sz="14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0.86601</cdr:x>
      <cdr:y>0.71457</cdr:y>
    </cdr:from>
    <cdr:to>
      <cdr:x>0.92777</cdr:x>
      <cdr:y>0.76846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7879895" y="3409949"/>
          <a:ext cx="5619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2"/>
              </a:solidFill>
            </a:rPr>
            <a:t>23%</a:t>
          </a:r>
          <a:endParaRPr lang="es-CO" sz="1400" b="1" dirty="0">
            <a:solidFill>
              <a:schemeClr val="accent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0.19077</cdr:x>
      <cdr:y>0.53338</cdr:y>
    </cdr:from>
    <cdr:to>
      <cdr:x>0.24609</cdr:x>
      <cdr:y>0.5962</cdr:y>
    </cdr:to>
    <cdr:sp macro="" textlink="">
      <cdr:nvSpPr>
        <cdr:cNvPr id="2" name="CuadroTexto 9"/>
        <cdr:cNvSpPr txBox="1"/>
      </cdr:nvSpPr>
      <cdr:spPr>
        <a:xfrm xmlns:a="http://schemas.openxmlformats.org/drawingml/2006/main">
          <a:off x="1743070" y="2351916"/>
          <a:ext cx="50550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20%</a:t>
          </a:r>
          <a:endParaRPr lang="es-CO" sz="1200" b="1" dirty="0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0.2547</cdr:x>
      <cdr:y>0.20387</cdr:y>
    </cdr:from>
    <cdr:to>
      <cdr:x>0.31829</cdr:x>
      <cdr:y>0.26669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2327274" y="898959"/>
          <a:ext cx="5810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FFD653"/>
              </a:solidFill>
            </a:rPr>
            <a:t>54</a:t>
          </a:r>
          <a:r>
            <a:rPr lang="es-ES" sz="1200" b="1" dirty="0" smtClean="0">
              <a:solidFill>
                <a:srgbClr val="FFD653"/>
              </a:solidFill>
            </a:rPr>
            <a:t>%</a:t>
          </a:r>
          <a:endParaRPr lang="es-CO" sz="1200" b="1" dirty="0">
            <a:solidFill>
              <a:srgbClr val="FFD653"/>
            </a:solidFill>
          </a:endParaRPr>
        </a:p>
      </cdr:txBody>
    </cdr:sp>
  </cdr:relSizeAnchor>
  <cdr:relSizeAnchor xmlns:cdr="http://schemas.openxmlformats.org/drawingml/2006/chartDrawing">
    <cdr:from>
      <cdr:x>0.15342</cdr:x>
      <cdr:y>0.13908</cdr:y>
    </cdr:from>
    <cdr:to>
      <cdr:x>0.20875</cdr:x>
      <cdr:y>0.2019</cdr:y>
    </cdr:to>
    <cdr:sp macro="" textlink="">
      <cdr:nvSpPr>
        <cdr:cNvPr id="4" name="CuadroTexto 9"/>
        <cdr:cNvSpPr txBox="1"/>
      </cdr:nvSpPr>
      <cdr:spPr>
        <a:xfrm xmlns:a="http://schemas.openxmlformats.org/drawingml/2006/main">
          <a:off x="1401874" y="613276"/>
          <a:ext cx="50550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FFFF00"/>
              </a:solidFill>
            </a:rPr>
            <a:t>13</a:t>
          </a:r>
          <a:r>
            <a:rPr lang="es-ES" sz="1200" b="1" dirty="0" smtClean="0">
              <a:solidFill>
                <a:srgbClr val="FFFF00"/>
              </a:solidFill>
            </a:rPr>
            <a:t>%</a:t>
          </a:r>
          <a:endParaRPr lang="es-CO" sz="1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0.15342</cdr:x>
      <cdr:y>0.07545</cdr:y>
    </cdr:from>
    <cdr:to>
      <cdr:x>0.20875</cdr:x>
      <cdr:y>0.13827</cdr:y>
    </cdr:to>
    <cdr:sp macro="" textlink="">
      <cdr:nvSpPr>
        <cdr:cNvPr id="5" name="CuadroTexto 9"/>
        <cdr:cNvSpPr txBox="1"/>
      </cdr:nvSpPr>
      <cdr:spPr>
        <a:xfrm xmlns:a="http://schemas.openxmlformats.org/drawingml/2006/main">
          <a:off x="1401874" y="332714"/>
          <a:ext cx="50550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12</a:t>
          </a:r>
          <a:r>
            <a:rPr lang="es-ES" sz="12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%</a:t>
          </a:r>
          <a:endParaRPr lang="es-CO" sz="1200" b="1" dirty="0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6/04/2026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6/04/2026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914591"/>
            <a:ext cx="4282751" cy="3337767"/>
          </a:xfrm>
          <a:solidFill>
            <a:srgbClr val="8A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– 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MARZO 31 DE 2026</a:t>
            </a:r>
            <a:endParaRPr lang="es-C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0405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85%</a:t>
            </a:r>
            <a:r>
              <a:rPr lang="es-CO" dirty="0" smtClean="0"/>
              <a:t>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17%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05" y="914590"/>
            <a:ext cx="4268486" cy="33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MARZO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7844" y="49248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605720"/>
              </p:ext>
            </p:extLst>
          </p:nvPr>
        </p:nvGraphicFramePr>
        <p:xfrm>
          <a:off x="0" y="327912"/>
          <a:ext cx="9144000" cy="459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350101 GESTIÓN GENERAL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MARZO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978438"/>
              </p:ext>
            </p:extLst>
          </p:nvPr>
        </p:nvGraphicFramePr>
        <p:xfrm>
          <a:off x="44904" y="257176"/>
          <a:ext cx="9099096" cy="477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>
              <a:solidFill>
                <a:schemeClr val="bg1"/>
              </a:solidFill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350102 DIRECCIÓN GENERAL DE COMERCIO EXTERIOR </a:t>
            </a:r>
          </a:p>
          <a:p>
            <a:pPr marL="0" indent="0"/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MARZO DE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  <a:endParaRPr lang="es-ES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6805" y="4905983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183765"/>
              </p:ext>
            </p:extLst>
          </p:nvPr>
        </p:nvGraphicFramePr>
        <p:xfrm>
          <a:off x="6805" y="685800"/>
          <a:ext cx="9137195" cy="44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943099" y="3646586"/>
            <a:ext cx="581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D653"/>
                </a:solidFill>
              </a:rPr>
              <a:t>26%</a:t>
            </a:r>
            <a:endParaRPr lang="es-CO" sz="1200" b="1" dirty="0">
              <a:solidFill>
                <a:srgbClr val="FFD653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728104" y="3314715"/>
            <a:ext cx="505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FF00"/>
                </a:solidFill>
              </a:rPr>
              <a:t>20%</a:t>
            </a:r>
            <a:endParaRPr lang="es-CO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MARZO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048328"/>
              </p:ext>
            </p:extLst>
          </p:nvPr>
        </p:nvGraphicFramePr>
        <p:xfrm>
          <a:off x="0" y="609601"/>
          <a:ext cx="9144000" cy="437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11667</TotalTime>
  <Words>149</Words>
  <Application>Microsoft Office PowerPoint</Application>
  <PresentationFormat>Presentación en pantalla (16:9)</PresentationFormat>
  <Paragraphs>41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Verdana</vt:lpstr>
      <vt:lpstr>Calibri</vt:lpstr>
      <vt:lpstr>Arial</vt:lpstr>
      <vt:lpstr>Montserrat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1320</cp:revision>
  <cp:lastPrinted>2024-07-03T15:25:14Z</cp:lastPrinted>
  <dcterms:modified xsi:type="dcterms:W3CDTF">2026-04-06T16:27:33Z</dcterms:modified>
</cp:coreProperties>
</file>