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drawings/drawing1.xml" ContentType="application/vnd.openxmlformats-officedocument.drawingml.chartshapes+xml"/>
  <Override PartName="/ppt/notesSlides/notesSlide2.xml" ContentType="application/vnd.openxmlformats-officedocument.presentationml.notesSl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drawings/drawing2.xml" ContentType="application/vnd.openxmlformats-officedocument.drawingml.chartshapes+xml"/>
  <Override PartName="/ppt/notesSlides/notesSlide3.xml" ContentType="application/vnd.openxmlformats-officedocument.presentationml.notesSlid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drawings/drawing3.xml" ContentType="application/vnd.openxmlformats-officedocument.drawingml.chartshapes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autoCompressPictures="0">
  <p:sldMasterIdLst>
    <p:sldMasterId id="2147483707" r:id="rId1"/>
    <p:sldMasterId id="2147483721" r:id="rId2"/>
  </p:sldMasterIdLst>
  <p:notesMasterIdLst>
    <p:notesMasterId r:id="rId8"/>
  </p:notesMasterIdLst>
  <p:sldIdLst>
    <p:sldId id="338" r:id="rId3"/>
    <p:sldId id="328" r:id="rId4"/>
    <p:sldId id="329" r:id="rId5"/>
    <p:sldId id="331" r:id="rId6"/>
    <p:sldId id="333" r:id="rId7"/>
  </p:sldIdLst>
  <p:sldSz cx="9144000" cy="5143500" type="screen16x9"/>
  <p:notesSz cx="7010400" cy="9296400"/>
  <p:embeddedFontLst>
    <p:embeddedFont>
      <p:font typeface="Montserrat" panose="00000500000000000000" pitchFamily="2" charset="0"/>
      <p:regular r:id="rId9"/>
      <p:bold r:id="rId10"/>
      <p:italic r:id="rId11"/>
      <p:boldItalic r:id="rId12"/>
    </p:embeddedFont>
    <p:embeddedFont>
      <p:font typeface="Verdana" panose="020B0604030504040204" pitchFamily="34" charset="0"/>
      <p:regular r:id="rId13"/>
      <p:bold r:id="rId14"/>
      <p:italic r:id="rId15"/>
      <p:boldItalic r:id="rId16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43" userDrawn="1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33CC"/>
    <a:srgbClr val="CC3300"/>
    <a:srgbClr val="FF5B5B"/>
    <a:srgbClr val="FFD653"/>
    <a:srgbClr val="8A0000"/>
    <a:srgbClr val="043460"/>
    <a:srgbClr val="FF4105"/>
    <a:srgbClr val="FCBCBE"/>
    <a:srgbClr val="FF5757"/>
    <a:srgbClr val="C5C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Estilo medio 2 - Énfasis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2D5ABB26-0587-4C30-8999-92F81FD0307C}" styleName="Sin estilo ni cuadrícula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21E4AEA4-8DFA-4A89-87EB-49C32662AFE0}" styleName="Estilo medio 2 - Énfasis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636" autoAdjust="0"/>
    <p:restoredTop sz="94792" autoAdjust="0"/>
  </p:normalViewPr>
  <p:slideViewPr>
    <p:cSldViewPr snapToGrid="0" snapToObjects="1" showGuides="1">
      <p:cViewPr>
        <p:scale>
          <a:sx n="100" d="100"/>
          <a:sy n="100" d="100"/>
        </p:scale>
        <p:origin x="1290" y="732"/>
      </p:cViewPr>
      <p:guideLst>
        <p:guide orient="horz" pos="1643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font" Target="fonts/font5.fntdata"/><Relationship Id="rId18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font" Target="fonts/font4.fntdata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font" Target="fonts/font8.fntdata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font" Target="fonts/font3.fntdata"/><Relationship Id="rId5" Type="http://schemas.openxmlformats.org/officeDocument/2006/relationships/slide" Target="slides/slide3.xml"/><Relationship Id="rId15" Type="http://schemas.openxmlformats.org/officeDocument/2006/relationships/font" Target="fonts/font7.fntdata"/><Relationship Id="rId10" Type="http://schemas.openxmlformats.org/officeDocument/2006/relationships/font" Target="fonts/font2.fntdata"/><Relationship Id="rId19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font" Target="fonts/font1.fntdata"/><Relationship Id="rId14" Type="http://schemas.openxmlformats.org/officeDocument/2006/relationships/font" Target="fonts/font6.fntdata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harevalo\Documents\Heidy\Gesti&#243;n%20presupuesto\Publicaciones\2024\Ejemplo%20-%20reportes\Excel%20para%20graficas.xlsx" TargetMode="External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chartUserShapes" Target="../drawings/drawing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harevalo\Documents\Heidy\Gesti&#243;n%20presupuesto\Publicaciones\2024\Ejemplo%20-%20reportes\Excel%20para%20graficas.xlsx" TargetMode="External"/><Relationship Id="rId2" Type="http://schemas.microsoft.com/office/2011/relationships/chartColorStyle" Target="colors2.xml"/><Relationship Id="rId1" Type="http://schemas.microsoft.com/office/2011/relationships/chartStyle" Target="style2.xml"/><Relationship Id="rId4" Type="http://schemas.openxmlformats.org/officeDocument/2006/relationships/chartUserShapes" Target="../drawings/drawing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file:///D:\FINANCIERA%20-%20PRESPTO\A&#209;O%202023\PAGINA%20WEB%202023\SEPTIEMBRE%2030%20DE%202023%20PRESPTO\GRAFICA%20SECCION%203501%20MINCIT%20SEPTIEMBRE%2030%20DE%202023.xls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harevalo\Documents\Heidy\Gesti&#243;n%20presupuesto\Publicaciones\2024\Ejemplo%20-%20reportes\Excel%20para%20graficas.xlsx" TargetMode="External"/><Relationship Id="rId2" Type="http://schemas.microsoft.com/office/2011/relationships/chartColorStyle" Target="colors4.xml"/><Relationship Id="rId1" Type="http://schemas.microsoft.com/office/2011/relationships/chartStyle" Target="style4.xml"/><Relationship Id="rId4" Type="http://schemas.openxmlformats.org/officeDocument/2006/relationships/chartUserShapes" Target="../drawings/drawing3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mespinel\Downloads\Excel%20para%20graficas.xlsx" TargetMode="External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pivotSource>
    <c:name>[Excel para graficas.xlsx]CONSOL!Tabla dinámica2</c:name>
    <c:fmtId val="660"/>
  </c:pivotSource>
  <c:chart>
    <c:autoTitleDeleted val="0"/>
    <c:pivotFmts>
      <c:pivotFmt>
        <c:idx val="0"/>
        <c:spPr>
          <a:gradFill rotWithShape="1">
            <a:gsLst>
              <a:gs pos="0">
                <a:schemeClr val="accent1">
                  <a:lumMod val="110000"/>
                  <a:satMod val="105000"/>
                  <a:tint val="67000"/>
                </a:schemeClr>
              </a:gs>
              <a:gs pos="50000">
                <a:schemeClr val="accent1">
                  <a:lumMod val="105000"/>
                  <a:satMod val="103000"/>
                  <a:tint val="73000"/>
                </a:schemeClr>
              </a:gs>
              <a:gs pos="100000">
                <a:schemeClr val="accent1">
                  <a:lumMod val="105000"/>
                  <a:satMod val="109000"/>
                  <a:tint val="81000"/>
                </a:schemeClr>
              </a:gs>
            </a:gsLst>
            <a:lin ang="5400000" scaled="0"/>
          </a:gradFill>
          <a:ln w="9525" cap="flat" cmpd="sng" algn="ctr">
            <a:solidFill>
              <a:schemeClr val="accent1">
                <a:shade val="95000"/>
              </a:schemeClr>
            </a:solidFill>
            <a:round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s-CO"/>
            </a:p>
          </c:txPr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"/>
        <c:spPr>
          <a:gradFill rotWithShape="1">
            <a:gsLst>
              <a:gs pos="0">
                <a:schemeClr val="accent1">
                  <a:lumMod val="110000"/>
                  <a:satMod val="105000"/>
                  <a:tint val="67000"/>
                </a:schemeClr>
              </a:gs>
              <a:gs pos="50000">
                <a:schemeClr val="accent1">
                  <a:lumMod val="105000"/>
                  <a:satMod val="103000"/>
                  <a:tint val="73000"/>
                </a:schemeClr>
              </a:gs>
              <a:gs pos="100000">
                <a:schemeClr val="accent1">
                  <a:lumMod val="105000"/>
                  <a:satMod val="109000"/>
                  <a:tint val="81000"/>
                </a:schemeClr>
              </a:gs>
            </a:gsLst>
            <a:lin ang="5400000" scaled="0"/>
          </a:gradFill>
          <a:ln w="9525" cap="flat" cmpd="sng" algn="ctr">
            <a:solidFill>
              <a:schemeClr val="accent1">
                <a:shade val="95000"/>
              </a:schemeClr>
            </a:solidFill>
            <a:round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s-CO"/>
            </a:p>
          </c:txPr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2"/>
        <c:spPr>
          <a:gradFill rotWithShape="1">
            <a:gsLst>
              <a:gs pos="0">
                <a:schemeClr val="accent1">
                  <a:lumMod val="110000"/>
                  <a:satMod val="105000"/>
                  <a:tint val="67000"/>
                </a:schemeClr>
              </a:gs>
              <a:gs pos="50000">
                <a:schemeClr val="accent1">
                  <a:lumMod val="105000"/>
                  <a:satMod val="103000"/>
                  <a:tint val="73000"/>
                </a:schemeClr>
              </a:gs>
              <a:gs pos="100000">
                <a:schemeClr val="accent1">
                  <a:lumMod val="105000"/>
                  <a:satMod val="109000"/>
                  <a:tint val="81000"/>
                </a:schemeClr>
              </a:gs>
            </a:gsLst>
            <a:lin ang="5400000" scaled="0"/>
          </a:gradFill>
          <a:ln w="9525" cap="flat" cmpd="sng" algn="ctr">
            <a:solidFill>
              <a:schemeClr val="accent1">
                <a:shade val="95000"/>
              </a:schemeClr>
            </a:solidFill>
            <a:round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s-CO"/>
            </a:p>
          </c:txPr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3"/>
        <c:spPr>
          <a:gradFill rotWithShape="1">
            <a:gsLst>
              <a:gs pos="0">
                <a:schemeClr val="accent1">
                  <a:lumMod val="110000"/>
                  <a:satMod val="105000"/>
                  <a:tint val="67000"/>
                </a:schemeClr>
              </a:gs>
              <a:gs pos="50000">
                <a:schemeClr val="accent1">
                  <a:lumMod val="105000"/>
                  <a:satMod val="103000"/>
                  <a:tint val="73000"/>
                </a:schemeClr>
              </a:gs>
              <a:gs pos="100000">
                <a:schemeClr val="accent1">
                  <a:lumMod val="105000"/>
                  <a:satMod val="109000"/>
                  <a:tint val="81000"/>
                </a:schemeClr>
              </a:gs>
            </a:gsLst>
            <a:lin ang="5400000" scaled="0"/>
          </a:gradFill>
          <a:ln w="9525" cap="flat" cmpd="sng" algn="ctr">
            <a:solidFill>
              <a:schemeClr val="accent1">
                <a:shade val="95000"/>
              </a:schemeClr>
            </a:solidFill>
            <a:round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s-CO"/>
            </a:p>
          </c:txPr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4"/>
        <c:spPr>
          <a:gradFill rotWithShape="1">
            <a:gsLst>
              <a:gs pos="0">
                <a:schemeClr val="accent1">
                  <a:lumMod val="110000"/>
                  <a:satMod val="105000"/>
                  <a:tint val="67000"/>
                </a:schemeClr>
              </a:gs>
              <a:gs pos="50000">
                <a:schemeClr val="accent1">
                  <a:lumMod val="105000"/>
                  <a:satMod val="103000"/>
                  <a:tint val="73000"/>
                </a:schemeClr>
              </a:gs>
              <a:gs pos="100000">
                <a:schemeClr val="accent1">
                  <a:lumMod val="105000"/>
                  <a:satMod val="109000"/>
                  <a:tint val="81000"/>
                </a:schemeClr>
              </a:gs>
            </a:gsLst>
            <a:lin ang="5400000" scaled="0"/>
          </a:gradFill>
          <a:ln w="9525" cap="flat" cmpd="sng" algn="ctr">
            <a:solidFill>
              <a:schemeClr val="accent1">
                <a:shade val="95000"/>
              </a:schemeClr>
            </a:solidFill>
            <a:round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s-CO"/>
            </a:p>
          </c:txPr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5"/>
        <c:spPr>
          <a:gradFill rotWithShape="1">
            <a:gsLst>
              <a:gs pos="0">
                <a:schemeClr val="accent1">
                  <a:lumMod val="110000"/>
                  <a:satMod val="105000"/>
                  <a:tint val="67000"/>
                </a:schemeClr>
              </a:gs>
              <a:gs pos="50000">
                <a:schemeClr val="accent1">
                  <a:lumMod val="105000"/>
                  <a:satMod val="103000"/>
                  <a:tint val="73000"/>
                </a:schemeClr>
              </a:gs>
              <a:gs pos="100000">
                <a:schemeClr val="accent1">
                  <a:lumMod val="105000"/>
                  <a:satMod val="109000"/>
                  <a:tint val="81000"/>
                </a:schemeClr>
              </a:gs>
            </a:gsLst>
            <a:lin ang="5400000" scaled="0"/>
          </a:gradFill>
          <a:ln w="9525" cap="flat" cmpd="sng" algn="ctr">
            <a:solidFill>
              <a:schemeClr val="accent1">
                <a:shade val="95000"/>
              </a:schemeClr>
            </a:solidFill>
            <a:round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s-CO"/>
            </a:p>
          </c:txPr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6"/>
        <c:spPr>
          <a:gradFill rotWithShape="1">
            <a:gsLst>
              <a:gs pos="0">
                <a:schemeClr val="accent1">
                  <a:lumMod val="110000"/>
                  <a:satMod val="105000"/>
                  <a:tint val="67000"/>
                </a:schemeClr>
              </a:gs>
              <a:gs pos="50000">
                <a:schemeClr val="accent1">
                  <a:lumMod val="105000"/>
                  <a:satMod val="103000"/>
                  <a:tint val="73000"/>
                </a:schemeClr>
              </a:gs>
              <a:gs pos="100000">
                <a:schemeClr val="accent1">
                  <a:lumMod val="105000"/>
                  <a:satMod val="109000"/>
                  <a:tint val="81000"/>
                </a:schemeClr>
              </a:gs>
            </a:gsLst>
            <a:lin ang="5400000" scaled="0"/>
          </a:gradFill>
          <a:ln w="9525" cap="flat" cmpd="sng" algn="ctr">
            <a:solidFill>
              <a:schemeClr val="accent1">
                <a:shade val="95000"/>
              </a:schemeClr>
            </a:solidFill>
            <a:round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s-CO"/>
            </a:p>
          </c:txPr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7"/>
        <c:spPr>
          <a:gradFill rotWithShape="1">
            <a:gsLst>
              <a:gs pos="0">
                <a:schemeClr val="accent1">
                  <a:lumMod val="110000"/>
                  <a:satMod val="105000"/>
                  <a:tint val="67000"/>
                </a:schemeClr>
              </a:gs>
              <a:gs pos="50000">
                <a:schemeClr val="accent1">
                  <a:lumMod val="105000"/>
                  <a:satMod val="103000"/>
                  <a:tint val="73000"/>
                </a:schemeClr>
              </a:gs>
              <a:gs pos="100000">
                <a:schemeClr val="accent1">
                  <a:lumMod val="105000"/>
                  <a:satMod val="109000"/>
                  <a:tint val="81000"/>
                </a:schemeClr>
              </a:gs>
            </a:gsLst>
            <a:lin ang="5400000" scaled="0"/>
          </a:gradFill>
          <a:ln w="9525" cap="flat" cmpd="sng" algn="ctr">
            <a:solidFill>
              <a:schemeClr val="accent1">
                <a:shade val="95000"/>
              </a:schemeClr>
            </a:solidFill>
            <a:round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s-CO"/>
            </a:p>
          </c:txPr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8"/>
        <c:spPr>
          <a:gradFill rotWithShape="1">
            <a:gsLst>
              <a:gs pos="0">
                <a:schemeClr val="accent1">
                  <a:lumMod val="110000"/>
                  <a:satMod val="105000"/>
                  <a:tint val="67000"/>
                </a:schemeClr>
              </a:gs>
              <a:gs pos="50000">
                <a:schemeClr val="accent1">
                  <a:lumMod val="105000"/>
                  <a:satMod val="103000"/>
                  <a:tint val="73000"/>
                </a:schemeClr>
              </a:gs>
              <a:gs pos="100000">
                <a:schemeClr val="accent1">
                  <a:lumMod val="105000"/>
                  <a:satMod val="109000"/>
                  <a:tint val="81000"/>
                </a:schemeClr>
              </a:gs>
            </a:gsLst>
            <a:lin ang="5400000" scaled="0"/>
          </a:gradFill>
          <a:ln w="9525" cap="flat" cmpd="sng" algn="ctr">
            <a:solidFill>
              <a:schemeClr val="accent1">
                <a:shade val="95000"/>
              </a:schemeClr>
            </a:solidFill>
            <a:round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s-CO"/>
            </a:p>
          </c:txPr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9"/>
        <c:spPr>
          <a:gradFill rotWithShape="1">
            <a:gsLst>
              <a:gs pos="0">
                <a:schemeClr val="accent1">
                  <a:lumMod val="110000"/>
                  <a:satMod val="105000"/>
                  <a:tint val="67000"/>
                </a:schemeClr>
              </a:gs>
              <a:gs pos="50000">
                <a:schemeClr val="accent1">
                  <a:lumMod val="105000"/>
                  <a:satMod val="103000"/>
                  <a:tint val="73000"/>
                </a:schemeClr>
              </a:gs>
              <a:gs pos="100000">
                <a:schemeClr val="accent1">
                  <a:lumMod val="105000"/>
                  <a:satMod val="109000"/>
                  <a:tint val="81000"/>
                </a:schemeClr>
              </a:gs>
            </a:gsLst>
            <a:lin ang="5400000" scaled="0"/>
          </a:gradFill>
          <a:ln w="9525" cap="flat" cmpd="sng" algn="ctr">
            <a:solidFill>
              <a:schemeClr val="accent1">
                <a:shade val="95000"/>
              </a:schemeClr>
            </a:solidFill>
            <a:round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s-CO"/>
            </a:p>
          </c:txPr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0"/>
        <c:spPr>
          <a:gradFill rotWithShape="1">
            <a:gsLst>
              <a:gs pos="0">
                <a:schemeClr val="accent1">
                  <a:lumMod val="110000"/>
                  <a:satMod val="105000"/>
                  <a:tint val="67000"/>
                </a:schemeClr>
              </a:gs>
              <a:gs pos="50000">
                <a:schemeClr val="accent1">
                  <a:lumMod val="105000"/>
                  <a:satMod val="103000"/>
                  <a:tint val="73000"/>
                </a:schemeClr>
              </a:gs>
              <a:gs pos="100000">
                <a:schemeClr val="accent1">
                  <a:lumMod val="105000"/>
                  <a:satMod val="109000"/>
                  <a:tint val="81000"/>
                </a:schemeClr>
              </a:gs>
            </a:gsLst>
            <a:lin ang="5400000" scaled="0"/>
          </a:gradFill>
          <a:ln w="9525" cap="flat" cmpd="sng" algn="ctr">
            <a:solidFill>
              <a:schemeClr val="accent1">
                <a:shade val="95000"/>
              </a:schemeClr>
            </a:solidFill>
            <a:round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s-CO"/>
            </a:p>
          </c:txPr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1"/>
        <c:spPr>
          <a:gradFill rotWithShape="1">
            <a:gsLst>
              <a:gs pos="0">
                <a:schemeClr val="accent1">
                  <a:lumMod val="110000"/>
                  <a:satMod val="105000"/>
                  <a:tint val="67000"/>
                </a:schemeClr>
              </a:gs>
              <a:gs pos="50000">
                <a:schemeClr val="accent1">
                  <a:lumMod val="105000"/>
                  <a:satMod val="103000"/>
                  <a:tint val="73000"/>
                </a:schemeClr>
              </a:gs>
              <a:gs pos="100000">
                <a:schemeClr val="accent1">
                  <a:lumMod val="105000"/>
                  <a:satMod val="109000"/>
                  <a:tint val="81000"/>
                </a:schemeClr>
              </a:gs>
            </a:gsLst>
            <a:lin ang="5400000" scaled="0"/>
          </a:gradFill>
          <a:ln w="9525" cap="flat" cmpd="sng" algn="ctr">
            <a:solidFill>
              <a:schemeClr val="accent1">
                <a:shade val="95000"/>
              </a:schemeClr>
            </a:solidFill>
            <a:round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s-CO"/>
            </a:p>
          </c:txPr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2"/>
        <c:spPr>
          <a:gradFill rotWithShape="1">
            <a:gsLst>
              <a:gs pos="0">
                <a:schemeClr val="accent1">
                  <a:lumMod val="110000"/>
                  <a:satMod val="105000"/>
                  <a:tint val="67000"/>
                </a:schemeClr>
              </a:gs>
              <a:gs pos="50000">
                <a:schemeClr val="accent1">
                  <a:lumMod val="105000"/>
                  <a:satMod val="103000"/>
                  <a:tint val="73000"/>
                </a:schemeClr>
              </a:gs>
              <a:gs pos="100000">
                <a:schemeClr val="accent1">
                  <a:lumMod val="105000"/>
                  <a:satMod val="109000"/>
                  <a:tint val="81000"/>
                </a:schemeClr>
              </a:gs>
            </a:gsLst>
            <a:lin ang="5400000" scaled="0"/>
          </a:gradFill>
          <a:ln w="9525" cap="flat" cmpd="sng" algn="ctr">
            <a:solidFill>
              <a:schemeClr val="accent1">
                <a:shade val="95000"/>
              </a:schemeClr>
            </a:solidFill>
            <a:round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s-CO"/>
            </a:p>
          </c:txPr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3"/>
        <c:spPr>
          <a:gradFill rotWithShape="1">
            <a:gsLst>
              <a:gs pos="0">
                <a:schemeClr val="accent1">
                  <a:lumMod val="110000"/>
                  <a:satMod val="105000"/>
                  <a:tint val="67000"/>
                </a:schemeClr>
              </a:gs>
              <a:gs pos="50000">
                <a:schemeClr val="accent1">
                  <a:lumMod val="105000"/>
                  <a:satMod val="103000"/>
                  <a:tint val="73000"/>
                </a:schemeClr>
              </a:gs>
              <a:gs pos="100000">
                <a:schemeClr val="accent1">
                  <a:lumMod val="105000"/>
                  <a:satMod val="109000"/>
                  <a:tint val="81000"/>
                </a:schemeClr>
              </a:gs>
            </a:gsLst>
            <a:lin ang="5400000" scaled="0"/>
          </a:gradFill>
          <a:ln w="9525" cap="flat" cmpd="sng" algn="ctr">
            <a:solidFill>
              <a:schemeClr val="accent1">
                <a:shade val="95000"/>
              </a:schemeClr>
            </a:solidFill>
            <a:round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s-CO"/>
            </a:p>
          </c:txPr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4"/>
        <c:spPr>
          <a:gradFill rotWithShape="1">
            <a:gsLst>
              <a:gs pos="0">
                <a:schemeClr val="accent1">
                  <a:lumMod val="110000"/>
                  <a:satMod val="105000"/>
                  <a:tint val="67000"/>
                </a:schemeClr>
              </a:gs>
              <a:gs pos="50000">
                <a:schemeClr val="accent1">
                  <a:lumMod val="105000"/>
                  <a:satMod val="103000"/>
                  <a:tint val="73000"/>
                </a:schemeClr>
              </a:gs>
              <a:gs pos="100000">
                <a:schemeClr val="accent1">
                  <a:lumMod val="105000"/>
                  <a:satMod val="109000"/>
                  <a:tint val="81000"/>
                </a:schemeClr>
              </a:gs>
            </a:gsLst>
            <a:lin ang="5400000" scaled="0"/>
          </a:gradFill>
          <a:ln w="9525" cap="flat" cmpd="sng" algn="ctr">
            <a:solidFill>
              <a:schemeClr val="accent1">
                <a:shade val="95000"/>
              </a:schemeClr>
            </a:solidFill>
            <a:round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s-CO"/>
            </a:p>
          </c:txPr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5"/>
        <c:spPr>
          <a:gradFill rotWithShape="1">
            <a:gsLst>
              <a:gs pos="0">
                <a:schemeClr val="accent1">
                  <a:lumMod val="110000"/>
                  <a:satMod val="105000"/>
                  <a:tint val="67000"/>
                </a:schemeClr>
              </a:gs>
              <a:gs pos="50000">
                <a:schemeClr val="accent1">
                  <a:lumMod val="105000"/>
                  <a:satMod val="103000"/>
                  <a:tint val="73000"/>
                </a:schemeClr>
              </a:gs>
              <a:gs pos="100000">
                <a:schemeClr val="accent1">
                  <a:lumMod val="105000"/>
                  <a:satMod val="109000"/>
                  <a:tint val="81000"/>
                </a:schemeClr>
              </a:gs>
            </a:gsLst>
            <a:lin ang="5400000" scaled="0"/>
          </a:gradFill>
          <a:ln w="9525" cap="flat" cmpd="sng" algn="ctr">
            <a:solidFill>
              <a:schemeClr val="accent1">
                <a:shade val="95000"/>
              </a:schemeClr>
            </a:solidFill>
            <a:round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s-CO"/>
            </a:p>
          </c:txPr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6"/>
        <c:spPr>
          <a:gradFill rotWithShape="1">
            <a:gsLst>
              <a:gs pos="0">
                <a:schemeClr val="accent1">
                  <a:lumMod val="110000"/>
                  <a:satMod val="105000"/>
                  <a:tint val="67000"/>
                </a:schemeClr>
              </a:gs>
              <a:gs pos="50000">
                <a:schemeClr val="accent1">
                  <a:lumMod val="105000"/>
                  <a:satMod val="103000"/>
                  <a:tint val="73000"/>
                </a:schemeClr>
              </a:gs>
              <a:gs pos="100000">
                <a:schemeClr val="accent1">
                  <a:lumMod val="105000"/>
                  <a:satMod val="109000"/>
                  <a:tint val="81000"/>
                </a:schemeClr>
              </a:gs>
            </a:gsLst>
            <a:lin ang="5400000" scaled="0"/>
          </a:gradFill>
          <a:ln w="9525" cap="flat" cmpd="sng" algn="ctr">
            <a:solidFill>
              <a:schemeClr val="accent1">
                <a:shade val="95000"/>
              </a:schemeClr>
            </a:solidFill>
            <a:round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s-CO"/>
            </a:p>
          </c:txPr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7"/>
        <c:spPr>
          <a:gradFill rotWithShape="1">
            <a:gsLst>
              <a:gs pos="0">
                <a:schemeClr val="accent1">
                  <a:lumMod val="110000"/>
                  <a:satMod val="105000"/>
                  <a:tint val="67000"/>
                </a:schemeClr>
              </a:gs>
              <a:gs pos="50000">
                <a:schemeClr val="accent1">
                  <a:lumMod val="105000"/>
                  <a:satMod val="103000"/>
                  <a:tint val="73000"/>
                </a:schemeClr>
              </a:gs>
              <a:gs pos="100000">
                <a:schemeClr val="accent1">
                  <a:lumMod val="105000"/>
                  <a:satMod val="109000"/>
                  <a:tint val="81000"/>
                </a:schemeClr>
              </a:gs>
            </a:gsLst>
            <a:lin ang="5400000" scaled="0"/>
          </a:gradFill>
          <a:ln w="9525" cap="flat" cmpd="sng" algn="ctr">
            <a:solidFill>
              <a:schemeClr val="accent1">
                <a:shade val="95000"/>
              </a:schemeClr>
            </a:solidFill>
            <a:round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s-CO"/>
            </a:p>
          </c:txPr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</c:pivotFmts>
    <c:plotArea>
      <c:layout>
        <c:manualLayout>
          <c:layoutTarget val="inner"/>
          <c:xMode val="edge"/>
          <c:yMode val="edge"/>
          <c:x val="3.7873474800569434E-2"/>
          <c:y val="2.5469753163998469E-2"/>
          <c:w val="0.94773982212461005"/>
          <c:h val="0.7472165994158223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CONSOL!$B$3</c:f>
              <c:strCache>
                <c:ptCount val="1"/>
                <c:pt idx="0">
                  <c:v> APROPIACIÓN  VIGENTE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lumMod val="110000"/>
                    <a:satMod val="105000"/>
                    <a:tint val="67000"/>
                  </a:schemeClr>
                </a:gs>
                <a:gs pos="50000">
                  <a:schemeClr val="accent1">
                    <a:lumMod val="105000"/>
                    <a:satMod val="103000"/>
                    <a:tint val="73000"/>
                  </a:schemeClr>
                </a:gs>
                <a:gs pos="100000">
                  <a:schemeClr val="accent1">
                    <a:lumMod val="105000"/>
                    <a:satMod val="109000"/>
                    <a:tint val="81000"/>
                  </a:schemeClr>
                </a:gs>
              </a:gsLst>
              <a:lin ang="5400000" scaled="0"/>
            </a:gradFill>
            <a:ln w="9525" cap="flat" cmpd="sng" algn="ctr">
              <a:solidFill>
                <a:schemeClr val="accent1">
                  <a:shade val="95000"/>
                </a:schemeClr>
              </a:solidFill>
              <a:round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CO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CONSOL!$A$4:$A$6</c:f>
              <c:strCache>
                <c:ptCount val="2"/>
                <c:pt idx="0">
                  <c:v>FUNCIONAMIENTO </c:v>
                </c:pt>
                <c:pt idx="1">
                  <c:v>INVERSIÓN </c:v>
                </c:pt>
              </c:strCache>
            </c:strRef>
          </c:cat>
          <c:val>
            <c:numRef>
              <c:f>CONSOL!$B$4:$B$6</c:f>
              <c:numCache>
                <c:formatCode>_-* #,##0_-;\-* #,##0_-;_-* "-"??_-;_-@_-</c:formatCode>
                <c:ptCount val="2"/>
                <c:pt idx="0">
                  <c:v>957869.57721599995</c:v>
                </c:pt>
                <c:pt idx="1">
                  <c:v>195786.12870999999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8B1-49A9-9B47-DE3DDB35EFDC}"/>
            </c:ext>
          </c:extLst>
        </c:ser>
        <c:ser>
          <c:idx val="1"/>
          <c:order val="1"/>
          <c:tx>
            <c:strRef>
              <c:f>CONSOL!$C$3</c:f>
              <c:strCache>
                <c:ptCount val="1"/>
                <c:pt idx="0">
                  <c:v> BLOQUEOS</c:v>
                </c:pt>
              </c:strCache>
            </c:strRef>
          </c:tx>
          <c:spPr>
            <a:solidFill>
              <a:schemeClr val="accent6"/>
            </a:solidFill>
            <a:ln w="9525" cap="flat" cmpd="sng" algn="ctr">
              <a:solidFill>
                <a:schemeClr val="accent5"/>
              </a:solidFill>
              <a:round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CO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CONSOL!$A$4:$A$6</c:f>
              <c:strCache>
                <c:ptCount val="2"/>
                <c:pt idx="0">
                  <c:v>FUNCIONAMIENTO </c:v>
                </c:pt>
                <c:pt idx="1">
                  <c:v>INVERSIÓN </c:v>
                </c:pt>
              </c:strCache>
            </c:strRef>
          </c:cat>
          <c:val>
            <c:numRef>
              <c:f>CONSOL!$C$4:$C$6</c:f>
              <c:numCache>
                <c:formatCode>_-* #,##0_-;\-* #,##0_-;_-* "-"??_-;_-@_-</c:formatCode>
                <c:ptCount val="2"/>
                <c:pt idx="0">
                  <c:v>21493.395153000001</c:v>
                </c:pt>
                <c:pt idx="1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98B1-49A9-9B47-DE3DDB35EFDC}"/>
            </c:ext>
          </c:extLst>
        </c:ser>
        <c:ser>
          <c:idx val="2"/>
          <c:order val="2"/>
          <c:tx>
            <c:strRef>
              <c:f>CONSOL!$D$3</c:f>
              <c:strCache>
                <c:ptCount val="1"/>
                <c:pt idx="0">
                  <c:v> APR. VIGENTE DESPUES DE BLOQUEOS</c:v>
                </c:pt>
              </c:strCache>
            </c:strRef>
          </c:tx>
          <c:spPr>
            <a:gradFill rotWithShape="1">
              <a:gsLst>
                <a:gs pos="0">
                  <a:schemeClr val="accent5">
                    <a:lumMod val="110000"/>
                    <a:satMod val="105000"/>
                    <a:tint val="67000"/>
                  </a:schemeClr>
                </a:gs>
                <a:gs pos="50000">
                  <a:schemeClr val="accent5">
                    <a:lumMod val="105000"/>
                    <a:satMod val="103000"/>
                    <a:tint val="73000"/>
                  </a:schemeClr>
                </a:gs>
                <a:gs pos="100000">
                  <a:schemeClr val="accent5">
                    <a:lumMod val="105000"/>
                    <a:satMod val="109000"/>
                    <a:tint val="81000"/>
                  </a:schemeClr>
                </a:gs>
              </a:gsLst>
              <a:lin ang="5400000" scaled="0"/>
            </a:gradFill>
            <a:ln w="9525" cap="flat" cmpd="sng" algn="ctr">
              <a:solidFill>
                <a:schemeClr val="accent5">
                  <a:shade val="95000"/>
                </a:schemeClr>
              </a:solidFill>
              <a:round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CO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CONSOL!$A$4:$A$6</c:f>
              <c:strCache>
                <c:ptCount val="2"/>
                <c:pt idx="0">
                  <c:v>FUNCIONAMIENTO </c:v>
                </c:pt>
                <c:pt idx="1">
                  <c:v>INVERSIÓN </c:v>
                </c:pt>
              </c:strCache>
            </c:strRef>
          </c:cat>
          <c:val>
            <c:numRef>
              <c:f>CONSOL!$D$4:$D$6</c:f>
              <c:numCache>
                <c:formatCode>_-* #,##0_-;\-* #,##0_-;_-* "-"??_-;_-@_-</c:formatCode>
                <c:ptCount val="2"/>
                <c:pt idx="0">
                  <c:v>936376.18206300004</c:v>
                </c:pt>
                <c:pt idx="1">
                  <c:v>195786.12870999999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98B1-49A9-9B47-DE3DDB35EFDC}"/>
            </c:ext>
          </c:extLst>
        </c:ser>
        <c:ser>
          <c:idx val="3"/>
          <c:order val="3"/>
          <c:tx>
            <c:strRef>
              <c:f>CONSOL!$E$3</c:f>
              <c:strCache>
                <c:ptCount val="1"/>
                <c:pt idx="0">
                  <c:v> COMPROMISOS    </c:v>
                </c:pt>
              </c:strCache>
            </c:strRef>
          </c:tx>
          <c:spPr>
            <a:solidFill>
              <a:schemeClr val="accent4">
                <a:lumMod val="40000"/>
                <a:lumOff val="60000"/>
              </a:schemeClr>
            </a:solidFill>
            <a:ln w="9525" cap="flat" cmpd="sng" algn="ctr">
              <a:solidFill>
                <a:schemeClr val="accent1">
                  <a:lumMod val="60000"/>
                  <a:shade val="95000"/>
                </a:schemeClr>
              </a:solidFill>
              <a:round/>
            </a:ln>
            <a:effectLst/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r>
                      <a:rPr lang="en-US"/>
                      <a:t>821.295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B-98B1-49A9-9B47-DE3DDB35EFDC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r>
                      <a:rPr lang="en-US"/>
                      <a:t>177.817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8-98B1-49A9-9B47-DE3DDB35EFDC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CO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CONSOL!$A$4:$A$6</c:f>
              <c:strCache>
                <c:ptCount val="2"/>
                <c:pt idx="0">
                  <c:v>FUNCIONAMIENTO </c:v>
                </c:pt>
                <c:pt idx="1">
                  <c:v>INVERSIÓN </c:v>
                </c:pt>
              </c:strCache>
            </c:strRef>
          </c:cat>
          <c:val>
            <c:numRef>
              <c:f>CONSOL!$E$4:$E$6</c:f>
              <c:numCache>
                <c:formatCode>_-* #,##0_-;\-* #,##0_-;_-* "-"??_-;_-@_-</c:formatCode>
                <c:ptCount val="2"/>
                <c:pt idx="0">
                  <c:v>807387.3573327699</c:v>
                </c:pt>
                <c:pt idx="1">
                  <c:v>177561.51264178002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98B1-49A9-9B47-DE3DDB35EFDC}"/>
            </c:ext>
          </c:extLst>
        </c:ser>
        <c:ser>
          <c:idx val="4"/>
          <c:order val="4"/>
          <c:tx>
            <c:strRef>
              <c:f>CONSOL!$F$3</c:f>
              <c:strCache>
                <c:ptCount val="1"/>
                <c:pt idx="0">
                  <c:v> OBLIGACIONES      </c:v>
                </c:pt>
              </c:strCache>
            </c:strRef>
          </c:tx>
          <c:spPr>
            <a:gradFill rotWithShape="1">
              <a:gsLst>
                <a:gs pos="0">
                  <a:schemeClr val="accent3">
                    <a:lumMod val="60000"/>
                    <a:lumMod val="110000"/>
                    <a:satMod val="105000"/>
                    <a:tint val="67000"/>
                  </a:schemeClr>
                </a:gs>
                <a:gs pos="50000">
                  <a:schemeClr val="accent3">
                    <a:lumMod val="60000"/>
                    <a:lumMod val="105000"/>
                    <a:satMod val="103000"/>
                    <a:tint val="73000"/>
                  </a:schemeClr>
                </a:gs>
                <a:gs pos="100000">
                  <a:schemeClr val="accent3">
                    <a:lumMod val="60000"/>
                    <a:lumMod val="105000"/>
                    <a:satMod val="109000"/>
                    <a:tint val="81000"/>
                  </a:schemeClr>
                </a:gs>
              </a:gsLst>
              <a:lin ang="5400000" scaled="0"/>
            </a:gradFill>
            <a:ln w="9525" cap="flat" cmpd="sng" algn="ctr">
              <a:solidFill>
                <a:schemeClr val="accent3">
                  <a:lumMod val="60000"/>
                  <a:shade val="95000"/>
                </a:schemeClr>
              </a:solidFill>
              <a:round/>
            </a:ln>
            <a:effectLst/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r>
                      <a:rPr lang="en-US" dirty="0"/>
                      <a:t>314.508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6-98B1-49A9-9B47-DE3DDB35EFDC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r>
                      <a:rPr lang="en-US"/>
                      <a:t>100.226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9-98B1-49A9-9B47-DE3DDB35EFDC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CO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CONSOL!$A$4:$A$6</c:f>
              <c:strCache>
                <c:ptCount val="2"/>
                <c:pt idx="0">
                  <c:v>FUNCIONAMIENTO </c:v>
                </c:pt>
                <c:pt idx="1">
                  <c:v>INVERSIÓN </c:v>
                </c:pt>
              </c:strCache>
            </c:strRef>
          </c:cat>
          <c:val>
            <c:numRef>
              <c:f>CONSOL!$F$4:$F$6</c:f>
              <c:numCache>
                <c:formatCode>_-* #,##0_-;\-* #,##0_-;_-* "-"??_-;_-@_-</c:formatCode>
                <c:ptCount val="2"/>
                <c:pt idx="0">
                  <c:v>263485.0437561</c:v>
                </c:pt>
                <c:pt idx="1">
                  <c:v>53334.389780459998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98B1-49A9-9B47-DE3DDB35EFDC}"/>
            </c:ext>
          </c:extLst>
        </c:ser>
        <c:ser>
          <c:idx val="5"/>
          <c:order val="5"/>
          <c:tx>
            <c:strRef>
              <c:f>CONSOL!$G$3</c:f>
              <c:strCache>
                <c:ptCount val="1"/>
                <c:pt idx="0">
                  <c:v>   PAGOS             </c:v>
                </c:pt>
              </c:strCache>
            </c:strRef>
          </c:tx>
          <c:spPr>
            <a:solidFill>
              <a:srgbClr val="FFFF00"/>
            </a:solidFill>
            <a:ln w="9525" cap="flat" cmpd="sng" algn="ctr">
              <a:solidFill>
                <a:schemeClr val="tx1"/>
              </a:solidFill>
              <a:round/>
            </a:ln>
            <a:effectLst/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r>
                      <a:rPr lang="en-US"/>
                      <a:t>313.662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7-98B1-49A9-9B47-DE3DDB35EFDC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r>
                      <a:rPr lang="en-US"/>
                      <a:t>100.155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A-98B1-49A9-9B47-DE3DDB35EFDC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CO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CONSOL!$A$4:$A$6</c:f>
              <c:strCache>
                <c:ptCount val="2"/>
                <c:pt idx="0">
                  <c:v>FUNCIONAMIENTO </c:v>
                </c:pt>
                <c:pt idx="1">
                  <c:v>INVERSIÓN </c:v>
                </c:pt>
              </c:strCache>
            </c:strRef>
          </c:cat>
          <c:val>
            <c:numRef>
              <c:f>CONSOL!$G$4:$G$6</c:f>
              <c:numCache>
                <c:formatCode>_-* #,##0_-;\-* #,##0_-;_-* "-"??_-;_-@_-</c:formatCode>
                <c:ptCount val="2"/>
                <c:pt idx="0">
                  <c:v>262314.7046151</c:v>
                </c:pt>
                <c:pt idx="1">
                  <c:v>53334.389780459998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98B1-49A9-9B47-DE3DDB35EFDC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00"/>
        <c:overlap val="-24"/>
        <c:axId val="-88465136"/>
        <c:axId val="-88456432"/>
      </c:barChart>
      <c:catAx>
        <c:axId val="-8846513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  <c:crossAx val="-88456432"/>
        <c:crosses val="autoZero"/>
        <c:auto val="1"/>
        <c:lblAlgn val="ctr"/>
        <c:lblOffset val="100"/>
        <c:noMultiLvlLbl val="0"/>
      </c:catAx>
      <c:valAx>
        <c:axId val="-88456432"/>
        <c:scaling>
          <c:orientation val="minMax"/>
        </c:scaling>
        <c:delete val="1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_-* #,##0_-;\-* #,##0_-;_-* &quot;-&quot;??_-;_-@_-" sourceLinked="1"/>
        <c:majorTickMark val="none"/>
        <c:minorTickMark val="none"/>
        <c:tickLblPos val="nextTo"/>
        <c:crossAx val="-8846513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50000"/>
                  <a:lumOff val="50000"/>
                </a:schemeClr>
              </a:solidFill>
              <a:latin typeface="+mn-lt"/>
              <a:ea typeface="+mn-ea"/>
              <a:cs typeface="+mn-cs"/>
            </a:defRPr>
          </a:pPr>
          <a:endParaRPr lang="es-CO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CO"/>
    </a:p>
  </c:txPr>
  <c:externalData r:id="rId3">
    <c:autoUpdate val="0"/>
  </c:externalData>
  <c:userShapes r:id="rId4"/>
  <c:extLst>
    <c:ext xmlns:c14="http://schemas.microsoft.com/office/drawing/2007/8/2/chart" uri="{781A3756-C4B2-4CAC-9D66-4F8BD8637D16}">
      <c14:pivotOptions>
        <c14:dropZoneFilter val="1"/>
        <c14:dropZoneCategories val="1"/>
        <c14:dropZoneData val="1"/>
        <c14:dropZoneSeries val="1"/>
      </c14:pivotOptions>
    </c:ext>
  </c:extLst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pivotSource>
    <c:name>[Excel para graficas.xlsx]GG!Tabla dinámica1</c:name>
    <c:fmtId val="786"/>
  </c:pivotSource>
  <c:chart>
    <c:autoTitleDeleted val="0"/>
    <c:pivotFmts>
      <c:pivotFmt>
        <c:idx val="0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1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2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3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4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5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6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7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8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9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10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11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12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13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14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15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16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17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</c:pivotFmts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GG!$B$3</c:f>
              <c:strCache>
                <c:ptCount val="1"/>
                <c:pt idx="0">
                  <c:v> APROPIACIÓN  VIGENTE</c:v>
                </c:pt>
              </c:strCache>
            </c:strRef>
          </c:tx>
          <c:spPr>
            <a:solidFill>
              <a:schemeClr val="accent1"/>
            </a:solidFill>
            <a:ln>
              <a:solidFill>
                <a:srgbClr val="92D050"/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CO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GG!$A$4:$A$6</c:f>
              <c:strCache>
                <c:ptCount val="2"/>
                <c:pt idx="0">
                  <c:v>FUNCIONAMIENTO </c:v>
                </c:pt>
                <c:pt idx="1">
                  <c:v>INVERSIÓN </c:v>
                </c:pt>
              </c:strCache>
            </c:strRef>
          </c:cat>
          <c:val>
            <c:numRef>
              <c:f>GG!$B$4:$B$6</c:f>
              <c:numCache>
                <c:formatCode>_-* #,##0_-;\-* #,##0_-;_-* "-"??_-;_-@_-</c:formatCode>
                <c:ptCount val="2"/>
                <c:pt idx="0">
                  <c:v>930315.17021600006</c:v>
                </c:pt>
                <c:pt idx="1">
                  <c:v>181478.630061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B70-4CBE-BB30-4ACAF4CCD1B6}"/>
            </c:ext>
          </c:extLst>
        </c:ser>
        <c:ser>
          <c:idx val="1"/>
          <c:order val="1"/>
          <c:tx>
            <c:strRef>
              <c:f>GG!$C$3</c:f>
              <c:strCache>
                <c:ptCount val="1"/>
                <c:pt idx="0">
                  <c:v> BLOQUEOS </c:v>
                </c:pt>
              </c:strCache>
            </c:strRef>
          </c:tx>
          <c:spPr>
            <a:solidFill>
              <a:srgbClr val="FFFF00"/>
            </a:solidFill>
            <a:ln>
              <a:solidFill>
                <a:schemeClr val="accent2">
                  <a:lumMod val="20000"/>
                  <a:lumOff val="80000"/>
                </a:schemeClr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CO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GG!$A$4:$A$6</c:f>
              <c:strCache>
                <c:ptCount val="2"/>
                <c:pt idx="0">
                  <c:v>FUNCIONAMIENTO </c:v>
                </c:pt>
                <c:pt idx="1">
                  <c:v>INVERSIÓN </c:v>
                </c:pt>
              </c:strCache>
            </c:strRef>
          </c:cat>
          <c:val>
            <c:numRef>
              <c:f>GG!$C$4:$C$6</c:f>
              <c:numCache>
                <c:formatCode>_-* #,##0_-;\-* #,##0_-;_-* "-"??_-;_-@_-</c:formatCode>
                <c:ptCount val="2"/>
                <c:pt idx="0">
                  <c:v>19790.675153</c:v>
                </c:pt>
                <c:pt idx="1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7B70-4CBE-BB30-4ACAF4CCD1B6}"/>
            </c:ext>
          </c:extLst>
        </c:ser>
        <c:ser>
          <c:idx val="2"/>
          <c:order val="2"/>
          <c:tx>
            <c:strRef>
              <c:f>GG!$D$3</c:f>
              <c:strCache>
                <c:ptCount val="1"/>
                <c:pt idx="0">
                  <c:v> APR. VIGENTE DESPUES DE BLOQUEOS </c:v>
                </c:pt>
              </c:strCache>
            </c:strRef>
          </c:tx>
          <c:spPr>
            <a:solidFill>
              <a:schemeClr val="accent3"/>
            </a:solidFill>
            <a:ln>
              <a:solidFill>
                <a:schemeClr val="accent4"/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CO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GG!$A$4:$A$6</c:f>
              <c:strCache>
                <c:ptCount val="2"/>
                <c:pt idx="0">
                  <c:v>FUNCIONAMIENTO </c:v>
                </c:pt>
                <c:pt idx="1">
                  <c:v>INVERSIÓN </c:v>
                </c:pt>
              </c:strCache>
            </c:strRef>
          </c:cat>
          <c:val>
            <c:numRef>
              <c:f>GG!$D$4:$D$6</c:f>
              <c:numCache>
                <c:formatCode>_-* #,##0_-;\-* #,##0_-;_-* "-"??_-;_-@_-</c:formatCode>
                <c:ptCount val="2"/>
                <c:pt idx="0">
                  <c:v>910524.49506300001</c:v>
                </c:pt>
                <c:pt idx="1">
                  <c:v>181478.630061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7B70-4CBE-BB30-4ACAF4CCD1B6}"/>
            </c:ext>
          </c:extLst>
        </c:ser>
        <c:ser>
          <c:idx val="3"/>
          <c:order val="3"/>
          <c:tx>
            <c:strRef>
              <c:f>GG!$E$3</c:f>
              <c:strCache>
                <c:ptCount val="1"/>
                <c:pt idx="0">
                  <c:v>  COMPROMISOS    </c:v>
                </c:pt>
              </c:strCache>
            </c:strRef>
          </c:tx>
          <c:spPr>
            <a:solidFill>
              <a:schemeClr val="tx2">
                <a:lumMod val="40000"/>
                <a:lumOff val="60000"/>
              </a:schemeClr>
            </a:solidFill>
            <a:ln>
              <a:solidFill>
                <a:schemeClr val="tx1"/>
              </a:solidFill>
            </a:ln>
            <a:effectLst/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r>
                      <a:rPr lang="en-US"/>
                      <a:t>810.893</a:t>
                    </a:r>
                    <a:endParaRPr lang="en-US" dirty="0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B-7B70-4CBE-BB30-4ACAF4CCD1B6}"/>
                </c:ext>
              </c:extLst>
            </c:dLbl>
            <c:dLbl>
              <c:idx val="1"/>
              <c:layout>
                <c:manualLayout>
                  <c:x val="4.1872291489176506E-3"/>
                  <c:y val="1.89454360785462E-2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170.127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3-7B70-4CBE-BB30-4ACAF4CCD1B6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CO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GG!$A$4:$A$6</c:f>
              <c:strCache>
                <c:ptCount val="2"/>
                <c:pt idx="0">
                  <c:v>FUNCIONAMIENTO </c:v>
                </c:pt>
                <c:pt idx="1">
                  <c:v>INVERSIÓN </c:v>
                </c:pt>
              </c:strCache>
            </c:strRef>
          </c:cat>
          <c:val>
            <c:numRef>
              <c:f>GG!$E$4:$E$6</c:f>
              <c:numCache>
                <c:formatCode>_-* #,##0_-;\-* #,##0_-;_-* "-"??_-;_-@_-</c:formatCode>
                <c:ptCount val="2"/>
                <c:pt idx="0">
                  <c:v>798496.9374031499</c:v>
                </c:pt>
                <c:pt idx="1">
                  <c:v>169903.90896318003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7B70-4CBE-BB30-4ACAF4CCD1B6}"/>
            </c:ext>
          </c:extLst>
        </c:ser>
        <c:ser>
          <c:idx val="4"/>
          <c:order val="4"/>
          <c:tx>
            <c:strRef>
              <c:f>GG!$F$3</c:f>
              <c:strCache>
                <c:ptCount val="1"/>
                <c:pt idx="0">
                  <c:v> OBLIGACIONES    </c:v>
                </c:pt>
              </c:strCache>
            </c:strRef>
          </c:tx>
          <c:spPr>
            <a:solidFill>
              <a:srgbClr val="7030A0"/>
            </a:solidFill>
            <a:ln>
              <a:solidFill>
                <a:srgbClr val="3333CC"/>
              </a:solidFill>
            </a:ln>
            <a:effectLst/>
          </c:spPr>
          <c:invertIfNegative val="0"/>
          <c:dLbls>
            <c:dLbl>
              <c:idx val="0"/>
              <c:layout>
                <c:manualLayout>
                  <c:x val="-2.5588326978182186E-17"/>
                  <c:y val="-1.6238945210182557E-2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304.822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5-7B70-4CBE-BB30-4ACAF4CCD1B6}"/>
                </c:ext>
              </c:extLst>
            </c:dLbl>
            <c:dLbl>
              <c:idx val="1"/>
              <c:layout>
                <c:manualLayout>
                  <c:x val="0"/>
                  <c:y val="-2.4358417815273786E-2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95.586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6-7B70-4CBE-BB30-4ACAF4CCD1B6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CO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GG!$A$4:$A$6</c:f>
              <c:strCache>
                <c:ptCount val="2"/>
                <c:pt idx="0">
                  <c:v>FUNCIONAMIENTO </c:v>
                </c:pt>
                <c:pt idx="1">
                  <c:v>INVERSIÓN </c:v>
                </c:pt>
              </c:strCache>
            </c:strRef>
          </c:cat>
          <c:val>
            <c:numRef>
              <c:f>GG!$F$4:$F$6</c:f>
              <c:numCache>
                <c:formatCode>_-* #,##0_-;\-* #,##0_-;_-* "-"??_-;_-@_-</c:formatCode>
                <c:ptCount val="2"/>
                <c:pt idx="0">
                  <c:v>255407.80805734001</c:v>
                </c:pt>
                <c:pt idx="1">
                  <c:v>49517.542437059994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7B70-4CBE-BB30-4ACAF4CCD1B6}"/>
            </c:ext>
          </c:extLst>
        </c:ser>
        <c:ser>
          <c:idx val="5"/>
          <c:order val="5"/>
          <c:tx>
            <c:strRef>
              <c:f>GG!$G$3</c:f>
              <c:strCache>
                <c:ptCount val="1"/>
                <c:pt idx="0">
                  <c:v> PAGOS       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1.3957430496392169E-3"/>
                  <c:y val="1.0825963473454972E-2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304.259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8-7B70-4CBE-BB30-4ACAF4CCD1B6}"/>
                </c:ext>
              </c:extLst>
            </c:dLbl>
            <c:dLbl>
              <c:idx val="1"/>
              <c:layout>
                <c:manualLayout>
                  <c:x val="2.7914860992784337E-3"/>
                  <c:y val="1.0825963473454773E-2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95475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9-7B70-4CBE-BB30-4ACAF4CCD1B6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CO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GG!$A$4:$A$6</c:f>
              <c:strCache>
                <c:ptCount val="2"/>
                <c:pt idx="0">
                  <c:v>FUNCIONAMIENTO </c:v>
                </c:pt>
                <c:pt idx="1">
                  <c:v>INVERSIÓN </c:v>
                </c:pt>
              </c:strCache>
            </c:strRef>
          </c:cat>
          <c:val>
            <c:numRef>
              <c:f>GG!$G$4:$G$6</c:f>
              <c:numCache>
                <c:formatCode>_-* #,##0_-;\-* #,##0_-;_-* "-"??_-;_-@_-</c:formatCode>
                <c:ptCount val="2"/>
                <c:pt idx="0">
                  <c:v>254532.52932033999</c:v>
                </c:pt>
                <c:pt idx="1">
                  <c:v>49517.542437059994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7B70-4CBE-BB30-4ACAF4CCD1B6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99"/>
        <c:axId val="-19922416"/>
        <c:axId val="-19917520"/>
      </c:barChart>
      <c:catAx>
        <c:axId val="-1992241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cap="none" spc="0" normalizeH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  <c:crossAx val="-19917520"/>
        <c:crosses val="autoZero"/>
        <c:auto val="1"/>
        <c:lblAlgn val="ctr"/>
        <c:lblOffset val="100"/>
        <c:noMultiLvlLbl val="0"/>
      </c:catAx>
      <c:valAx>
        <c:axId val="-19917520"/>
        <c:scaling>
          <c:orientation val="minMax"/>
        </c:scaling>
        <c:delete val="1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minorGridlines>
          <c:spPr>
            <a:ln w="9525" cap="flat" cmpd="sng" algn="ctr">
              <a:solidFill>
                <a:schemeClr val="tx1">
                  <a:lumMod val="5000"/>
                  <a:lumOff val="95000"/>
                </a:schemeClr>
              </a:solidFill>
              <a:round/>
            </a:ln>
            <a:effectLst/>
          </c:spPr>
        </c:minorGridlines>
        <c:numFmt formatCode="_-* #,##0_-;\-* #,##0_-;_-* &quot;-&quot;??_-;_-@_-" sourceLinked="1"/>
        <c:majorTickMark val="none"/>
        <c:minorTickMark val="none"/>
        <c:tickLblPos val="nextTo"/>
        <c:crossAx val="-19922416"/>
        <c:crosses val="autoZero"/>
        <c:crossBetween val="between"/>
      </c:valAx>
      <c:spPr>
        <a:noFill/>
        <a:ln w="25400">
          <a:noFill/>
        </a:ln>
        <a:effectLst/>
      </c:spPr>
    </c:plotArea>
    <c:legend>
      <c:legendPos val="r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CO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CO"/>
    </a:p>
  </c:txPr>
  <c:externalData r:id="rId3">
    <c:autoUpdate val="0"/>
  </c:externalData>
  <c:userShapes r:id="rId4"/>
  <c:extLst>
    <c:ext xmlns:c14="http://schemas.microsoft.com/office/drawing/2007/8/2/chart" uri="{781A3756-C4B2-4CAC-9D66-4F8BD8637D16}">
      <c14:pivotOptions>
        <c14:dropZoneFilter val="1"/>
        <c14:dropZoneCategories val="1"/>
        <c14:dropZoneData val="1"/>
        <c14:dropZoneSeries val="1"/>
      </c14:pivotOptions>
    </c:ext>
  </c:extLst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000" b="1" i="0" u="none" strike="noStrike" kern="1200" cap="all" baseline="0">
                <a:solidFill>
                  <a:schemeClr val="tx1">
                    <a:lumMod val="65000"/>
                    <a:lumOff val="3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pPr>
            <a:r>
              <a:rPr lang="en-US" sz="1000" dirty="0">
                <a:latin typeface="Verdana" panose="020B0604030504040204" pitchFamily="34" charset="0"/>
                <a:ea typeface="Verdana" panose="020B0604030504040204" pitchFamily="34" charset="0"/>
              </a:rPr>
              <a:t>GASTOS DE INVERSION </a:t>
            </a:r>
          </a:p>
        </c:rich>
      </c:tx>
      <c:overlay val="0"/>
      <c:spPr>
        <a:solidFill>
          <a:schemeClr val="bg1">
            <a:lumMod val="95000"/>
          </a:schemeClr>
        </a:solidFill>
        <a:ln>
          <a:solidFill>
            <a:schemeClr val="accent4">
              <a:lumMod val="75000"/>
            </a:schemeClr>
          </a:solidFill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00" b="1" i="0" u="none" strike="noStrike" kern="1200" cap="all" baseline="0">
              <a:solidFill>
                <a:schemeClr val="tx1">
                  <a:lumMod val="65000"/>
                  <a:lumOff val="3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+mn-cs"/>
            </a:defRPr>
          </a:pPr>
          <a:endParaRPr lang="es-CO"/>
        </a:p>
      </c:txPr>
    </c:title>
    <c:autoTitleDeleted val="0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0"/>
          <c:y val="1.2904562562486045E-3"/>
          <c:w val="1"/>
          <c:h val="0.99870954341926232"/>
        </c:manualLayout>
      </c:layout>
      <c:pie3DChart>
        <c:varyColors val="1"/>
        <c:dLbls>
          <c:dLblPos val="outEnd"/>
          <c:showLegendKey val="0"/>
          <c:showVal val="1"/>
          <c:showCatName val="0"/>
          <c:showSerName val="0"/>
          <c:showPercent val="0"/>
          <c:showBubbleSize val="0"/>
          <c:showLeaderLines val="0"/>
        </c:dLbls>
      </c:pie3D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CO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pivotSource>
    <c:name>[Excel para graficas.xlsx]DCE!Tabla dinámica4</c:name>
    <c:fmtId val="832"/>
  </c:pivotSource>
  <c:chart>
    <c:autoTitleDeleted val="0"/>
    <c:pivotFmts>
      <c:pivotFmt>
        <c:idx val="0"/>
        <c:spPr>
          <a:solidFill>
            <a:schemeClr val="accent6">
              <a:alpha val="85000"/>
            </a:schemeClr>
          </a:solidFill>
          <a:ln w="9525" cap="flat" cmpd="sng" algn="ctr">
            <a:solidFill>
              <a:schemeClr val="lt1">
                <a:alpha val="50000"/>
              </a:schemeClr>
            </a:solidFill>
            <a:round/>
          </a:ln>
          <a:effectLst/>
        </c:spPr>
        <c:marker>
          <c:symbol val="none"/>
        </c:marker>
      </c:pivotFmt>
      <c:pivotFmt>
        <c:idx val="1"/>
        <c:spPr>
          <a:solidFill>
            <a:schemeClr val="accent6">
              <a:alpha val="85000"/>
            </a:schemeClr>
          </a:solidFill>
          <a:ln w="9525" cap="flat" cmpd="sng" algn="ctr">
            <a:solidFill>
              <a:schemeClr val="lt1">
                <a:alpha val="50000"/>
              </a:schemeClr>
            </a:solidFill>
            <a:round/>
          </a:ln>
          <a:effectLst/>
        </c:spPr>
        <c:marker>
          <c:symbol val="none"/>
        </c:marker>
      </c:pivotFmt>
      <c:pivotFmt>
        <c:idx val="2"/>
        <c:spPr>
          <a:solidFill>
            <a:schemeClr val="accent6">
              <a:alpha val="85000"/>
            </a:schemeClr>
          </a:solidFill>
          <a:ln w="9525" cap="flat" cmpd="sng" algn="ctr">
            <a:solidFill>
              <a:schemeClr val="lt1">
                <a:alpha val="50000"/>
              </a:schemeClr>
            </a:solidFill>
            <a:round/>
          </a:ln>
          <a:effectLst/>
        </c:spPr>
        <c:marker>
          <c:symbol val="none"/>
        </c:marker>
      </c:pivotFmt>
      <c:pivotFmt>
        <c:idx val="3"/>
        <c:spPr>
          <a:solidFill>
            <a:schemeClr val="accent6">
              <a:alpha val="85000"/>
            </a:schemeClr>
          </a:solidFill>
          <a:ln w="9525" cap="flat" cmpd="sng" algn="ctr">
            <a:solidFill>
              <a:schemeClr val="lt1">
                <a:alpha val="50000"/>
              </a:schemeClr>
            </a:solidFill>
            <a:round/>
          </a:ln>
          <a:effectLst/>
        </c:spPr>
        <c:marker>
          <c:symbol val="none"/>
        </c:marker>
      </c:pivotFmt>
      <c:pivotFmt>
        <c:idx val="4"/>
        <c:spPr>
          <a:solidFill>
            <a:schemeClr val="accent6">
              <a:alpha val="85000"/>
            </a:schemeClr>
          </a:solidFill>
          <a:ln w="9525" cap="flat" cmpd="sng" algn="ctr">
            <a:solidFill>
              <a:schemeClr val="lt1">
                <a:alpha val="50000"/>
              </a:schemeClr>
            </a:solidFill>
            <a:round/>
          </a:ln>
          <a:effectLst/>
        </c:spPr>
        <c:marker>
          <c:symbol val="none"/>
        </c:marker>
      </c:pivotFmt>
      <c:pivotFmt>
        <c:idx val="5"/>
        <c:spPr>
          <a:solidFill>
            <a:schemeClr val="accent6">
              <a:alpha val="85000"/>
            </a:schemeClr>
          </a:solidFill>
          <a:ln w="9525" cap="flat" cmpd="sng" algn="ctr">
            <a:solidFill>
              <a:schemeClr val="lt1">
                <a:alpha val="50000"/>
              </a:schemeClr>
            </a:solidFill>
            <a:round/>
          </a:ln>
          <a:effectLst/>
        </c:spPr>
        <c:marker>
          <c:symbol val="none"/>
        </c:marker>
      </c:pivotFmt>
      <c:pivotFmt>
        <c:idx val="6"/>
        <c:spPr>
          <a:solidFill>
            <a:schemeClr val="accent6">
              <a:alpha val="85000"/>
            </a:schemeClr>
          </a:solidFill>
          <a:ln w="9525" cap="flat" cmpd="sng" algn="ctr">
            <a:solidFill>
              <a:schemeClr val="lt1">
                <a:alpha val="50000"/>
              </a:schemeClr>
            </a:solidFill>
            <a:round/>
          </a:ln>
          <a:effectLst/>
        </c:spPr>
        <c:marker>
          <c:symbol val="none"/>
        </c:marker>
      </c:pivotFmt>
      <c:pivotFmt>
        <c:idx val="7"/>
        <c:spPr>
          <a:solidFill>
            <a:schemeClr val="accent6">
              <a:alpha val="85000"/>
            </a:schemeClr>
          </a:solidFill>
          <a:ln w="9525" cap="flat" cmpd="sng" algn="ctr">
            <a:solidFill>
              <a:schemeClr val="lt1">
                <a:alpha val="50000"/>
              </a:schemeClr>
            </a:solidFill>
            <a:round/>
          </a:ln>
          <a:effectLst/>
        </c:spPr>
        <c:marker>
          <c:symbol val="none"/>
        </c:marker>
      </c:pivotFmt>
      <c:pivotFmt>
        <c:idx val="8"/>
        <c:spPr>
          <a:solidFill>
            <a:schemeClr val="accent6">
              <a:alpha val="85000"/>
            </a:schemeClr>
          </a:solidFill>
          <a:ln w="9525" cap="flat" cmpd="sng" algn="ctr">
            <a:solidFill>
              <a:schemeClr val="lt1">
                <a:alpha val="50000"/>
              </a:schemeClr>
            </a:solidFill>
            <a:round/>
          </a:ln>
          <a:effectLst/>
        </c:spPr>
        <c:marker>
          <c:symbol val="none"/>
        </c:marker>
      </c:pivotFmt>
      <c:pivotFmt>
        <c:idx val="9"/>
        <c:spPr>
          <a:solidFill>
            <a:schemeClr val="accent6">
              <a:alpha val="85000"/>
            </a:schemeClr>
          </a:solidFill>
          <a:ln w="9525" cap="flat" cmpd="sng" algn="ctr">
            <a:solidFill>
              <a:schemeClr val="lt1">
                <a:alpha val="50000"/>
              </a:schemeClr>
            </a:solidFill>
            <a:round/>
          </a:ln>
          <a:effectLst/>
        </c:spPr>
        <c:marker>
          <c:symbol val="none"/>
        </c:marker>
      </c:pivotFmt>
      <c:pivotFmt>
        <c:idx val="10"/>
        <c:spPr>
          <a:solidFill>
            <a:schemeClr val="accent6">
              <a:alpha val="85000"/>
            </a:schemeClr>
          </a:solidFill>
          <a:ln w="9525" cap="flat" cmpd="sng" algn="ctr">
            <a:solidFill>
              <a:schemeClr val="lt1">
                <a:alpha val="50000"/>
              </a:schemeClr>
            </a:solidFill>
            <a:round/>
          </a:ln>
          <a:effectLst/>
        </c:spPr>
        <c:marker>
          <c:symbol val="none"/>
        </c:marker>
      </c:pivotFmt>
      <c:pivotFmt>
        <c:idx val="11"/>
        <c:spPr>
          <a:solidFill>
            <a:schemeClr val="accent6">
              <a:alpha val="85000"/>
            </a:schemeClr>
          </a:solidFill>
          <a:ln w="9525" cap="flat" cmpd="sng" algn="ctr">
            <a:solidFill>
              <a:schemeClr val="lt1">
                <a:alpha val="50000"/>
              </a:schemeClr>
            </a:solidFill>
            <a:round/>
          </a:ln>
          <a:effectLst/>
        </c:spPr>
        <c:marker>
          <c:symbol val="none"/>
        </c:marker>
      </c:pivotFmt>
      <c:pivotFmt>
        <c:idx val="12"/>
        <c:spPr>
          <a:solidFill>
            <a:schemeClr val="accent6">
              <a:alpha val="85000"/>
            </a:schemeClr>
          </a:solidFill>
          <a:ln w="9525" cap="flat" cmpd="sng" algn="ctr">
            <a:solidFill>
              <a:schemeClr val="lt1">
                <a:alpha val="50000"/>
              </a:schemeClr>
            </a:solidFill>
            <a:round/>
          </a:ln>
          <a:effectLst/>
        </c:spPr>
        <c:marker>
          <c:symbol val="none"/>
        </c:marker>
      </c:pivotFmt>
      <c:pivotFmt>
        <c:idx val="13"/>
        <c:spPr>
          <a:solidFill>
            <a:schemeClr val="accent6">
              <a:alpha val="85000"/>
            </a:schemeClr>
          </a:solidFill>
          <a:ln w="9525" cap="flat" cmpd="sng" algn="ctr">
            <a:solidFill>
              <a:schemeClr val="lt1">
                <a:alpha val="50000"/>
              </a:schemeClr>
            </a:solidFill>
            <a:round/>
          </a:ln>
          <a:effectLst/>
        </c:spPr>
        <c:marker>
          <c:symbol val="none"/>
        </c:marker>
      </c:pivotFmt>
      <c:pivotFmt>
        <c:idx val="14"/>
        <c:spPr>
          <a:solidFill>
            <a:schemeClr val="accent6">
              <a:alpha val="85000"/>
            </a:schemeClr>
          </a:solidFill>
          <a:ln w="9525" cap="flat" cmpd="sng" algn="ctr">
            <a:solidFill>
              <a:schemeClr val="lt1">
                <a:alpha val="50000"/>
              </a:schemeClr>
            </a:solidFill>
            <a:round/>
          </a:ln>
          <a:effectLst/>
        </c:spPr>
        <c:marker>
          <c:symbol val="none"/>
        </c:marker>
      </c:pivotFmt>
      <c:pivotFmt>
        <c:idx val="15"/>
        <c:spPr>
          <a:solidFill>
            <a:schemeClr val="accent6">
              <a:alpha val="85000"/>
            </a:schemeClr>
          </a:solidFill>
          <a:ln w="9525" cap="flat" cmpd="sng" algn="ctr">
            <a:solidFill>
              <a:schemeClr val="lt1">
                <a:alpha val="50000"/>
              </a:schemeClr>
            </a:solidFill>
            <a:round/>
          </a:ln>
          <a:effectLst/>
        </c:spPr>
        <c:marker>
          <c:symbol val="none"/>
        </c:marker>
      </c:pivotFmt>
      <c:pivotFmt>
        <c:idx val="16"/>
        <c:spPr>
          <a:solidFill>
            <a:schemeClr val="accent6">
              <a:alpha val="85000"/>
            </a:schemeClr>
          </a:solidFill>
          <a:ln w="9525" cap="flat" cmpd="sng" algn="ctr">
            <a:solidFill>
              <a:schemeClr val="lt1">
                <a:alpha val="50000"/>
              </a:schemeClr>
            </a:solidFill>
            <a:round/>
          </a:ln>
          <a:effectLst/>
        </c:spPr>
        <c:marker>
          <c:symbol val="none"/>
        </c:marker>
      </c:pivotFmt>
      <c:pivotFmt>
        <c:idx val="17"/>
        <c:spPr>
          <a:solidFill>
            <a:schemeClr val="accent6">
              <a:alpha val="85000"/>
            </a:schemeClr>
          </a:solidFill>
          <a:ln w="9525" cap="flat" cmpd="sng" algn="ctr">
            <a:solidFill>
              <a:schemeClr val="lt1">
                <a:alpha val="50000"/>
              </a:schemeClr>
            </a:solidFill>
            <a:round/>
          </a:ln>
          <a:effectLst/>
        </c:spPr>
        <c:marker>
          <c:symbol val="none"/>
        </c:marker>
      </c:pivotFmt>
    </c:pivotFmts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DCE!$B$3</c:f>
              <c:strCache>
                <c:ptCount val="1"/>
                <c:pt idx="0">
                  <c:v> APROPIACIÓN  VIGENTE</c:v>
                </c:pt>
              </c:strCache>
            </c:strRef>
          </c:tx>
          <c:spPr>
            <a:solidFill>
              <a:schemeClr val="accent6">
                <a:alpha val="85000"/>
              </a:schemeClr>
            </a:solidFill>
            <a:ln w="9525" cap="flat" cmpd="sng" algn="ctr">
              <a:solidFill>
                <a:schemeClr val="lt1">
                  <a:alpha val="50000"/>
                </a:schemeClr>
              </a:solidFill>
              <a:round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es-CO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DCE!$A$4:$A$6</c:f>
              <c:strCache>
                <c:ptCount val="2"/>
                <c:pt idx="0">
                  <c:v>FUNCIONAMIENTO </c:v>
                </c:pt>
                <c:pt idx="1">
                  <c:v>INVERSIÓN </c:v>
                </c:pt>
              </c:strCache>
            </c:strRef>
          </c:cat>
          <c:val>
            <c:numRef>
              <c:f>DCE!$B$4:$B$6</c:f>
              <c:numCache>
                <c:formatCode>#,##0</c:formatCode>
                <c:ptCount val="2"/>
                <c:pt idx="0">
                  <c:v>27554.406999999999</c:v>
                </c:pt>
                <c:pt idx="1">
                  <c:v>14307.498648999999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204-48C6-B9FE-FAFE4AE00085}"/>
            </c:ext>
          </c:extLst>
        </c:ser>
        <c:ser>
          <c:idx val="1"/>
          <c:order val="1"/>
          <c:tx>
            <c:strRef>
              <c:f>DCE!$C$3</c:f>
              <c:strCache>
                <c:ptCount val="1"/>
                <c:pt idx="0">
                  <c:v>  BLOQUEOS</c:v>
                </c:pt>
              </c:strCache>
            </c:strRef>
          </c:tx>
          <c:spPr>
            <a:solidFill>
              <a:schemeClr val="accent5">
                <a:alpha val="85000"/>
              </a:schemeClr>
            </a:solidFill>
            <a:ln w="9525" cap="flat" cmpd="sng" algn="ctr">
              <a:solidFill>
                <a:schemeClr val="lt1">
                  <a:alpha val="50000"/>
                </a:schemeClr>
              </a:solidFill>
              <a:round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es-CO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DCE!$A$4:$A$6</c:f>
              <c:strCache>
                <c:ptCount val="2"/>
                <c:pt idx="0">
                  <c:v>FUNCIONAMIENTO </c:v>
                </c:pt>
                <c:pt idx="1">
                  <c:v>INVERSIÓN </c:v>
                </c:pt>
              </c:strCache>
            </c:strRef>
          </c:cat>
          <c:val>
            <c:numRef>
              <c:f>DCE!$C$4:$C$6</c:f>
              <c:numCache>
                <c:formatCode>#,##0</c:formatCode>
                <c:ptCount val="2"/>
                <c:pt idx="0">
                  <c:v>1702.72</c:v>
                </c:pt>
                <c:pt idx="1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B204-48C6-B9FE-FAFE4AE00085}"/>
            </c:ext>
          </c:extLst>
        </c:ser>
        <c:ser>
          <c:idx val="2"/>
          <c:order val="2"/>
          <c:tx>
            <c:strRef>
              <c:f>DCE!$D$3</c:f>
              <c:strCache>
                <c:ptCount val="1"/>
                <c:pt idx="0">
                  <c:v>VIGENTE DESPUES DE BLOQUEOS</c:v>
                </c:pt>
              </c:strCache>
            </c:strRef>
          </c:tx>
          <c:spPr>
            <a:solidFill>
              <a:schemeClr val="accent4">
                <a:alpha val="85000"/>
              </a:schemeClr>
            </a:solidFill>
            <a:ln w="9525" cap="flat" cmpd="sng" algn="ctr">
              <a:solidFill>
                <a:schemeClr val="lt1">
                  <a:alpha val="50000"/>
                </a:schemeClr>
              </a:solidFill>
              <a:round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es-CO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DCE!$A$4:$A$6</c:f>
              <c:strCache>
                <c:ptCount val="2"/>
                <c:pt idx="0">
                  <c:v>FUNCIONAMIENTO </c:v>
                </c:pt>
                <c:pt idx="1">
                  <c:v>INVERSIÓN </c:v>
                </c:pt>
              </c:strCache>
            </c:strRef>
          </c:cat>
          <c:val>
            <c:numRef>
              <c:f>DCE!$D$4:$D$6</c:f>
              <c:numCache>
                <c:formatCode>#,##0</c:formatCode>
                <c:ptCount val="2"/>
                <c:pt idx="0">
                  <c:v>25851.687000000002</c:v>
                </c:pt>
                <c:pt idx="1">
                  <c:v>14307.498648999999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B204-48C6-B9FE-FAFE4AE00085}"/>
            </c:ext>
          </c:extLst>
        </c:ser>
        <c:ser>
          <c:idx val="3"/>
          <c:order val="3"/>
          <c:tx>
            <c:strRef>
              <c:f>DCE!$E$3</c:f>
              <c:strCache>
                <c:ptCount val="1"/>
                <c:pt idx="0">
                  <c:v> COMPROMISOS  </c:v>
                </c:pt>
              </c:strCache>
            </c:strRef>
          </c:tx>
          <c:spPr>
            <a:solidFill>
              <a:schemeClr val="accent6">
                <a:lumMod val="60000"/>
                <a:alpha val="85000"/>
              </a:schemeClr>
            </a:solidFill>
            <a:ln w="9525" cap="flat" cmpd="sng" algn="ctr">
              <a:solidFill>
                <a:schemeClr val="lt1">
                  <a:alpha val="50000"/>
                </a:schemeClr>
              </a:solidFill>
              <a:round/>
            </a:ln>
            <a:effectLst/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r>
                      <a:rPr lang="en-US"/>
                      <a:t>10.401</a:t>
                    </a:r>
                  </a:p>
                </c:rich>
              </c:tx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B-B204-48C6-B9FE-FAFE4AE00085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r>
                      <a:rPr lang="en-US"/>
                      <a:t>7.691</a:t>
                    </a:r>
                    <a:endParaRPr lang="en-US" dirty="0"/>
                  </a:p>
                </c:rich>
              </c:tx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8-B204-48C6-B9FE-FAFE4AE00085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es-CO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DCE!$A$4:$A$6</c:f>
              <c:strCache>
                <c:ptCount val="2"/>
                <c:pt idx="0">
                  <c:v>FUNCIONAMIENTO </c:v>
                </c:pt>
                <c:pt idx="1">
                  <c:v>INVERSIÓN </c:v>
                </c:pt>
              </c:strCache>
            </c:strRef>
          </c:cat>
          <c:val>
            <c:numRef>
              <c:f>DCE!$E$4:$E$6</c:f>
              <c:numCache>
                <c:formatCode>#,##0</c:formatCode>
                <c:ptCount val="2"/>
                <c:pt idx="0">
                  <c:v>8890.4199296199986</c:v>
                </c:pt>
                <c:pt idx="1">
                  <c:v>7657.6036786000004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B204-48C6-B9FE-FAFE4AE00085}"/>
            </c:ext>
          </c:extLst>
        </c:ser>
        <c:ser>
          <c:idx val="4"/>
          <c:order val="4"/>
          <c:tx>
            <c:strRef>
              <c:f>DCE!$F$3</c:f>
              <c:strCache>
                <c:ptCount val="1"/>
                <c:pt idx="0">
                  <c:v>OBLIGACIONES </c:v>
                </c:pt>
              </c:strCache>
            </c:strRef>
          </c:tx>
          <c:spPr>
            <a:solidFill>
              <a:schemeClr val="accent5">
                <a:lumMod val="60000"/>
                <a:alpha val="85000"/>
              </a:schemeClr>
            </a:solidFill>
            <a:ln w="9525" cap="flat" cmpd="sng" algn="ctr">
              <a:solidFill>
                <a:schemeClr val="lt1">
                  <a:alpha val="50000"/>
                </a:schemeClr>
              </a:solidFill>
              <a:round/>
            </a:ln>
            <a:effectLst/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r>
                      <a:rPr lang="en-US"/>
                      <a:t>9.686</a:t>
                    </a:r>
                    <a:endParaRPr lang="en-US" dirty="0"/>
                  </a:p>
                </c:rich>
              </c:tx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A-B204-48C6-B9FE-FAFE4AE00085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r>
                      <a:rPr lang="en-US"/>
                      <a:t>4.679</a:t>
                    </a:r>
                    <a:endParaRPr lang="en-US" dirty="0"/>
                  </a:p>
                </c:rich>
              </c:tx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7-B204-48C6-B9FE-FAFE4AE00085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es-CO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DCE!$A$4:$A$6</c:f>
              <c:strCache>
                <c:ptCount val="2"/>
                <c:pt idx="0">
                  <c:v>FUNCIONAMIENTO </c:v>
                </c:pt>
                <c:pt idx="1">
                  <c:v>INVERSIÓN </c:v>
                </c:pt>
              </c:strCache>
            </c:strRef>
          </c:cat>
          <c:val>
            <c:numRef>
              <c:f>DCE!$F$4:$F$6</c:f>
              <c:numCache>
                <c:formatCode>#,##0</c:formatCode>
                <c:ptCount val="2"/>
                <c:pt idx="0">
                  <c:v>8077.2356987600006</c:v>
                </c:pt>
                <c:pt idx="1">
                  <c:v>3816.8473434000002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B204-48C6-B9FE-FAFE4AE00085}"/>
            </c:ext>
          </c:extLst>
        </c:ser>
        <c:ser>
          <c:idx val="5"/>
          <c:order val="5"/>
          <c:tx>
            <c:strRef>
              <c:f>DCE!$G$3</c:f>
              <c:strCache>
                <c:ptCount val="1"/>
                <c:pt idx="0">
                  <c:v> PAGOS     </c:v>
                </c:pt>
              </c:strCache>
            </c:strRef>
          </c:tx>
          <c:spPr>
            <a:solidFill>
              <a:schemeClr val="accent2">
                <a:lumMod val="75000"/>
              </a:schemeClr>
            </a:solidFill>
            <a:ln w="9525" cap="flat" cmpd="sng" algn="ctr">
              <a:solidFill>
                <a:schemeClr val="lt1">
                  <a:alpha val="50000"/>
                </a:schemeClr>
              </a:solidFill>
              <a:round/>
            </a:ln>
            <a:effectLst/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r>
                      <a:rPr lang="en-US"/>
                      <a:t>9.403</a:t>
                    </a:r>
                    <a:endParaRPr lang="en-US" dirty="0"/>
                  </a:p>
                </c:rich>
              </c:tx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9-B204-48C6-B9FE-FAFE4AE00085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r>
                      <a:rPr lang="en-US"/>
                      <a:t>4.679</a:t>
                    </a:r>
                    <a:endParaRPr lang="en-US" dirty="0"/>
                  </a:p>
                </c:rich>
              </c:tx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6-B204-48C6-B9FE-FAFE4AE00085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es-CO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DCE!$A$4:$A$6</c:f>
              <c:strCache>
                <c:ptCount val="2"/>
                <c:pt idx="0">
                  <c:v>FUNCIONAMIENTO </c:v>
                </c:pt>
                <c:pt idx="1">
                  <c:v>INVERSIÓN </c:v>
                </c:pt>
              </c:strCache>
            </c:strRef>
          </c:cat>
          <c:val>
            <c:numRef>
              <c:f>DCE!$G$4:$G$6</c:f>
              <c:numCache>
                <c:formatCode>#,##0</c:formatCode>
                <c:ptCount val="2"/>
                <c:pt idx="0">
                  <c:v>7782.1752947599998</c:v>
                </c:pt>
                <c:pt idx="1">
                  <c:v>3816.8473434000002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B204-48C6-B9FE-FAFE4AE00085}"/>
            </c:ext>
          </c:extLst>
        </c:ser>
        <c:dLbls>
          <c:dLblPos val="inEnd"/>
          <c:showLegendKey val="0"/>
          <c:showVal val="1"/>
          <c:showCatName val="0"/>
          <c:showSerName val="0"/>
          <c:showPercent val="0"/>
          <c:showBubbleSize val="0"/>
        </c:dLbls>
        <c:gapWidth val="65"/>
        <c:axId val="-19925680"/>
        <c:axId val="-19916976"/>
      </c:barChart>
      <c:catAx>
        <c:axId val="-19925680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19050" cap="flat" cmpd="sng" algn="ctr">
            <a:solidFill>
              <a:schemeClr val="dk1">
                <a:lumMod val="75000"/>
                <a:lumOff val="2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cap="all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  <c:crossAx val="-19916976"/>
        <c:crosses val="autoZero"/>
        <c:auto val="1"/>
        <c:lblAlgn val="ctr"/>
        <c:lblOffset val="100"/>
        <c:noMultiLvlLbl val="0"/>
      </c:catAx>
      <c:valAx>
        <c:axId val="-19916976"/>
        <c:scaling>
          <c:orientation val="minMax"/>
        </c:scaling>
        <c:delete val="0"/>
        <c:axPos val="b"/>
        <c:majorGridlines>
          <c:spPr>
            <a:ln w="9525" cap="flat" cmpd="sng" algn="ctr">
              <a:gradFill>
                <a:gsLst>
                  <a:gs pos="100000">
                    <a:schemeClr val="dk1">
                      <a:lumMod val="95000"/>
                      <a:lumOff val="5000"/>
                      <a:alpha val="42000"/>
                    </a:schemeClr>
                  </a:gs>
                  <a:gs pos="0">
                    <a:schemeClr val="lt1">
                      <a:lumMod val="75000"/>
                      <a:alpha val="36000"/>
                    </a:schemeClr>
                  </a:gs>
                </a:gsLst>
                <a:lin ang="5400000" scaled="0"/>
              </a:gradFill>
              <a:round/>
            </a:ln>
            <a:effectLst/>
          </c:spPr>
        </c:majorGridlines>
        <c:numFmt formatCode="#,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  <c:crossAx val="-1992568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r"/>
      <c:overlay val="0"/>
      <c:spPr>
        <a:solidFill>
          <a:schemeClr val="lt1">
            <a:lumMod val="95000"/>
            <a:alpha val="39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es-CO"/>
        </a:p>
      </c:txPr>
    </c:legend>
    <c:plotVisOnly val="1"/>
    <c:dispBlanksAs val="gap"/>
    <c:showDLblsOverMax val="0"/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es-CO"/>
    </a:p>
  </c:txPr>
  <c:externalData r:id="rId3">
    <c:autoUpdate val="0"/>
  </c:externalData>
  <c:userShapes r:id="rId4"/>
  <c:extLst>
    <c:ext xmlns:c14="http://schemas.microsoft.com/office/drawing/2007/8/2/chart" uri="{781A3756-C4B2-4CAC-9D66-4F8BD8637D16}">
      <c14:pivotOptions>
        <c14:dropZoneFilter val="1"/>
        <c14:dropZoneSeries val="1"/>
        <c14:dropZonesVisible val="1"/>
      </c14:pivotOptions>
    </c:ext>
  </c:extLst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MINCOMERCIO!$B$119</c:f>
              <c:strCache>
                <c:ptCount val="1"/>
                <c:pt idx="0">
                  <c:v>VICEMINISTERIO DE COMERCIO EXTERIOR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MINCOMERCIO!$D$118:$K$118</c:f>
              <c:strCache>
                <c:ptCount val="7"/>
                <c:pt idx="0">
                  <c:v>APROPIACIÓN  VIGENTE($)</c:v>
                </c:pt>
                <c:pt idx="1">
                  <c:v>BLOQUEOS ($)</c:v>
                </c:pt>
                <c:pt idx="2">
                  <c:v>APR. VIGENTE DESPUES DE BLOQUEOS ($)</c:v>
                </c:pt>
                <c:pt idx="3">
                  <c:v>   COMPROMISOS       ($)</c:v>
                </c:pt>
                <c:pt idx="4">
                  <c:v>   OBLIGACIONES       ($)</c:v>
                </c:pt>
                <c:pt idx="5">
                  <c:v>             PAGOS                 ($)</c:v>
                </c:pt>
                <c:pt idx="6">
                  <c:v>APROPIACIÓN SIN COMPROMETER ($)</c:v>
                </c:pt>
              </c:strCache>
            </c:strRef>
          </c:cat>
          <c:val>
            <c:numRef>
              <c:f>MINCOMERCIO!$D$119:$K$119</c:f>
              <c:numCache>
                <c:formatCode>#,##0</c:formatCode>
                <c:ptCount val="7"/>
                <c:pt idx="0">
                  <c:v>17207.498649000001</c:v>
                </c:pt>
                <c:pt idx="1">
                  <c:v>0</c:v>
                </c:pt>
                <c:pt idx="2">
                  <c:v>17207.498649000001</c:v>
                </c:pt>
                <c:pt idx="3">
                  <c:v>9093.5066528100015</c:v>
                </c:pt>
                <c:pt idx="4">
                  <c:v>5485.0192536099994</c:v>
                </c:pt>
                <c:pt idx="5">
                  <c:v>5485.0192536099994</c:v>
                </c:pt>
                <c:pt idx="6">
                  <c:v>8113.9919961899986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D3C-44F1-A743-0CC39C83EC7D}"/>
            </c:ext>
          </c:extLst>
        </c:ser>
        <c:ser>
          <c:idx val="1"/>
          <c:order val="1"/>
          <c:tx>
            <c:strRef>
              <c:f>MINCOMERCIO!$B$120</c:f>
              <c:strCache>
                <c:ptCount val="1"/>
                <c:pt idx="0">
                  <c:v>VICEMINISTERIO DE DESARROLLO EMPRESARIAL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MINCOMERCIO!$D$118:$K$118</c:f>
              <c:strCache>
                <c:ptCount val="7"/>
                <c:pt idx="0">
                  <c:v>APROPIACIÓN  VIGENTE($)</c:v>
                </c:pt>
                <c:pt idx="1">
                  <c:v>BLOQUEOS ($)</c:v>
                </c:pt>
                <c:pt idx="2">
                  <c:v>APR. VIGENTE DESPUES DE BLOQUEOS ($)</c:v>
                </c:pt>
                <c:pt idx="3">
                  <c:v>   COMPROMISOS       ($)</c:v>
                </c:pt>
                <c:pt idx="4">
                  <c:v>   OBLIGACIONES       ($)</c:v>
                </c:pt>
                <c:pt idx="5">
                  <c:v>             PAGOS                 ($)</c:v>
                </c:pt>
                <c:pt idx="6">
                  <c:v>APROPIACIÓN SIN COMPROMETER ($)</c:v>
                </c:pt>
              </c:strCache>
            </c:strRef>
          </c:cat>
          <c:val>
            <c:numRef>
              <c:f>MINCOMERCIO!$D$120:$K$120</c:f>
              <c:numCache>
                <c:formatCode>#,##0</c:formatCode>
                <c:ptCount val="7"/>
                <c:pt idx="0">
                  <c:v>155128.630061</c:v>
                </c:pt>
                <c:pt idx="1">
                  <c:v>0</c:v>
                </c:pt>
                <c:pt idx="2">
                  <c:v>155128.630061</c:v>
                </c:pt>
                <c:pt idx="3">
                  <c:v>152889.11706307001</c:v>
                </c:pt>
                <c:pt idx="4">
                  <c:v>86588.684013069986</c:v>
                </c:pt>
                <c:pt idx="5">
                  <c:v>86578.713673069986</c:v>
                </c:pt>
                <c:pt idx="6">
                  <c:v>2239.5129979299927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0D3C-44F1-A743-0CC39C83EC7D}"/>
            </c:ext>
          </c:extLst>
        </c:ser>
        <c:ser>
          <c:idx val="2"/>
          <c:order val="2"/>
          <c:tx>
            <c:strRef>
              <c:f>MINCOMERCIO!$B$121</c:f>
              <c:strCache>
                <c:ptCount val="1"/>
                <c:pt idx="0">
                  <c:v>SECRETARIA GENERAL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MINCOMERCIO!$D$118:$K$118</c:f>
              <c:strCache>
                <c:ptCount val="7"/>
                <c:pt idx="0">
                  <c:v>APROPIACIÓN  VIGENTE($)</c:v>
                </c:pt>
                <c:pt idx="1">
                  <c:v>BLOQUEOS ($)</c:v>
                </c:pt>
                <c:pt idx="2">
                  <c:v>APR. VIGENTE DESPUES DE BLOQUEOS ($)</c:v>
                </c:pt>
                <c:pt idx="3">
                  <c:v>   COMPROMISOS       ($)</c:v>
                </c:pt>
                <c:pt idx="4">
                  <c:v>   OBLIGACIONES       ($)</c:v>
                </c:pt>
                <c:pt idx="5">
                  <c:v>             PAGOS                 ($)</c:v>
                </c:pt>
                <c:pt idx="6">
                  <c:v>APROPIACIÓN SIN COMPROMETER ($)</c:v>
                </c:pt>
              </c:strCache>
            </c:strRef>
          </c:cat>
          <c:val>
            <c:numRef>
              <c:f>MINCOMERCIO!$D$121:$K$121</c:f>
              <c:numCache>
                <c:formatCode>#,##0</c:formatCode>
                <c:ptCount val="7"/>
                <c:pt idx="0">
                  <c:v>13450</c:v>
                </c:pt>
                <c:pt idx="1">
                  <c:v>0</c:v>
                </c:pt>
                <c:pt idx="2">
                  <c:v>13450</c:v>
                </c:pt>
                <c:pt idx="3">
                  <c:v>8971.675362</c:v>
                </c:pt>
                <c:pt idx="4">
                  <c:v>4657.0572143700001</c:v>
                </c:pt>
                <c:pt idx="5">
                  <c:v>4649.7911023699999</c:v>
                </c:pt>
                <c:pt idx="6">
                  <c:v>4478.324638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0D3C-44F1-A743-0CC39C83EC7D}"/>
            </c:ext>
          </c:extLst>
        </c:ser>
        <c:ser>
          <c:idx val="3"/>
          <c:order val="3"/>
          <c:tx>
            <c:strRef>
              <c:f>MINCOMERCIO!$B$122</c:f>
              <c:strCache>
                <c:ptCount val="1"/>
                <c:pt idx="0">
                  <c:v>VICEMINISTERIO DE TURISMO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cat>
            <c:strRef>
              <c:f>MINCOMERCIO!$D$118:$K$118</c:f>
              <c:strCache>
                <c:ptCount val="7"/>
                <c:pt idx="0">
                  <c:v>APROPIACIÓN  VIGENTE($)</c:v>
                </c:pt>
                <c:pt idx="1">
                  <c:v>BLOQUEOS ($)</c:v>
                </c:pt>
                <c:pt idx="2">
                  <c:v>APR. VIGENTE DESPUES DE BLOQUEOS ($)</c:v>
                </c:pt>
                <c:pt idx="3">
                  <c:v>   COMPROMISOS       ($)</c:v>
                </c:pt>
                <c:pt idx="4">
                  <c:v>   OBLIGACIONES       ($)</c:v>
                </c:pt>
                <c:pt idx="5">
                  <c:v>             PAGOS                 ($)</c:v>
                </c:pt>
                <c:pt idx="6">
                  <c:v>APROPIACIÓN SIN COMPROMETER ($)</c:v>
                </c:pt>
              </c:strCache>
            </c:strRef>
          </c:cat>
          <c:val>
            <c:numRef>
              <c:f>MINCOMERCIO!$D$122:$K$122</c:f>
              <c:numCache>
                <c:formatCode>#,##0</c:formatCode>
                <c:ptCount val="7"/>
                <c:pt idx="0">
                  <c:v>10000</c:v>
                </c:pt>
                <c:pt idx="1">
                  <c:v>0</c:v>
                </c:pt>
                <c:pt idx="2">
                  <c:v>10000</c:v>
                </c:pt>
                <c:pt idx="3">
                  <c:v>6863.17614211</c:v>
                </c:pt>
                <c:pt idx="4">
                  <c:v>3534.7466067800001</c:v>
                </c:pt>
                <c:pt idx="5">
                  <c:v>3441.0131917800004</c:v>
                </c:pt>
                <c:pt idx="6">
                  <c:v>3136.8238578900005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0D3C-44F1-A743-0CC39C83EC7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886623008"/>
        <c:axId val="886623552"/>
      </c:barChart>
      <c:catAx>
        <c:axId val="88662300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  <c:crossAx val="886623552"/>
        <c:crosses val="autoZero"/>
        <c:auto val="1"/>
        <c:lblAlgn val="ctr"/>
        <c:lblOffset val="100"/>
        <c:noMultiLvlLbl val="0"/>
      </c:catAx>
      <c:valAx>
        <c:axId val="88662355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  <c:crossAx val="886623008"/>
        <c:crosses val="autoZero"/>
        <c:crossBetween val="between"/>
      </c:valAx>
      <c:dTable>
        <c:showHorzBorder val="1"/>
        <c:showVertBorder val="1"/>
        <c:showOutline val="1"/>
        <c:showKeys val="1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spcFirstLastPara="1" vertOverflow="ellipsis" vert="horz" wrap="square" anchor="ctr" anchorCtr="1"/>
          <a:lstStyle/>
          <a:p>
            <a:pPr rtl="0"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</c:dTable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rtl="0"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CO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CO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1">
  <a:schemeClr val="accent1"/>
  <a:schemeClr val="accent3"/>
  <a:schemeClr val="accent5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3">
  <a:schemeClr val="accent6"/>
  <a:schemeClr val="accent5"/>
  <a:schemeClr val="accent4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6">
  <cs:axisTitle>
    <cs:lnRef idx="0"/>
    <cs:fillRef idx="0"/>
    <cs:effectRef idx="0"/>
    <cs:fontRef idx="minor">
      <a:schemeClr val="tx1">
        <a:lumMod val="50000"/>
        <a:lumOff val="50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50000"/>
        <a:lumOff val="50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>
  <cs:dataPoint3D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3D>
  <cs:dataPointLine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158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Marker>
  <cs:dataPointMarkerLayout symbol="circle" size="4"/>
  <cs:dataPointWireframe>
    <cs:lnRef idx="0">
      <cs:styleClr val="auto"/>
    </cs:lnRef>
    <cs:fillRef idx="2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50000"/>
        <a:lumOff val="50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50000"/>
            <a:lumOff val="50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50000"/>
        <a:lumOff val="50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1">
        <a:lumMod val="50000"/>
        <a:lumOff val="50000"/>
      </a:schemeClr>
    </cs:fontRef>
    <cs:defRPr sz="1862" kern="1200" cap="none" spc="20" baseline="0"/>
  </cs:title>
  <cs:trendline>
    <cs:lnRef idx="0">
      <cs:styleClr val="auto"/>
    </cs:lnRef>
    <cs:fillRef idx="2"/>
    <cs:effectRef idx="0"/>
    <cs:fontRef idx="minor">
      <a:schemeClr val="dk1"/>
    </cs:fontRef>
    <cs:spPr>
      <a:ln w="9525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50000"/>
            <a:lumOff val="50000"/>
          </a:schemeClr>
        </a:solidFill>
      </a:ln>
    </cs:spPr>
  </cs:upBar>
  <cs:valueAxis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21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b="0" kern="1200" cap="none" spc="0" normalizeH="0" baseline="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dk1">
          <a:lumMod val="15000"/>
          <a:lumOff val="85000"/>
        </a:schemeClr>
      </a:solidFill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8100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Marker>
  <cs:dataPointMarkerLayout symbol="circle" size="8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50000"/>
            <a:lumOff val="50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ajor">
      <a:schemeClr val="tx1">
        <a:lumMod val="65000"/>
        <a:lumOff val="35000"/>
      </a:schemeClr>
    </cs:fontRef>
    <cs:defRPr sz="2200" b="0" kern="1200" cap="none" spc="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round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50000"/>
            <a:lumOff val="50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3.xml><?xml version="1.0" encoding="utf-8"?>
<cs:chartStyle xmlns:cs="http://schemas.microsoft.com/office/drawing/2012/chartStyle" xmlns:a="http://schemas.openxmlformats.org/drawingml/2006/main" id="259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cs:styleClr val="auto"/>
    </cs:fontRef>
    <cs:defRPr sz="1330" b="1" i="0" u="none" strike="noStrike" kern="1200" spc="0" baseline="0"/>
  </cs:dataLabel>
  <cs:dataLabelCallout>
    <cs:lnRef idx="0">
      <cs:styleClr val="auto"/>
    </cs:lnRef>
    <cs:fillRef idx="0"/>
    <cs:effectRef idx="0"/>
    <cs:fontRef idx="minor">
      <cs:styleClr val="auto"/>
    </cs:fontRef>
    <cs:spPr>
      <a:solidFill>
        <a:schemeClr val="lt1"/>
      </a:solidFill>
      <a:ln>
        <a:solidFill>
          <a:schemeClr val="phClr"/>
        </a:solidFill>
      </a:ln>
    </cs:spPr>
    <cs:defRPr sz="133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635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88900" sx="102000" sy="102000" algn="ctr" rotWithShape="0">
          <a:prstClr val="black">
            <a:alpha val="10000"/>
          </a:prstClr>
        </a:outerShdw>
      </a:effectLst>
      <a:scene3d>
        <a:camera prst="orthographicFront"/>
        <a:lightRig rig="threePt" dir="t"/>
      </a:scene3d>
      <a:sp3d>
        <a:bevelT w="127000" h="127000"/>
        <a:bevelB w="127000" h="127000"/>
      </a:sp3d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cap="all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18">
  <cs:axisTitle>
    <cs:lnRef idx="0"/>
    <cs:fillRef idx="0"/>
    <cs:effectRef idx="0"/>
    <cs:fontRef idx="minor">
      <a:schemeClr val="dk1">
        <a:lumMod val="75000"/>
        <a:lumOff val="25000"/>
      </a:schemeClr>
    </cs:fontRef>
    <cs:defRPr sz="1197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/>
    </cs:fontRef>
    <cs:defRPr sz="1197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solidFill>
        <a:schemeClr val="dk1">
          <a:lumMod val="65000"/>
          <a:lumOff val="35000"/>
          <a:alpha val="75000"/>
        </a:schemeClr>
      </a:solidFill>
    </cs:spPr>
    <cs:defRPr sz="1197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lt1">
            <a:alpha val="50000"/>
          </a:schemeClr>
        </a:solidFill>
        <a:round/>
      </a:ln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lt1">
            <a:alpha val="50000"/>
          </a:schemeClr>
        </a:solidFill>
        <a:round/>
      </a:ln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1197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22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5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0.76502</cdr:x>
      <cdr:y>0.64874</cdr:y>
    </cdr:from>
    <cdr:to>
      <cdr:x>0.84419</cdr:x>
      <cdr:y>0.72104</cdr:y>
    </cdr:to>
    <cdr:sp macro="" textlink="">
      <cdr:nvSpPr>
        <cdr:cNvPr id="2" name="CuadroTexto 2"/>
        <cdr:cNvSpPr txBox="1"/>
      </cdr:nvSpPr>
      <cdr:spPr>
        <a:xfrm xmlns:a="http://schemas.openxmlformats.org/drawingml/2006/main">
          <a:off x="6995371" y="2761410"/>
          <a:ext cx="723930" cy="307753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defPPr marR="0" lvl="0" algn="l" rtl="0">
            <a:lnSpc>
              <a:spcPct val="100000"/>
            </a:lnSpc>
            <a:spcBef>
              <a:spcPts val="0"/>
            </a:spcBef>
            <a:spcAft>
              <a:spcPts val="0"/>
            </a:spcAft>
          </a:defPPr>
          <a:lvl1pPr marR="0" lvl="0" algn="l" rtl="0">
            <a:lnSpc>
              <a:spcPct val="100000"/>
            </a:lnSpc>
            <a:spcBef>
              <a:spcPts val="0"/>
            </a:spcBef>
            <a:spcAft>
              <a:spcPts val="0"/>
            </a:spcAft>
            <a:buClr>
              <a:srgbClr val="000000"/>
            </a:buClr>
            <a:buFont typeface="Arial"/>
            <a:def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defRPr>
          </a:lvl1pPr>
          <a:lvl2pPr marR="0" lvl="1" algn="l" rtl="0">
            <a:lnSpc>
              <a:spcPct val="100000"/>
            </a:lnSpc>
            <a:spcBef>
              <a:spcPts val="0"/>
            </a:spcBef>
            <a:spcAft>
              <a:spcPts val="0"/>
            </a:spcAft>
            <a:buClr>
              <a:srgbClr val="000000"/>
            </a:buClr>
            <a:buFont typeface="Arial"/>
            <a:def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defRPr>
          </a:lvl2pPr>
          <a:lvl3pPr marR="0" lvl="2" algn="l" rtl="0">
            <a:lnSpc>
              <a:spcPct val="100000"/>
            </a:lnSpc>
            <a:spcBef>
              <a:spcPts val="0"/>
            </a:spcBef>
            <a:spcAft>
              <a:spcPts val="0"/>
            </a:spcAft>
            <a:buClr>
              <a:srgbClr val="000000"/>
            </a:buClr>
            <a:buFont typeface="Arial"/>
            <a:def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defRPr>
          </a:lvl3pPr>
          <a:lvl4pPr marR="0" lvl="3" algn="l" rtl="0">
            <a:lnSpc>
              <a:spcPct val="100000"/>
            </a:lnSpc>
            <a:spcBef>
              <a:spcPts val="0"/>
            </a:spcBef>
            <a:spcAft>
              <a:spcPts val="0"/>
            </a:spcAft>
            <a:buClr>
              <a:srgbClr val="000000"/>
            </a:buClr>
            <a:buFont typeface="Arial"/>
            <a:def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defRPr>
          </a:lvl4pPr>
          <a:lvl5pPr marR="0" lvl="4" algn="l" rtl="0">
            <a:lnSpc>
              <a:spcPct val="100000"/>
            </a:lnSpc>
            <a:spcBef>
              <a:spcPts val="0"/>
            </a:spcBef>
            <a:spcAft>
              <a:spcPts val="0"/>
            </a:spcAft>
            <a:buClr>
              <a:srgbClr val="000000"/>
            </a:buClr>
            <a:buFont typeface="Arial"/>
            <a:def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defRPr>
          </a:lvl5pPr>
          <a:lvl6pPr marR="0" lvl="5" algn="l" rtl="0">
            <a:lnSpc>
              <a:spcPct val="100000"/>
            </a:lnSpc>
            <a:spcBef>
              <a:spcPts val="0"/>
            </a:spcBef>
            <a:spcAft>
              <a:spcPts val="0"/>
            </a:spcAft>
            <a:buClr>
              <a:srgbClr val="000000"/>
            </a:buClr>
            <a:buFont typeface="Arial"/>
            <a:def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defRPr>
          </a:lvl6pPr>
          <a:lvl7pPr marR="0" lvl="6" algn="l" rtl="0">
            <a:lnSpc>
              <a:spcPct val="100000"/>
            </a:lnSpc>
            <a:spcBef>
              <a:spcPts val="0"/>
            </a:spcBef>
            <a:spcAft>
              <a:spcPts val="0"/>
            </a:spcAft>
            <a:buClr>
              <a:srgbClr val="000000"/>
            </a:buClr>
            <a:buFont typeface="Arial"/>
            <a:def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defRPr>
          </a:lvl7pPr>
          <a:lvl8pPr marR="0" lvl="7" algn="l" rtl="0">
            <a:lnSpc>
              <a:spcPct val="100000"/>
            </a:lnSpc>
            <a:spcBef>
              <a:spcPts val="0"/>
            </a:spcBef>
            <a:spcAft>
              <a:spcPts val="0"/>
            </a:spcAft>
            <a:buClr>
              <a:srgbClr val="000000"/>
            </a:buClr>
            <a:buFont typeface="Arial"/>
            <a:def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defRPr>
          </a:lvl8pPr>
          <a:lvl9pPr marR="0" lvl="8" algn="l" rtl="0">
            <a:lnSpc>
              <a:spcPct val="100000"/>
            </a:lnSpc>
            <a:spcBef>
              <a:spcPts val="0"/>
            </a:spcBef>
            <a:spcAft>
              <a:spcPts val="0"/>
            </a:spcAft>
            <a:buClr>
              <a:srgbClr val="000000"/>
            </a:buClr>
            <a:buFont typeface="Arial"/>
            <a:def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defRPr>
          </a:lvl9pPr>
        </a:lstStyle>
        <a:p xmlns:a="http://schemas.openxmlformats.org/drawingml/2006/main">
          <a:r>
            <a:rPr lang="es-ES" b="1" dirty="0">
              <a:solidFill>
                <a:srgbClr val="3333CC"/>
              </a:solidFill>
            </a:rPr>
            <a:t>91%</a:t>
          </a:r>
          <a:endParaRPr lang="es-CO" b="1" dirty="0">
            <a:solidFill>
              <a:srgbClr val="3333CC"/>
            </a:solidFill>
          </a:endParaRPr>
        </a:p>
      </cdr:txBody>
    </cdr:sp>
  </cdr:relSizeAnchor>
  <cdr:relSizeAnchor xmlns:cdr="http://schemas.openxmlformats.org/drawingml/2006/chartDrawing">
    <cdr:from>
      <cdr:x>0.83368</cdr:x>
      <cdr:y>0.72333</cdr:y>
    </cdr:from>
    <cdr:to>
      <cdr:x>0.89931</cdr:x>
      <cdr:y>0.79563</cdr:y>
    </cdr:to>
    <cdr:sp macro="" textlink="">
      <cdr:nvSpPr>
        <cdr:cNvPr id="3" name="CuadroTexto 3"/>
        <cdr:cNvSpPr txBox="1"/>
      </cdr:nvSpPr>
      <cdr:spPr>
        <a:xfrm xmlns:a="http://schemas.openxmlformats.org/drawingml/2006/main">
          <a:off x="7623174" y="3078911"/>
          <a:ext cx="600075" cy="307777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defPPr marR="0" lvl="0" algn="l" rtl="0">
            <a:lnSpc>
              <a:spcPct val="100000"/>
            </a:lnSpc>
            <a:spcBef>
              <a:spcPts val="0"/>
            </a:spcBef>
            <a:spcAft>
              <a:spcPts val="0"/>
            </a:spcAft>
          </a:defPPr>
          <a:lvl1pPr marR="0" lvl="0" algn="l" rtl="0">
            <a:lnSpc>
              <a:spcPct val="100000"/>
            </a:lnSpc>
            <a:spcBef>
              <a:spcPts val="0"/>
            </a:spcBef>
            <a:spcAft>
              <a:spcPts val="0"/>
            </a:spcAft>
            <a:buClr>
              <a:srgbClr val="000000"/>
            </a:buClr>
            <a:buFont typeface="Arial"/>
            <a:def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defRPr>
          </a:lvl1pPr>
          <a:lvl2pPr marR="0" lvl="1" algn="l" rtl="0">
            <a:lnSpc>
              <a:spcPct val="100000"/>
            </a:lnSpc>
            <a:spcBef>
              <a:spcPts val="0"/>
            </a:spcBef>
            <a:spcAft>
              <a:spcPts val="0"/>
            </a:spcAft>
            <a:buClr>
              <a:srgbClr val="000000"/>
            </a:buClr>
            <a:buFont typeface="Arial"/>
            <a:def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defRPr>
          </a:lvl2pPr>
          <a:lvl3pPr marR="0" lvl="2" algn="l" rtl="0">
            <a:lnSpc>
              <a:spcPct val="100000"/>
            </a:lnSpc>
            <a:spcBef>
              <a:spcPts val="0"/>
            </a:spcBef>
            <a:spcAft>
              <a:spcPts val="0"/>
            </a:spcAft>
            <a:buClr>
              <a:srgbClr val="000000"/>
            </a:buClr>
            <a:buFont typeface="Arial"/>
            <a:def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defRPr>
          </a:lvl3pPr>
          <a:lvl4pPr marR="0" lvl="3" algn="l" rtl="0">
            <a:lnSpc>
              <a:spcPct val="100000"/>
            </a:lnSpc>
            <a:spcBef>
              <a:spcPts val="0"/>
            </a:spcBef>
            <a:spcAft>
              <a:spcPts val="0"/>
            </a:spcAft>
            <a:buClr>
              <a:srgbClr val="000000"/>
            </a:buClr>
            <a:buFont typeface="Arial"/>
            <a:def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defRPr>
          </a:lvl4pPr>
          <a:lvl5pPr marR="0" lvl="4" algn="l" rtl="0">
            <a:lnSpc>
              <a:spcPct val="100000"/>
            </a:lnSpc>
            <a:spcBef>
              <a:spcPts val="0"/>
            </a:spcBef>
            <a:spcAft>
              <a:spcPts val="0"/>
            </a:spcAft>
            <a:buClr>
              <a:srgbClr val="000000"/>
            </a:buClr>
            <a:buFont typeface="Arial"/>
            <a:def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defRPr>
          </a:lvl5pPr>
          <a:lvl6pPr marR="0" lvl="5" algn="l" rtl="0">
            <a:lnSpc>
              <a:spcPct val="100000"/>
            </a:lnSpc>
            <a:spcBef>
              <a:spcPts val="0"/>
            </a:spcBef>
            <a:spcAft>
              <a:spcPts val="0"/>
            </a:spcAft>
            <a:buClr>
              <a:srgbClr val="000000"/>
            </a:buClr>
            <a:buFont typeface="Arial"/>
            <a:def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defRPr>
          </a:lvl6pPr>
          <a:lvl7pPr marR="0" lvl="6" algn="l" rtl="0">
            <a:lnSpc>
              <a:spcPct val="100000"/>
            </a:lnSpc>
            <a:spcBef>
              <a:spcPts val="0"/>
            </a:spcBef>
            <a:spcAft>
              <a:spcPts val="0"/>
            </a:spcAft>
            <a:buClr>
              <a:srgbClr val="000000"/>
            </a:buClr>
            <a:buFont typeface="Arial"/>
            <a:def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defRPr>
          </a:lvl7pPr>
          <a:lvl8pPr marR="0" lvl="7" algn="l" rtl="0">
            <a:lnSpc>
              <a:spcPct val="100000"/>
            </a:lnSpc>
            <a:spcBef>
              <a:spcPts val="0"/>
            </a:spcBef>
            <a:spcAft>
              <a:spcPts val="0"/>
            </a:spcAft>
            <a:buClr>
              <a:srgbClr val="000000"/>
            </a:buClr>
            <a:buFont typeface="Arial"/>
            <a:def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defRPr>
          </a:lvl8pPr>
          <a:lvl9pPr marR="0" lvl="8" algn="l" rtl="0">
            <a:lnSpc>
              <a:spcPct val="100000"/>
            </a:lnSpc>
            <a:spcBef>
              <a:spcPts val="0"/>
            </a:spcBef>
            <a:spcAft>
              <a:spcPts val="0"/>
            </a:spcAft>
            <a:buClr>
              <a:srgbClr val="000000"/>
            </a:buClr>
            <a:buFont typeface="Arial"/>
            <a:def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defRPr>
          </a:lvl9pPr>
        </a:lstStyle>
        <a:p xmlns:a="http://schemas.openxmlformats.org/drawingml/2006/main">
          <a:r>
            <a:rPr lang="es-ES" b="1" dirty="0">
              <a:solidFill>
                <a:srgbClr val="C00000"/>
              </a:solidFill>
            </a:rPr>
            <a:t>51%</a:t>
          </a:r>
          <a:endParaRPr lang="es-CO" b="1" dirty="0">
            <a:solidFill>
              <a:srgbClr val="C00000"/>
            </a:solidFill>
          </a:endParaRPr>
        </a:p>
      </cdr:txBody>
    </cdr:sp>
  </cdr:relSizeAnchor>
  <cdr:relSizeAnchor xmlns:cdr="http://schemas.openxmlformats.org/drawingml/2006/chartDrawing">
    <cdr:from>
      <cdr:x>0.42604</cdr:x>
      <cdr:y>0.61258</cdr:y>
    </cdr:from>
    <cdr:to>
      <cdr:x>0.50417</cdr:x>
      <cdr:y>0.69075</cdr:y>
    </cdr:to>
    <cdr:sp macro="" textlink="">
      <cdr:nvSpPr>
        <cdr:cNvPr id="4" name="CuadroTexto 3"/>
        <cdr:cNvSpPr txBox="1"/>
      </cdr:nvSpPr>
      <cdr:spPr>
        <a:xfrm xmlns:a="http://schemas.openxmlformats.org/drawingml/2006/main">
          <a:off x="3895724" y="2607510"/>
          <a:ext cx="714375" cy="33272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s-ES" sz="14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28%</a:t>
          </a:r>
          <a:endParaRPr lang="es-CO" sz="1400" b="1" dirty="0">
            <a:solidFill>
              <a:srgbClr val="002060"/>
            </a:solidFill>
            <a:latin typeface="Arial" panose="020B0604020202020204" pitchFamily="34" charset="0"/>
            <a:cs typeface="Arial" panose="020B0604020202020204" pitchFamily="34" charset="0"/>
          </a:endParaRPr>
        </a:p>
      </cdr:txBody>
    </cdr:sp>
  </cdr:relSizeAnchor>
  <cdr:relSizeAnchor xmlns:cdr="http://schemas.openxmlformats.org/drawingml/2006/chartDrawing">
    <cdr:from>
      <cdr:x>0.90585</cdr:x>
      <cdr:y>0.72654</cdr:y>
    </cdr:from>
    <cdr:to>
      <cdr:x>0.98398</cdr:x>
      <cdr:y>0.80471</cdr:y>
    </cdr:to>
    <cdr:sp macro="" textlink="">
      <cdr:nvSpPr>
        <cdr:cNvPr id="5" name="CuadroTexto 1"/>
        <cdr:cNvSpPr txBox="1"/>
      </cdr:nvSpPr>
      <cdr:spPr>
        <a:xfrm xmlns:a="http://schemas.openxmlformats.org/drawingml/2006/main">
          <a:off x="8283120" y="3092608"/>
          <a:ext cx="714375" cy="33272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s-ES" sz="14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51%</a:t>
          </a:r>
          <a:endParaRPr lang="es-CO" sz="1400" b="1" dirty="0">
            <a:solidFill>
              <a:srgbClr val="002060"/>
            </a:solidFill>
            <a:latin typeface="Arial" panose="020B0604020202020204" pitchFamily="34" charset="0"/>
            <a:cs typeface="Arial" panose="020B0604020202020204" pitchFamily="34" charset="0"/>
          </a:endParaRPr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0.1714</cdr:x>
      <cdr:y>0.20839</cdr:y>
    </cdr:from>
    <cdr:to>
      <cdr:x>0.23129</cdr:x>
      <cdr:y>0.27419</cdr:y>
    </cdr:to>
    <cdr:sp macro="" textlink="">
      <cdr:nvSpPr>
        <cdr:cNvPr id="2" name="CuadroTexto 1"/>
        <cdr:cNvSpPr txBox="1"/>
      </cdr:nvSpPr>
      <cdr:spPr>
        <a:xfrm xmlns:a="http://schemas.openxmlformats.org/drawingml/2006/main">
          <a:off x="1559626" y="977858"/>
          <a:ext cx="544904" cy="30875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s-ES" sz="1400" b="1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89%</a:t>
          </a:r>
          <a:endParaRPr lang="es-CO" sz="1400" b="1" dirty="0">
            <a:solidFill>
              <a:schemeClr val="accent1">
                <a:lumMod val="75000"/>
              </a:schemeClr>
            </a:solidFill>
            <a:latin typeface="Arial" panose="020B0604020202020204" pitchFamily="34" charset="0"/>
            <a:cs typeface="Arial" panose="020B0604020202020204" pitchFamily="34" charset="0"/>
          </a:endParaRPr>
        </a:p>
      </cdr:txBody>
    </cdr:sp>
  </cdr:relSizeAnchor>
  <cdr:relSizeAnchor xmlns:cdr="http://schemas.openxmlformats.org/drawingml/2006/chartDrawing">
    <cdr:from>
      <cdr:x>0.50979</cdr:x>
      <cdr:y>0.7608</cdr:y>
    </cdr:from>
    <cdr:to>
      <cdr:x>0.56968</cdr:x>
      <cdr:y>0.8266</cdr:y>
    </cdr:to>
    <cdr:sp macro="" textlink="">
      <cdr:nvSpPr>
        <cdr:cNvPr id="3" name="CuadroTexto 1"/>
        <cdr:cNvSpPr txBox="1"/>
      </cdr:nvSpPr>
      <cdr:spPr>
        <a:xfrm xmlns:a="http://schemas.openxmlformats.org/drawingml/2006/main">
          <a:off x="4638634" y="3569977"/>
          <a:ext cx="544904" cy="30875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s-ES" sz="1400" b="1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94%</a:t>
          </a:r>
          <a:endParaRPr lang="es-CO" sz="1400" b="1" dirty="0">
            <a:solidFill>
              <a:schemeClr val="accent1">
                <a:lumMod val="75000"/>
              </a:schemeClr>
            </a:solidFill>
            <a:latin typeface="Arial" panose="020B0604020202020204" pitchFamily="34" charset="0"/>
            <a:cs typeface="Arial" panose="020B0604020202020204" pitchFamily="34" charset="0"/>
          </a:endParaRPr>
        </a:p>
      </cdr:txBody>
    </cdr:sp>
  </cdr:relSizeAnchor>
  <cdr:relSizeAnchor xmlns:cdr="http://schemas.openxmlformats.org/drawingml/2006/chartDrawing">
    <cdr:from>
      <cdr:x>0.21353</cdr:x>
      <cdr:y>0.68994</cdr:y>
    </cdr:from>
    <cdr:to>
      <cdr:x>0.27342</cdr:x>
      <cdr:y>0.75573</cdr:y>
    </cdr:to>
    <cdr:sp macro="" textlink="">
      <cdr:nvSpPr>
        <cdr:cNvPr id="4" name="CuadroTexto 1"/>
        <cdr:cNvSpPr txBox="1"/>
      </cdr:nvSpPr>
      <cdr:spPr>
        <a:xfrm xmlns:a="http://schemas.openxmlformats.org/drawingml/2006/main">
          <a:off x="1942936" y="3237468"/>
          <a:ext cx="544904" cy="30875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s-ES" sz="1400" b="1" dirty="0">
              <a:solidFill>
                <a:srgbClr val="92D050"/>
              </a:solidFill>
              <a:latin typeface="Arial" panose="020B0604020202020204" pitchFamily="34" charset="0"/>
              <a:cs typeface="Arial" panose="020B0604020202020204" pitchFamily="34" charset="0"/>
            </a:rPr>
            <a:t>33%</a:t>
          </a:r>
          <a:endParaRPr lang="es-CO" sz="1400" b="1" dirty="0">
            <a:solidFill>
              <a:srgbClr val="92D050"/>
            </a:solidFill>
            <a:latin typeface="Arial" panose="020B0604020202020204" pitchFamily="34" charset="0"/>
            <a:cs typeface="Arial" panose="020B0604020202020204" pitchFamily="34" charset="0"/>
          </a:endParaRPr>
        </a:p>
      </cdr:txBody>
    </cdr:sp>
  </cdr:relSizeAnchor>
  <cdr:relSizeAnchor xmlns:cdr="http://schemas.openxmlformats.org/drawingml/2006/chartDrawing">
    <cdr:from>
      <cdr:x>0.2566</cdr:x>
      <cdr:y>0.68994</cdr:y>
    </cdr:from>
    <cdr:to>
      <cdr:x>0.31648</cdr:x>
      <cdr:y>0.75573</cdr:y>
    </cdr:to>
    <cdr:sp macro="" textlink="">
      <cdr:nvSpPr>
        <cdr:cNvPr id="5" name="CuadroTexto 1"/>
        <cdr:cNvSpPr txBox="1"/>
      </cdr:nvSpPr>
      <cdr:spPr>
        <a:xfrm xmlns:a="http://schemas.openxmlformats.org/drawingml/2006/main">
          <a:off x="2334821" y="3237469"/>
          <a:ext cx="544904" cy="30875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s-ES" sz="1400" b="1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rPr>
            <a:t>33%</a:t>
          </a:r>
          <a:endParaRPr lang="es-CO" sz="1400" b="1" dirty="0">
            <a:solidFill>
              <a:srgbClr val="FFFF00"/>
            </a:solidFill>
            <a:latin typeface="Arial" panose="020B0604020202020204" pitchFamily="34" charset="0"/>
            <a:cs typeface="Arial" panose="020B0604020202020204" pitchFamily="34" charset="0"/>
          </a:endParaRPr>
        </a:p>
      </cdr:txBody>
    </cdr:sp>
  </cdr:relSizeAnchor>
  <cdr:relSizeAnchor xmlns:cdr="http://schemas.openxmlformats.org/drawingml/2006/chartDrawing">
    <cdr:from>
      <cdr:x>0.59238</cdr:x>
      <cdr:y>0.86781</cdr:y>
    </cdr:from>
    <cdr:to>
      <cdr:x>0.65226</cdr:x>
      <cdr:y>0.93361</cdr:y>
    </cdr:to>
    <cdr:sp macro="" textlink="">
      <cdr:nvSpPr>
        <cdr:cNvPr id="6" name="CuadroTexto 1"/>
        <cdr:cNvSpPr txBox="1"/>
      </cdr:nvSpPr>
      <cdr:spPr>
        <a:xfrm xmlns:a="http://schemas.openxmlformats.org/drawingml/2006/main">
          <a:off x="5390078" y="4072123"/>
          <a:ext cx="544904" cy="30875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s-ES" sz="1400" b="1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rPr>
            <a:t>52%</a:t>
          </a:r>
          <a:endParaRPr lang="es-CO" sz="1400" b="1" dirty="0">
            <a:solidFill>
              <a:srgbClr val="FFFF00"/>
            </a:solidFill>
            <a:latin typeface="Arial" panose="020B0604020202020204" pitchFamily="34" charset="0"/>
            <a:cs typeface="Arial" panose="020B0604020202020204" pitchFamily="34" charset="0"/>
          </a:endParaRPr>
        </a:p>
      </cdr:txBody>
    </cdr: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0.23709</cdr:x>
      <cdr:y>0.68473</cdr:y>
    </cdr:from>
    <cdr:to>
      <cdr:x>0.33717</cdr:x>
      <cdr:y>0.8921</cdr:y>
    </cdr:to>
    <cdr:sp macro="" textlink="">
      <cdr:nvSpPr>
        <cdr:cNvPr id="2" name="CuadroTexto 1"/>
        <cdr:cNvSpPr txBox="1"/>
      </cdr:nvSpPr>
      <cdr:spPr>
        <a:xfrm xmlns:a="http://schemas.openxmlformats.org/drawingml/2006/main">
          <a:off x="2166379" y="3019301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es-CO" sz="1100" dirty="0"/>
        </a:p>
      </cdr:txBody>
    </cdr:sp>
  </cdr:relSizeAnchor>
  <cdr:relSizeAnchor xmlns:cdr="http://schemas.openxmlformats.org/drawingml/2006/chartDrawing">
    <cdr:from>
      <cdr:x>0.29168</cdr:x>
      <cdr:y>0.18515</cdr:y>
    </cdr:from>
    <cdr:to>
      <cdr:x>0.37226</cdr:x>
      <cdr:y>0.27268</cdr:y>
    </cdr:to>
    <cdr:sp macro="" textlink="">
      <cdr:nvSpPr>
        <cdr:cNvPr id="3" name="CuadroTexto 2"/>
        <cdr:cNvSpPr txBox="1"/>
      </cdr:nvSpPr>
      <cdr:spPr>
        <a:xfrm xmlns:a="http://schemas.openxmlformats.org/drawingml/2006/main">
          <a:off x="2665143" y="816430"/>
          <a:ext cx="736270" cy="385947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s-ES" sz="14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54%</a:t>
          </a:r>
          <a:endParaRPr lang="es-CO" sz="1400" b="1" dirty="0">
            <a:solidFill>
              <a:srgbClr val="002060"/>
            </a:solidFill>
            <a:latin typeface="Arial" panose="020B0604020202020204" pitchFamily="34" charset="0"/>
            <a:cs typeface="Arial" panose="020B0604020202020204" pitchFamily="34" charset="0"/>
          </a:endParaRPr>
        </a:p>
      </cdr:txBody>
    </cdr:sp>
  </cdr:relSizeAnchor>
  <cdr:relSizeAnchor xmlns:cdr="http://schemas.openxmlformats.org/drawingml/2006/chartDrawing">
    <cdr:from>
      <cdr:x>0.31804</cdr:x>
      <cdr:y>0.63296</cdr:y>
    </cdr:from>
    <cdr:to>
      <cdr:x>0.39861</cdr:x>
      <cdr:y>0.72049</cdr:y>
    </cdr:to>
    <cdr:sp macro="" textlink="">
      <cdr:nvSpPr>
        <cdr:cNvPr id="4" name="CuadroTexto 1"/>
        <cdr:cNvSpPr txBox="1"/>
      </cdr:nvSpPr>
      <cdr:spPr>
        <a:xfrm xmlns:a="http://schemas.openxmlformats.org/drawingml/2006/main">
          <a:off x="2905948" y="2791033"/>
          <a:ext cx="736270" cy="385947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s-ES" sz="14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40%</a:t>
          </a:r>
          <a:endParaRPr lang="es-CO" sz="1400" b="1" dirty="0">
            <a:solidFill>
              <a:srgbClr val="002060"/>
            </a:solidFill>
            <a:latin typeface="Arial" panose="020B0604020202020204" pitchFamily="34" charset="0"/>
            <a:cs typeface="Arial" panose="020B0604020202020204" pitchFamily="34" charset="0"/>
          </a:endParaRPr>
        </a:p>
      </cdr:txBody>
    </cdr:sp>
  </cdr:relSizeAnchor>
  <cdr:relSizeAnchor xmlns:cdr="http://schemas.openxmlformats.org/drawingml/2006/chartDrawing">
    <cdr:from>
      <cdr:x>0.22186</cdr:x>
      <cdr:y>0.11177</cdr:y>
    </cdr:from>
    <cdr:to>
      <cdr:x>0.30244</cdr:x>
      <cdr:y>0.19929</cdr:y>
    </cdr:to>
    <cdr:sp macro="" textlink="">
      <cdr:nvSpPr>
        <cdr:cNvPr id="5" name="CuadroTexto 1"/>
        <cdr:cNvSpPr txBox="1"/>
      </cdr:nvSpPr>
      <cdr:spPr>
        <a:xfrm xmlns:a="http://schemas.openxmlformats.org/drawingml/2006/main">
          <a:off x="2027174" y="492827"/>
          <a:ext cx="736270" cy="385947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s-ES" sz="1400" b="1" dirty="0">
              <a:solidFill>
                <a:schemeClr val="accent5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33%</a:t>
          </a:r>
          <a:endParaRPr lang="es-CO" sz="1400" b="1" dirty="0">
            <a:solidFill>
              <a:schemeClr val="accent5">
                <a:lumMod val="75000"/>
              </a:schemeClr>
            </a:solidFill>
            <a:latin typeface="Arial" panose="020B0604020202020204" pitchFamily="34" charset="0"/>
            <a:cs typeface="Arial" panose="020B0604020202020204" pitchFamily="34" charset="0"/>
          </a:endParaRPr>
        </a:p>
      </cdr:txBody>
    </cdr:sp>
  </cdr:relSizeAnchor>
  <cdr:relSizeAnchor xmlns:cdr="http://schemas.openxmlformats.org/drawingml/2006/chartDrawing">
    <cdr:from>
      <cdr:x>0.295</cdr:x>
      <cdr:y>0.55688</cdr:y>
    </cdr:from>
    <cdr:to>
      <cdr:x>0.37558</cdr:x>
      <cdr:y>0.64441</cdr:y>
    </cdr:to>
    <cdr:sp macro="" textlink="">
      <cdr:nvSpPr>
        <cdr:cNvPr id="7" name="CuadroTexto 1"/>
        <cdr:cNvSpPr txBox="1"/>
      </cdr:nvSpPr>
      <cdr:spPr>
        <a:xfrm xmlns:a="http://schemas.openxmlformats.org/drawingml/2006/main">
          <a:off x="2695491" y="2455554"/>
          <a:ext cx="736270" cy="385947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s-ES" sz="1400" b="1" dirty="0">
              <a:solidFill>
                <a:schemeClr val="accent5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37%</a:t>
          </a:r>
          <a:endParaRPr lang="es-CO" sz="1400" b="1" dirty="0">
            <a:solidFill>
              <a:schemeClr val="accent5">
                <a:lumMod val="75000"/>
              </a:schemeClr>
            </a:solidFill>
            <a:latin typeface="Arial" panose="020B0604020202020204" pitchFamily="34" charset="0"/>
            <a:cs typeface="Arial" panose="020B0604020202020204" pitchFamily="34" charset="0"/>
          </a:endParaRPr>
        </a:p>
      </cdr:txBody>
    </cdr:sp>
  </cdr:relSizeAnchor>
  <cdr:relSizeAnchor xmlns:cdr="http://schemas.openxmlformats.org/drawingml/2006/chartDrawing">
    <cdr:from>
      <cdr:x>0.22222</cdr:x>
      <cdr:y>0.03781</cdr:y>
    </cdr:from>
    <cdr:to>
      <cdr:x>0.3028</cdr:x>
      <cdr:y>0.12534</cdr:y>
    </cdr:to>
    <cdr:sp macro="" textlink="">
      <cdr:nvSpPr>
        <cdr:cNvPr id="8" name="CuadroTexto 1"/>
        <cdr:cNvSpPr txBox="1"/>
      </cdr:nvSpPr>
      <cdr:spPr>
        <a:xfrm xmlns:a="http://schemas.openxmlformats.org/drawingml/2006/main">
          <a:off x="2030472" y="166722"/>
          <a:ext cx="736270" cy="385947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s-ES" sz="1400" b="1" dirty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rPr>
            <a:t>33%</a:t>
          </a:r>
          <a:endParaRPr lang="es-CO" sz="1400" b="1" dirty="0">
            <a:solidFill>
              <a:srgbClr val="00B050"/>
            </a:solidFill>
            <a:latin typeface="Arial" panose="020B0604020202020204" pitchFamily="34" charset="0"/>
            <a:cs typeface="Arial" panose="020B0604020202020204" pitchFamily="34" charset="0"/>
          </a:endParaRPr>
        </a:p>
      </cdr:txBody>
    </cdr:sp>
  </cdr:relSizeAnchor>
  <cdr:relSizeAnchor xmlns:cdr="http://schemas.openxmlformats.org/drawingml/2006/chartDrawing">
    <cdr:from>
      <cdr:x>0.29276</cdr:x>
      <cdr:y>0.48061</cdr:y>
    </cdr:from>
    <cdr:to>
      <cdr:x>0.37334</cdr:x>
      <cdr:y>0.56814</cdr:y>
    </cdr:to>
    <cdr:sp macro="" textlink="">
      <cdr:nvSpPr>
        <cdr:cNvPr id="9" name="CuadroTexto 1"/>
        <cdr:cNvSpPr txBox="1"/>
      </cdr:nvSpPr>
      <cdr:spPr>
        <a:xfrm xmlns:a="http://schemas.openxmlformats.org/drawingml/2006/main">
          <a:off x="2675039" y="2119236"/>
          <a:ext cx="736270" cy="385947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s-ES" sz="1400" b="1" dirty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rPr>
            <a:t>36%</a:t>
          </a:r>
          <a:endParaRPr lang="es-CO" sz="1400" b="1" dirty="0">
            <a:solidFill>
              <a:srgbClr val="00B050"/>
            </a:solidFill>
            <a:latin typeface="Arial" panose="020B0604020202020204" pitchFamily="34" charset="0"/>
            <a:cs typeface="Arial" panose="020B0604020202020204" pitchFamily="34" charset="0"/>
          </a:endParaRPr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696913"/>
            <a:ext cx="61976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701040" y="4415791"/>
            <a:ext cx="5608320" cy="41833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62" tIns="93162" rIns="93162" bIns="93162" anchor="t" anchorCtr="0"/>
          <a:lstStyle>
            <a:lvl1pPr marL="457200" marR="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134376936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" name="Google Shape;327;g35ed75ccf_07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8" name="Google Shape;328;g35ed75ccf_07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90301637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" name="Google Shape;327;g35ed75ccf_07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8" name="Google Shape;328;g35ed75ccf_07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58371974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" name="Google Shape;327;g35ed75ccf_07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8" name="Google Shape;328;g35ed75ccf_07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49190412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NULL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NULL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s-ES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CO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000000-1234-1234-1234-123412341234}" type="slidenum">
              <a:rPr lang="es-CO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O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569242"/>
      </p:ext>
    </p:extLst>
  </p:cSld>
  <p:clrMapOvr>
    <a:masterClrMapping/>
  </p:clrMapOvr>
  <p:hf sldNum="0"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CO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000000-1234-1234-1234-123412341234}" type="slidenum">
              <a:rPr lang="es-CO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O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3850731"/>
      </p:ext>
    </p:extLst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273844"/>
            <a:ext cx="5800725" cy="4358879"/>
          </a:xfr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CO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000000-1234-1234-1234-123412341234}" type="slidenum">
              <a:rPr lang="es-CO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O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812345"/>
      </p:ext>
    </p:extLst>
  </p:cSld>
  <p:clrMapOvr>
    <a:masterClrMapping/>
  </p:clrMapOvr>
  <p:hf sldNum="0"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"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9"/>
          <p:cNvSpPr/>
          <p:nvPr/>
        </p:nvSpPr>
        <p:spPr>
          <a:xfrm rot="10800000" flipH="1">
            <a:off x="281975" y="4232425"/>
            <a:ext cx="8580000" cy="565500"/>
          </a:xfrm>
          <a:prstGeom prst="rect">
            <a:avLst/>
          </a:prstGeom>
          <a:gradFill>
            <a:gsLst>
              <a:gs pos="0">
                <a:schemeClr val="accent1"/>
              </a:gs>
              <a:gs pos="100000">
                <a:schemeClr val="accent2"/>
              </a:gs>
            </a:gsLst>
            <a:lin ang="5400012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/>
          </a:p>
        </p:txBody>
      </p:sp>
      <p:sp>
        <p:nvSpPr>
          <p:cNvPr id="106" name="Google Shape;106;p9"/>
          <p:cNvSpPr txBox="1">
            <a:spLocks noGrp="1"/>
          </p:cNvSpPr>
          <p:nvPr>
            <p:ph type="body" idx="1"/>
          </p:nvPr>
        </p:nvSpPr>
        <p:spPr>
          <a:xfrm>
            <a:off x="282000" y="4232425"/>
            <a:ext cx="8580000" cy="5655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marL="457200" lvl="0" indent="-228600" algn="ctr">
              <a:spcBef>
                <a:spcPts val="360"/>
              </a:spcBef>
              <a:spcAft>
                <a:spcPts val="0"/>
              </a:spcAft>
              <a:buSzPts val="1600"/>
              <a:buNone/>
              <a:defRPr sz="1600"/>
            </a:lvl1pPr>
          </a:lstStyle>
          <a:p>
            <a:endParaRPr dirty="0"/>
          </a:p>
        </p:txBody>
      </p:sp>
      <p:sp>
        <p:nvSpPr>
          <p:cNvPr id="107" name="Google Shape;107;p9"/>
          <p:cNvSpPr txBox="1">
            <a:spLocks noGrp="1"/>
          </p:cNvSpPr>
          <p:nvPr>
            <p:ph type="sldNum" idx="12"/>
          </p:nvPr>
        </p:nvSpPr>
        <p:spPr>
          <a:xfrm>
            <a:off x="4327150" y="4797925"/>
            <a:ext cx="485400" cy="3453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ctr">
              <a:buNone/>
              <a:defRPr>
                <a:solidFill>
                  <a:schemeClr val="accent2"/>
                </a:solidFill>
              </a:defRPr>
            </a:lvl1pPr>
            <a:lvl2pPr lvl="1" algn="ctr">
              <a:buNone/>
              <a:defRPr>
                <a:solidFill>
                  <a:schemeClr val="accent2"/>
                </a:solidFill>
              </a:defRPr>
            </a:lvl2pPr>
            <a:lvl3pPr lvl="2" algn="ctr">
              <a:buNone/>
              <a:defRPr>
                <a:solidFill>
                  <a:schemeClr val="accent2"/>
                </a:solidFill>
              </a:defRPr>
            </a:lvl3pPr>
            <a:lvl4pPr lvl="3" algn="ctr">
              <a:buNone/>
              <a:defRPr>
                <a:solidFill>
                  <a:schemeClr val="accent2"/>
                </a:solidFill>
              </a:defRPr>
            </a:lvl4pPr>
            <a:lvl5pPr lvl="4" algn="ctr">
              <a:buNone/>
              <a:defRPr>
                <a:solidFill>
                  <a:schemeClr val="accent2"/>
                </a:solidFill>
              </a:defRPr>
            </a:lvl5pPr>
            <a:lvl6pPr lvl="5" algn="ctr">
              <a:buNone/>
              <a:defRPr>
                <a:solidFill>
                  <a:schemeClr val="accent2"/>
                </a:solidFill>
              </a:defRPr>
            </a:lvl6pPr>
            <a:lvl7pPr lvl="6" algn="ctr">
              <a:buNone/>
              <a:defRPr>
                <a:solidFill>
                  <a:schemeClr val="accent2"/>
                </a:solidFill>
              </a:defRPr>
            </a:lvl7pPr>
            <a:lvl8pPr lvl="7" algn="ctr">
              <a:buNone/>
              <a:defRPr>
                <a:solidFill>
                  <a:schemeClr val="accent2"/>
                </a:solidFill>
              </a:defRPr>
            </a:lvl8pPr>
            <a:lvl9pPr lvl="8" algn="ctr">
              <a:buNone/>
              <a:defRPr>
                <a:solidFill>
                  <a:schemeClr val="accent2"/>
                </a:solidFill>
              </a:defRPr>
            </a:lvl9pPr>
          </a:lstStyle>
          <a:p>
            <a:fld id="{00000000-1234-1234-1234-123412341234}" type="slidenum">
              <a:rPr lang="en">
                <a:solidFill>
                  <a:srgbClr val="8BC145"/>
                </a:solidFill>
              </a:rPr>
              <a:pPr/>
              <a:t>‹Nº›</a:t>
            </a:fld>
            <a:endParaRPr dirty="0">
              <a:solidFill>
                <a:srgbClr val="8BC14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14180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s-ES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O" smtClean="0"/>
              <a:t>‹Nº›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1619319764"/>
      </p:ext>
    </p:extLst>
  </p:cSld>
  <p:clrMapOvr>
    <a:masterClrMapping/>
  </p:clrMapOvr>
  <p:hf sldNum="0"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O" smtClean="0"/>
              <a:t>‹Nº›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916304284"/>
      </p:ext>
    </p:extLst>
  </p:cSld>
  <p:clrMapOvr>
    <a:masterClrMapping/>
  </p:clrMapOvr>
  <p:hf sldNum="0"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O" smtClean="0"/>
              <a:t>‹Nº›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3240013897"/>
      </p:ext>
    </p:extLst>
  </p:cSld>
  <p:clrMapOvr>
    <a:masterClrMapping/>
  </p:clrMapOvr>
  <p:hf sldNum="0" hdr="0" ft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O" smtClean="0"/>
              <a:t>‹Nº›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430440993"/>
      </p:ext>
    </p:extLst>
  </p:cSld>
  <p:clrMapOvr>
    <a:masterClrMapping/>
  </p:clrMapOvr>
  <p:hf sldNum="0" hdr="0" ftr="0" dt="0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391" cy="2763441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O" smtClean="0"/>
              <a:t>‹Nº›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2026064319"/>
      </p:ext>
    </p:extLst>
  </p:cSld>
  <p:clrMapOvr>
    <a:masterClrMapping/>
  </p:clrMapOvr>
  <p:hf sldNum="0" hdr="0" ftr="0" dt="0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O" smtClean="0"/>
              <a:t>‹Nº›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1788978910"/>
      </p:ext>
    </p:extLst>
  </p:cSld>
  <p:clrMapOvr>
    <a:masterClrMapping/>
  </p:clrMapOvr>
  <p:hf sldNum="0" hdr="0" ftr="0" dt="0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O" smtClean="0"/>
              <a:t>‹Nº›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1050177793"/>
      </p:ext>
    </p:extLst>
  </p:cSld>
  <p:clrMapOvr>
    <a:masterClrMapping/>
  </p:clrMapOvr>
  <p:hf sldNum="0"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CO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000000-1234-1234-1234-123412341234}" type="slidenum">
              <a:rPr lang="es-CO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O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1031737"/>
      </p:ext>
    </p:extLst>
  </p:cSld>
  <p:clrMapOvr>
    <a:masterClrMapping/>
  </p:clrMapOvr>
  <p:hf sldNum="0" hdr="0" ftr="0" dt="0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O" smtClean="0"/>
              <a:t>‹Nº›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1578081129"/>
      </p:ext>
    </p:extLst>
  </p:cSld>
  <p:clrMapOvr>
    <a:masterClrMapping/>
  </p:clrMapOvr>
  <p:hf sldNum="0" hdr="0" ftr="0" dt="0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778EB8-E814-485E-BB82-2F87DC10C226}" type="datetimeFigureOut">
              <a:rPr lang="es-CO" smtClean="0"/>
              <a:t>7/07/2026</a:t>
            </a:fld>
            <a:endParaRPr lang="es-CO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356056-2B0F-4D01-8C0D-25C02B6CF5CE}" type="slidenum">
              <a:rPr lang="es-CO" smtClean="0"/>
              <a:t>‹Nº›</a:t>
            </a:fld>
            <a:endParaRPr lang="es-CO" dirty="0"/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id="{01D9FA8A-2A82-4357-B9D5-0976E85B47B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731950" y="4860857"/>
            <a:ext cx="1375954" cy="2430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736534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O" smtClean="0"/>
              <a:t>‹Nº›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1852057211"/>
      </p:ext>
    </p:extLst>
  </p:cSld>
  <p:clrMapOvr>
    <a:masterClrMapping/>
  </p:clrMapOvr>
  <p:hf sldNum="0" hdr="0" ftr="0" dt="0"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273844"/>
            <a:ext cx="5800725" cy="4358879"/>
          </a:xfr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O" smtClean="0"/>
              <a:t>‹Nº›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2788911447"/>
      </p:ext>
    </p:extLst>
  </p:cSld>
  <p:clrMapOvr>
    <a:masterClrMapping/>
  </p:clrMapOvr>
  <p:hf sldNum="0" hdr="0" ftr="0" dt="0"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"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9"/>
          <p:cNvSpPr txBox="1">
            <a:spLocks noGrp="1"/>
          </p:cNvSpPr>
          <p:nvPr>
            <p:ph type="body" idx="1"/>
          </p:nvPr>
        </p:nvSpPr>
        <p:spPr>
          <a:xfrm>
            <a:off x="282000" y="4232425"/>
            <a:ext cx="8580000" cy="5655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marL="457200" lvl="0" indent="-228600" algn="ctr">
              <a:spcBef>
                <a:spcPts val="360"/>
              </a:spcBef>
              <a:spcAft>
                <a:spcPts val="0"/>
              </a:spcAft>
              <a:buSzPts val="1600"/>
              <a:buNone/>
              <a:defRPr sz="1600"/>
            </a:lvl1pPr>
          </a:lstStyle>
          <a:p>
            <a:endParaRPr/>
          </a:p>
        </p:txBody>
      </p:sp>
      <p:sp>
        <p:nvSpPr>
          <p:cNvPr id="107" name="Google Shape;107;p9"/>
          <p:cNvSpPr txBox="1">
            <a:spLocks noGrp="1"/>
          </p:cNvSpPr>
          <p:nvPr>
            <p:ph type="sldNum" idx="12"/>
          </p:nvPr>
        </p:nvSpPr>
        <p:spPr>
          <a:xfrm>
            <a:off x="4327150" y="4797925"/>
            <a:ext cx="485400" cy="3453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ctr">
              <a:buNone/>
              <a:defRPr>
                <a:solidFill>
                  <a:schemeClr val="accent2"/>
                </a:solidFill>
              </a:defRPr>
            </a:lvl1pPr>
            <a:lvl2pPr lvl="1" algn="ctr">
              <a:buNone/>
              <a:defRPr>
                <a:solidFill>
                  <a:schemeClr val="accent2"/>
                </a:solidFill>
              </a:defRPr>
            </a:lvl2pPr>
            <a:lvl3pPr lvl="2" algn="ctr">
              <a:buNone/>
              <a:defRPr>
                <a:solidFill>
                  <a:schemeClr val="accent2"/>
                </a:solidFill>
              </a:defRPr>
            </a:lvl3pPr>
            <a:lvl4pPr lvl="3" algn="ctr">
              <a:buNone/>
              <a:defRPr>
                <a:solidFill>
                  <a:schemeClr val="accent2"/>
                </a:solidFill>
              </a:defRPr>
            </a:lvl4pPr>
            <a:lvl5pPr lvl="4" algn="ctr">
              <a:buNone/>
              <a:defRPr>
                <a:solidFill>
                  <a:schemeClr val="accent2"/>
                </a:solidFill>
              </a:defRPr>
            </a:lvl5pPr>
            <a:lvl6pPr lvl="5" algn="ctr">
              <a:buNone/>
              <a:defRPr>
                <a:solidFill>
                  <a:schemeClr val="accent2"/>
                </a:solidFill>
              </a:defRPr>
            </a:lvl6pPr>
            <a:lvl7pPr lvl="6" algn="ctr">
              <a:buNone/>
              <a:defRPr>
                <a:solidFill>
                  <a:schemeClr val="accent2"/>
                </a:solidFill>
              </a:defRPr>
            </a:lvl7pPr>
            <a:lvl8pPr lvl="7" algn="ctr">
              <a:buNone/>
              <a:defRPr>
                <a:solidFill>
                  <a:schemeClr val="accent2"/>
                </a:solidFill>
              </a:defRPr>
            </a:lvl8pPr>
            <a:lvl9pPr lvl="8" algn="ctr">
              <a:buNone/>
              <a:defRPr>
                <a:solidFill>
                  <a:schemeClr val="accent2"/>
                </a:solidFill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‹Nº›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9046332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CO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000000-1234-1234-1234-123412341234}" type="slidenum">
              <a:rPr lang="es-CO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O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7783322"/>
      </p:ext>
    </p:extLst>
  </p:cSld>
  <p:clrMapOvr>
    <a:masterClrMapping/>
  </p:clrMapOvr>
  <p:hf sldNum="0"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CO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000000-1234-1234-1234-123412341234}" type="slidenum">
              <a:rPr lang="es-CO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O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2014422"/>
      </p:ext>
    </p:extLst>
  </p:cSld>
  <p:clrMapOvr>
    <a:masterClrMapping/>
  </p:clrMapOvr>
  <p:hf sldNum="0"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391" cy="2763441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CO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000000-1234-1234-1234-123412341234}" type="slidenum">
              <a:rPr lang="es-CO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O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2143412"/>
      </p:ext>
    </p:extLst>
  </p:cSld>
  <p:clrMapOvr>
    <a:masterClrMapping/>
  </p:clrMapOvr>
  <p:hf sldNum="0"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CO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000000-1234-1234-1234-123412341234}" type="slidenum">
              <a:rPr lang="es-CO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O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6579773"/>
      </p:ext>
    </p:extLst>
  </p:cSld>
  <p:clrMapOvr>
    <a:masterClrMapping/>
  </p:clrMapOvr>
  <p:hf sldNum="0"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CO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000000-1234-1234-1234-123412341234}" type="slidenum">
              <a:rPr lang="es-CO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O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9220656"/>
      </p:ext>
    </p:extLst>
  </p:cSld>
  <p:clrMapOvr>
    <a:masterClrMapping/>
  </p:clrMapOvr>
  <p:hf sldNum="0"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CO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000000-1234-1234-1234-123412341234}" type="slidenum">
              <a:rPr lang="es-CO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O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9551389"/>
      </p:ext>
    </p:extLst>
  </p:cSld>
  <p:clrMapOvr>
    <a:masterClrMapping/>
  </p:clrMapOvr>
  <p:hf sldNum="0"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s-ES" dirty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778EB8-E814-485E-BB82-2F87DC10C226}" type="datetimeFigureOut">
              <a:rPr lang="es-CO" smtClean="0">
                <a:solidFill>
                  <a:prstClr val="black">
                    <a:tint val="75000"/>
                  </a:prstClr>
                </a:solidFill>
              </a:rPr>
              <a:pPr/>
              <a:t>7/07/2026</a:t>
            </a:fld>
            <a:endParaRPr lang="es-CO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356056-2B0F-4D01-8C0D-25C02B6CF5CE}" type="slidenum">
              <a:rPr lang="es-CO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O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id="{01D9FA8A-2A82-4357-B9D5-0976E85B47B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731950" y="4860857"/>
            <a:ext cx="1375954" cy="2430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34446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O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O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0000000-1234-1234-1234-123412341234}" type="slidenum">
              <a:rPr lang="es-CO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O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54673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8" r:id="rId1"/>
    <p:sldLayoutId id="2147483709" r:id="rId2"/>
    <p:sldLayoutId id="2147483710" r:id="rId3"/>
    <p:sldLayoutId id="2147483711" r:id="rId4"/>
    <p:sldLayoutId id="2147483712" r:id="rId5"/>
    <p:sldLayoutId id="2147483713" r:id="rId6"/>
    <p:sldLayoutId id="2147483714" r:id="rId7"/>
    <p:sldLayoutId id="2147483715" r:id="rId8"/>
    <p:sldLayoutId id="2147483716" r:id="rId9"/>
    <p:sldLayoutId id="2147483717" r:id="rId10"/>
    <p:sldLayoutId id="2147483718" r:id="rId11"/>
    <p:sldLayoutId id="2147483719" r:id="rId12"/>
  </p:sldLayoutIdLst>
  <p:hf sldNum="0"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O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O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O" smtClean="0"/>
              <a:t>‹Nº›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18557028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2" r:id="rId1"/>
    <p:sldLayoutId id="2147483723" r:id="rId2"/>
    <p:sldLayoutId id="2147483724" r:id="rId3"/>
    <p:sldLayoutId id="2147483725" r:id="rId4"/>
    <p:sldLayoutId id="2147483726" r:id="rId5"/>
    <p:sldLayoutId id="2147483727" r:id="rId6"/>
    <p:sldLayoutId id="2147483728" r:id="rId7"/>
    <p:sldLayoutId id="2147483729" r:id="rId8"/>
    <p:sldLayoutId id="2147483730" r:id="rId9"/>
    <p:sldLayoutId id="2147483731" r:id="rId10"/>
    <p:sldLayoutId id="2147483732" r:id="rId11"/>
    <p:sldLayoutId id="2147483733" r:id="rId12"/>
  </p:sldLayoutIdLst>
  <p:hf sldNum="0"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4.xml"/><Relationship Id="rId4" Type="http://schemas.openxmlformats.org/officeDocument/2006/relationships/chart" Target="../charts/char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2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Imagen 16">
            <a:extLst>
              <a:ext uri="{FF2B5EF4-FFF2-40B4-BE49-F238E27FC236}">
                <a16:creationId xmlns:a16="http://schemas.microsoft.com/office/drawing/2014/main" id="{00000000-0008-0000-0000-00000400000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277" t="8510" r="6531" b="5815"/>
          <a:stretch>
            <a:fillRect/>
          </a:stretch>
        </p:blipFill>
        <p:spPr bwMode="auto">
          <a:xfrm>
            <a:off x="3329835" y="0"/>
            <a:ext cx="1934315" cy="8901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4568890" y="914591"/>
            <a:ext cx="4282751" cy="3337767"/>
          </a:xfrm>
          <a:solidFill>
            <a:srgbClr val="8A0000"/>
          </a:solidFill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r>
              <a:rPr lang="es-CO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SECCIÓN 3501 – MINISTERIO DE COMERCIO INDUSTRIA Y TURISMO</a:t>
            </a:r>
            <a:r>
              <a:rPr lang="es-CO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  </a:t>
            </a:r>
            <a:br>
              <a:rPr lang="es-CO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</a:br>
            <a:r>
              <a:rPr lang="es-CO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</a:p>
          <a:p>
            <a:r>
              <a:rPr lang="es-CO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EJECUCIÓN  PRESUPUESTAL  ACUMULADA A </a:t>
            </a:r>
            <a:r>
              <a:rPr lang="es-ES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JUNIO 30 DE 2026</a:t>
            </a:r>
            <a:endParaRPr lang="es-CO" b="1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9" name="CuadroTexto 8"/>
          <p:cNvSpPr txBox="1"/>
          <p:nvPr/>
        </p:nvSpPr>
        <p:spPr>
          <a:xfrm>
            <a:off x="300405" y="4262618"/>
            <a:ext cx="8565502" cy="338554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s-ES" sz="1600" dirty="0">
                <a:solidFill>
                  <a:schemeClr val="accent3">
                    <a:lumMod val="50000"/>
                  </a:schemeClr>
                </a:solidFill>
              </a:rPr>
              <a:t>                   </a:t>
            </a:r>
            <a:r>
              <a:rPr lang="es-ES" dirty="0">
                <a:solidFill>
                  <a:schemeClr val="accent3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COMPROMETIDO  </a:t>
            </a:r>
            <a:r>
              <a:rPr lang="es-CO" dirty="0">
                <a:solidFill>
                  <a:schemeClr val="accent3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88%</a:t>
            </a:r>
            <a:r>
              <a:rPr lang="es-CO" dirty="0"/>
              <a:t> </a:t>
            </a:r>
            <a:r>
              <a:rPr lang="es-ES" dirty="0">
                <a:solidFill>
                  <a:schemeClr val="accent3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  -   OBLIGADO 36%    -   PAGADO 36%</a:t>
            </a:r>
            <a:endParaRPr lang="es-CO" dirty="0">
              <a:solidFill>
                <a:schemeClr val="accent3">
                  <a:lumMod val="50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15" name="AutoShape 2" descr="Programa para presupuestos de obras de construcción - BrickControl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CO"/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8093" y="914590"/>
            <a:ext cx="4268486" cy="33377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398860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0" name="Google Shape;330;p29"/>
          <p:cNvSpPr txBox="1">
            <a:spLocks noGrp="1"/>
          </p:cNvSpPr>
          <p:nvPr>
            <p:ph type="body" idx="1"/>
          </p:nvPr>
        </p:nvSpPr>
        <p:spPr>
          <a:xfrm>
            <a:off x="-1" y="-17549"/>
            <a:ext cx="9144000" cy="685800"/>
          </a:xfrm>
          <a:solidFill>
            <a:srgbClr val="8A0000"/>
          </a:solidFill>
          <a:ln/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/>
          <a:lstStyle/>
          <a:p>
            <a:pPr lvl="0"/>
            <a:r>
              <a:rPr lang="es-CO" sz="12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GRAFICA EJECUCIÓN PRESUPUESTAL ACUMULADA </a:t>
            </a:r>
          </a:p>
          <a:p>
            <a:pPr lvl="0"/>
            <a:r>
              <a:rPr lang="es-CO" sz="12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SECCIÓN 3501 MINCOMERCIO CON CORTE AL 30 DE JUNIO DE 2026</a:t>
            </a:r>
          </a:p>
        </p:txBody>
      </p:sp>
      <p:sp>
        <p:nvSpPr>
          <p:cNvPr id="24" name="Rectángulo 23"/>
          <p:cNvSpPr/>
          <p:nvPr/>
        </p:nvSpPr>
        <p:spPr>
          <a:xfrm>
            <a:off x="77844" y="4924858"/>
            <a:ext cx="1604865" cy="1892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90000"/>
              </a:lnSpc>
              <a:spcBef>
                <a:spcPts val="800"/>
              </a:spcBef>
              <a:buSzPts val="1100"/>
            </a:pPr>
            <a:r>
              <a:rPr lang="es-CO" sz="700" b="1" dirty="0">
                <a:solidFill>
                  <a:schemeClr val="bg1">
                    <a:lumMod val="50000"/>
                  </a:schemeClr>
                </a:solidFill>
                <a:latin typeface="Montserrat" panose="020B0604020202020204" charset="0"/>
              </a:rPr>
              <a:t>Cifras en millones de pesos</a:t>
            </a:r>
          </a:p>
        </p:txBody>
      </p:sp>
      <p:graphicFrame>
        <p:nvGraphicFramePr>
          <p:cNvPr id="6" name="Gráfico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520520909"/>
              </p:ext>
            </p:extLst>
          </p:nvPr>
        </p:nvGraphicFramePr>
        <p:xfrm>
          <a:off x="0" y="668251"/>
          <a:ext cx="9144000" cy="425660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" name="CuadroTexto 2"/>
          <p:cNvSpPr txBox="1"/>
          <p:nvPr/>
        </p:nvSpPr>
        <p:spPr>
          <a:xfrm>
            <a:off x="2571750" y="1808261"/>
            <a:ext cx="7239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b="1" dirty="0">
                <a:solidFill>
                  <a:srgbClr val="3333CC"/>
                </a:solidFill>
              </a:rPr>
              <a:t>88%</a:t>
            </a:r>
            <a:endParaRPr lang="es-CO" b="1" dirty="0">
              <a:solidFill>
                <a:srgbClr val="3333CC"/>
              </a:solidFill>
            </a:endParaRPr>
          </a:p>
        </p:txBody>
      </p:sp>
      <p:sp>
        <p:nvSpPr>
          <p:cNvPr id="4" name="CuadroTexto 3"/>
          <p:cNvSpPr txBox="1"/>
          <p:nvPr/>
        </p:nvSpPr>
        <p:spPr>
          <a:xfrm>
            <a:off x="3295649" y="3275761"/>
            <a:ext cx="60007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b="1" dirty="0">
                <a:solidFill>
                  <a:srgbClr val="C00000"/>
                </a:solidFill>
              </a:rPr>
              <a:t>28%</a:t>
            </a:r>
            <a:endParaRPr lang="es-CO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306122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bg1">
                <a:lumMod val="50000"/>
              </a:schemeClr>
            </a:gs>
            <a:gs pos="0">
              <a:schemeClr val="bg1"/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Shape 3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0" name="Google Shape;330;p29"/>
          <p:cNvSpPr txBox="1">
            <a:spLocks noGrp="1"/>
          </p:cNvSpPr>
          <p:nvPr>
            <p:ph type="body" idx="1"/>
          </p:nvPr>
        </p:nvSpPr>
        <p:spPr>
          <a:xfrm>
            <a:off x="0" y="-497630"/>
            <a:ext cx="9144000" cy="754806"/>
          </a:xfrm>
          <a:prstGeom prst="rect">
            <a:avLst/>
          </a:prstGeom>
          <a:solidFill>
            <a:srgbClr val="8A0000"/>
          </a:solidFill>
          <a:ln/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spcFirstLastPara="1" wrap="square" lIns="0" tIns="0" rIns="0" bIns="0" anchor="ctr" anchorCtr="0">
            <a:noAutofit/>
          </a:bodyPr>
          <a:lstStyle/>
          <a:p>
            <a:pPr marL="0" indent="0"/>
            <a:r>
              <a:rPr lang="es-CO" sz="12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                                                                                                                                                                                                      </a:t>
            </a:r>
            <a:r>
              <a:rPr lang="es-CO" sz="12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GRÁFICA EJECUCIÓN PRESUPUESTAL ACUMULADA    </a:t>
            </a:r>
          </a:p>
          <a:p>
            <a:pPr marL="0" indent="0"/>
            <a:r>
              <a:rPr lang="es-CO" sz="12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UNIDAD EJECUTORA 350101 GESTIÓN GENERAL CON CORTE AL 30 DE JUNIO DE 2026</a:t>
            </a:r>
            <a:endParaRPr sz="1200" b="1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4" name="Rectángulo 3"/>
          <p:cNvSpPr/>
          <p:nvPr/>
        </p:nvSpPr>
        <p:spPr>
          <a:xfrm>
            <a:off x="44904" y="4949599"/>
            <a:ext cx="1654628" cy="1892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90000"/>
              </a:lnSpc>
              <a:spcBef>
                <a:spcPts val="800"/>
              </a:spcBef>
              <a:buSzPts val="1100"/>
            </a:pPr>
            <a:r>
              <a:rPr lang="es-CO" sz="700" b="1" dirty="0">
                <a:solidFill>
                  <a:schemeClr val="bg1">
                    <a:lumMod val="50000"/>
                  </a:schemeClr>
                </a:solidFill>
                <a:latin typeface="Montserrat" panose="020B0604020202020204" charset="0"/>
              </a:rPr>
              <a:t>Cifras en millones de pesos</a:t>
            </a:r>
          </a:p>
        </p:txBody>
      </p:sp>
      <p:graphicFrame>
        <p:nvGraphicFramePr>
          <p:cNvPr id="6" name="Gráfico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653731476"/>
              </p:ext>
            </p:extLst>
          </p:nvPr>
        </p:nvGraphicFramePr>
        <p:xfrm>
          <a:off x="44904" y="257176"/>
          <a:ext cx="9099096" cy="469242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7" name="CuadroTexto 1"/>
          <p:cNvSpPr txBox="1"/>
          <p:nvPr/>
        </p:nvSpPr>
        <p:spPr>
          <a:xfrm>
            <a:off x="5023943" y="4329299"/>
            <a:ext cx="544904" cy="308758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es-ES" sz="1400" b="1" dirty="0">
                <a:solidFill>
                  <a:srgbClr val="92D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52%</a:t>
            </a:r>
            <a:endParaRPr lang="es-CO" sz="1400" b="1" dirty="0">
              <a:solidFill>
                <a:srgbClr val="92D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0149344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0" name="Google Shape;330;p29"/>
          <p:cNvSpPr txBox="1">
            <a:spLocks noGrp="1"/>
          </p:cNvSpPr>
          <p:nvPr>
            <p:ph type="body" idx="1"/>
          </p:nvPr>
        </p:nvSpPr>
        <p:spPr>
          <a:xfrm>
            <a:off x="1" y="-1"/>
            <a:ext cx="9144000" cy="685801"/>
          </a:xfrm>
          <a:prstGeom prst="rect">
            <a:avLst/>
          </a:prstGeom>
          <a:solidFill>
            <a:srgbClr val="8A0000"/>
          </a:solidFill>
          <a:ln/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spcFirstLastPara="1" wrap="square" lIns="0" tIns="0" rIns="0" bIns="0" anchor="ctr" anchorCtr="0">
            <a:noAutofit/>
          </a:bodyPr>
          <a:lstStyle/>
          <a:p>
            <a:pPr marL="0" indent="0"/>
            <a:endParaRPr lang="es-CO" sz="1400" dirty="0">
              <a:solidFill>
                <a:schemeClr val="bg1"/>
              </a:solidFill>
            </a:endParaRPr>
          </a:p>
          <a:p>
            <a:pPr marL="0" indent="0"/>
            <a:endParaRPr lang="es-CO" sz="1200" b="1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0" indent="0"/>
            <a:r>
              <a:rPr lang="es-CO" sz="12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GRÁFICA EJECUCIÓN PRESUPUESTAL ACUMULADA   </a:t>
            </a:r>
          </a:p>
          <a:p>
            <a:pPr marL="0" indent="0"/>
            <a:r>
              <a:rPr lang="es-CO" sz="12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UNIDAD EJECUTORA 350102 DIRECCIÓN GENERAL DE COMERCIO EXTERIOR </a:t>
            </a:r>
          </a:p>
          <a:p>
            <a:pPr marL="0" indent="0"/>
            <a:r>
              <a:rPr lang="es-ES" sz="12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AL 30 DE JUNIO DE 2026</a:t>
            </a:r>
          </a:p>
          <a:p>
            <a:pPr marL="0" indent="0"/>
            <a:endParaRPr lang="es-CO" sz="1200" b="1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0" lvl="0" indent="0"/>
            <a:endParaRPr sz="1200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graphicFrame>
        <p:nvGraphicFramePr>
          <p:cNvPr id="7" name="Gráfico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778225836"/>
              </p:ext>
            </p:extLst>
          </p:nvPr>
        </p:nvGraphicFramePr>
        <p:xfrm flipH="1">
          <a:off x="9054739" y="852522"/>
          <a:ext cx="45719" cy="429097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" name="Rectángulo 5"/>
          <p:cNvSpPr/>
          <p:nvPr/>
        </p:nvSpPr>
        <p:spPr>
          <a:xfrm>
            <a:off x="6805" y="4905983"/>
            <a:ext cx="1654628" cy="1892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90000"/>
              </a:lnSpc>
              <a:spcBef>
                <a:spcPts val="800"/>
              </a:spcBef>
              <a:buSzPts val="1100"/>
            </a:pPr>
            <a:r>
              <a:rPr lang="es-CO" sz="700" b="1" dirty="0">
                <a:solidFill>
                  <a:schemeClr val="bg1">
                    <a:lumMod val="50000"/>
                  </a:schemeClr>
                </a:solidFill>
                <a:latin typeface="Montserrat" panose="020B0604020202020204" charset="0"/>
              </a:rPr>
              <a:t>Cifras en millones de pesos</a:t>
            </a:r>
          </a:p>
        </p:txBody>
      </p:sp>
      <p:graphicFrame>
        <p:nvGraphicFramePr>
          <p:cNvPr id="8" name="Gráfico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478050076"/>
              </p:ext>
            </p:extLst>
          </p:nvPr>
        </p:nvGraphicFramePr>
        <p:xfrm>
          <a:off x="6805" y="685800"/>
          <a:ext cx="9137195" cy="440946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22089233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>
            <a:alpha val="97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exto 1"/>
          <p:cNvSpPr>
            <a:spLocks noGrp="1"/>
          </p:cNvSpPr>
          <p:nvPr>
            <p:ph type="body" idx="1"/>
          </p:nvPr>
        </p:nvSpPr>
        <p:spPr>
          <a:xfrm>
            <a:off x="0" y="1"/>
            <a:ext cx="9144000" cy="609600"/>
          </a:xfrm>
          <a:solidFill>
            <a:srgbClr val="8A0000"/>
          </a:solidFill>
          <a:ln/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/>
          <a:lstStyle/>
          <a:p>
            <a:pPr marL="0" indent="0"/>
            <a:endParaRPr lang="es-CO" sz="1200" b="1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0" indent="0"/>
            <a:r>
              <a:rPr lang="es-CO" sz="12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GRÁFICA EJECUCIÓN PRESUPUESTAL ACUMULADA </a:t>
            </a:r>
          </a:p>
          <a:p>
            <a:pPr marL="0" indent="0"/>
            <a:r>
              <a:rPr lang="es-CO" sz="12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GASTOS DE INVERSIÓN CON CORTE AL 31 DE MAYO DE 2026</a:t>
            </a:r>
          </a:p>
          <a:p>
            <a:pPr marL="0" indent="0"/>
            <a:endParaRPr lang="es-CO" sz="1200" b="1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7" name="Rectángulo 6"/>
          <p:cNvSpPr/>
          <p:nvPr/>
        </p:nvSpPr>
        <p:spPr>
          <a:xfrm>
            <a:off x="0" y="4980990"/>
            <a:ext cx="1672334" cy="17543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90000"/>
              </a:lnSpc>
              <a:spcBef>
                <a:spcPts val="800"/>
              </a:spcBef>
              <a:buSzPts val="1100"/>
            </a:pPr>
            <a:r>
              <a:rPr lang="es-CO" sz="600" b="1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Cifras en millones de pesos</a:t>
            </a:r>
          </a:p>
        </p:txBody>
      </p:sp>
      <p:graphicFrame>
        <p:nvGraphicFramePr>
          <p:cNvPr id="3" name="Gráfico 2">
            <a:extLst>
              <a:ext uri="{FF2B5EF4-FFF2-40B4-BE49-F238E27FC236}">
                <a16:creationId xmlns:a16="http://schemas.microsoft.com/office/drawing/2014/main" id="{00000000-0008-0000-0300-000009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137158091"/>
              </p:ext>
            </p:extLst>
          </p:nvPr>
        </p:nvGraphicFramePr>
        <p:xfrm>
          <a:off x="219074" y="695326"/>
          <a:ext cx="8648701" cy="42100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998273556"/>
      </p:ext>
    </p:extLst>
  </p:cSld>
  <p:clrMapOvr>
    <a:masterClrMapping/>
  </p:clrMapOvr>
  <p:transition spd="slow">
    <p:wipe/>
  </p:transition>
</p:sld>
</file>

<file path=ppt/theme/theme1.xml><?xml version="1.0" encoding="utf-8"?>
<a:theme xmlns:a="http://schemas.openxmlformats.org/drawingml/2006/main" name="1_Office Theme">
  <a:themeElements>
    <a:clrScheme name="Azul cálido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4A66AC"/>
      </a:accent1>
      <a:accent2>
        <a:srgbClr val="629DD1"/>
      </a:accent2>
      <a:accent3>
        <a:srgbClr val="297FD5"/>
      </a:accent3>
      <a:accent4>
        <a:srgbClr val="7F8FA9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Tema de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AE6F2518-B084-4896-AF52-66CC2144AA26}"/>
    </a:ext>
  </a:extLst>
</a:theme>
</file>

<file path=ppt/theme/theme2.xml><?xml version="1.0" encoding="utf-8"?>
<a:theme xmlns:a="http://schemas.openxmlformats.org/drawingml/2006/main" name="Office Theme">
  <a:themeElements>
    <a:clrScheme name="Tema d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1D9A78"/>
      </a:accent1>
      <a:accent2>
        <a:srgbClr val="8BC145"/>
      </a:accent2>
      <a:accent3>
        <a:srgbClr val="36AFCE"/>
      </a:accent3>
      <a:accent4>
        <a:srgbClr val="1D6FA9"/>
      </a:accent4>
      <a:accent5>
        <a:srgbClr val="B74919"/>
      </a:accent5>
      <a:accent6>
        <a:srgbClr val="F19D19"/>
      </a:accent6>
      <a:hlink>
        <a:srgbClr val="0563C1"/>
      </a:hlink>
      <a:folHlink>
        <a:srgbClr val="954F72"/>
      </a:folHlink>
    </a:clrScheme>
    <a:fontScheme name="Tema de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AE6F2518-B084-4896-AF52-66CC2144AA26}"/>
    </a:ext>
  </a:extLst>
</a:theme>
</file>

<file path=ppt/theme/theme3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11764</TotalTime>
  <Words>174</Words>
  <Application>Microsoft Office PowerPoint</Application>
  <PresentationFormat>Presentación en pantalla (16:9)</PresentationFormat>
  <Paragraphs>56</Paragraphs>
  <Slides>5</Slides>
  <Notes>3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2</vt:i4>
      </vt:variant>
      <vt:variant>
        <vt:lpstr>Títulos de diapositiva</vt:lpstr>
      </vt:variant>
      <vt:variant>
        <vt:i4>5</vt:i4>
      </vt:variant>
    </vt:vector>
  </HeadingPairs>
  <TitlesOfParts>
    <vt:vector size="12" baseType="lpstr">
      <vt:lpstr>Arial</vt:lpstr>
      <vt:lpstr>Verdana</vt:lpstr>
      <vt:lpstr>Calibri</vt:lpstr>
      <vt:lpstr>Calibri Light</vt:lpstr>
      <vt:lpstr>Montserrat</vt:lpstr>
      <vt:lpstr>1_Office Theme</vt:lpstr>
      <vt:lpstr>Office Theme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Mario Alexander Reina Carrillo - Cont</dc:creator>
  <cp:lastModifiedBy>Maria Nancy Espinel Barrera - Cont</cp:lastModifiedBy>
  <cp:revision>1329</cp:revision>
  <cp:lastPrinted>2024-07-03T15:25:14Z</cp:lastPrinted>
  <dcterms:modified xsi:type="dcterms:W3CDTF">2026-07-07T20:51:19Z</dcterms:modified>
</cp:coreProperties>
</file>