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3300"/>
    <a:srgbClr val="FF5B5B"/>
    <a:srgbClr val="FFD653"/>
    <a:srgbClr val="8A0000"/>
    <a:srgbClr val="043460"/>
    <a:srgbClr val="FF4105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4792" autoAdjust="0"/>
  </p:normalViewPr>
  <p:slideViewPr>
    <p:cSldViewPr snapToGrid="0" snapToObjects="1" showGuides="1">
      <p:cViewPr varScale="1">
        <p:scale>
          <a:sx n="138" d="100"/>
          <a:sy n="138" d="100"/>
        </p:scale>
        <p:origin x="948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spinel\Download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660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B1-49A9-9B47-DE3DDB35EFDC}"/>
            </c:ext>
          </c:extLst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solidFill>
                <a:schemeClr val="accent5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21493.395153000001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B1-49A9-9B47-DE3DDB35EFDC}"/>
            </c:ext>
          </c:extLst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936376.18206300004</c:v>
                </c:pt>
                <c:pt idx="1">
                  <c:v>195786.12870999999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B1-49A9-9B47-DE3DDB35EFDC}"/>
            </c:ext>
          </c:extLst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821.295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8B1-49A9-9B47-DE3DDB35EF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177.817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8B1-49A9-9B47-DE3DDB35E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807387.3573327699</c:v>
                </c:pt>
                <c:pt idx="1">
                  <c:v>177561.51264178002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B1-49A9-9B47-DE3DDB35EFDC}"/>
            </c:ext>
          </c:extLst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314.508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8B1-49A9-9B47-DE3DDB35EF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100.226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8B1-49A9-9B47-DE3DDB35E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263485.0437561</c:v>
                </c:pt>
                <c:pt idx="1">
                  <c:v>53334.389780459998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B1-49A9-9B47-DE3DDB35EFDC}"/>
            </c:ext>
          </c:extLst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313.662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8B1-49A9-9B47-DE3DDB35EF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100.155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98B1-49A9-9B47-DE3DDB35E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262314.7046151</c:v>
                </c:pt>
                <c:pt idx="1">
                  <c:v>53334.389780459998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B1-49A9-9B47-DE3DDB35EF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88465136"/>
        <c:axId val="-88456432"/>
      </c:barChart>
      <c:catAx>
        <c:axId val="-8846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88456432"/>
        <c:crosses val="autoZero"/>
        <c:auto val="1"/>
        <c:lblAlgn val="ctr"/>
        <c:lblOffset val="100"/>
        <c:noMultiLvlLbl val="0"/>
      </c:catAx>
      <c:valAx>
        <c:axId val="-884564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-884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786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92D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0-4CBE-BB30-4ACAF4CCD1B6}"/>
            </c:ext>
          </c:extLst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70-4CBE-BB30-4ACAF4CCD1B6}"/>
            </c:ext>
          </c:extLst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4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70-4CBE-BB30-4ACAF4CCD1B6}"/>
            </c:ext>
          </c:extLst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810.893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B70-4CBE-BB30-4ACAF4CCD1B6}"/>
                </c:ext>
              </c:extLst>
            </c:dLbl>
            <c:dLbl>
              <c:idx val="1"/>
              <c:layout>
                <c:manualLayout>
                  <c:x val="4.1872291489176506E-3"/>
                  <c:y val="1.894543607854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170.127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B70-4CBE-BB30-4ACAF4CCD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798496.9374031499</c:v>
                </c:pt>
                <c:pt idx="1">
                  <c:v>169903.90896318003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70-4CBE-BB30-4ACAF4CCD1B6}"/>
            </c:ext>
          </c:extLst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3333CC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5588326978182186E-17"/>
                  <c:y val="-1.62389452101825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304.822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B70-4CBE-BB30-4ACAF4CCD1B6}"/>
                </c:ext>
              </c:extLst>
            </c:dLbl>
            <c:dLbl>
              <c:idx val="1"/>
              <c:layout>
                <c:manualLayout>
                  <c:x val="0"/>
                  <c:y val="-2.43584178152737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95.586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B70-4CBE-BB30-4ACAF4CCD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255407.80805734001</c:v>
                </c:pt>
                <c:pt idx="1">
                  <c:v>49517.542437059994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B70-4CBE-BB30-4ACAF4CCD1B6}"/>
            </c:ext>
          </c:extLst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957430496392169E-3"/>
                  <c:y val="1.082596347345497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304.259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B70-4CBE-BB30-4ACAF4CCD1B6}"/>
                </c:ext>
              </c:extLst>
            </c:dLbl>
            <c:dLbl>
              <c:idx val="1"/>
              <c:layout>
                <c:manualLayout>
                  <c:x val="2.7914860992784337E-3"/>
                  <c:y val="1.082596347345477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95475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B70-4CBE-BB30-4ACAF4CCD1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254532.52932033999</c:v>
                </c:pt>
                <c:pt idx="1">
                  <c:v>49517.542437059994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B70-4CBE-BB30-4ACAF4CCD1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-19922416"/>
        <c:axId val="-19917520"/>
      </c:barChart>
      <c:catAx>
        <c:axId val="-1992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17520"/>
        <c:crosses val="autoZero"/>
        <c:auto val="1"/>
        <c:lblAlgn val="ctr"/>
        <c:lblOffset val="100"/>
        <c:noMultiLvlLbl val="0"/>
      </c:catAx>
      <c:valAx>
        <c:axId val="-199175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_-;\-* #,##0_-;_-* &quot;-&quot;??_-;_-@_-" sourceLinked="1"/>
        <c:majorTickMark val="none"/>
        <c:minorTickMark val="none"/>
        <c:tickLblPos val="nextTo"/>
        <c:crossAx val="-1992241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832"/>
  </c:pivotSource>
  <c:chart>
    <c:autoTitleDeleted val="0"/>
    <c:pivotFmts>
      <c:pivotFmt>
        <c:idx val="0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4-48C6-B9FE-FAFE4AE00085}"/>
            </c:ext>
          </c:extLst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1702.72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04-48C6-B9FE-FAFE4AE00085}"/>
            </c:ext>
          </c:extLst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25851.687000000002</c:v>
                </c:pt>
                <c:pt idx="1">
                  <c:v>14307.498648999999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04-48C6-B9FE-FAFE4AE00085}"/>
            </c:ext>
          </c:extLst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6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10.401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204-48C6-B9FE-FAFE4AE000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7.691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204-48C6-B9FE-FAFE4AE000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8890.4199296199986</c:v>
                </c:pt>
                <c:pt idx="1">
                  <c:v>7657.6036786000004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04-48C6-B9FE-FAFE4AE00085}"/>
            </c:ext>
          </c:extLst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9.686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204-48C6-B9FE-FAFE4AE000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4.679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204-48C6-B9FE-FAFE4AE000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8077.2356987600006</c:v>
                </c:pt>
                <c:pt idx="1">
                  <c:v>3816.8473434000002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04-48C6-B9FE-FAFE4AE00085}"/>
            </c:ext>
          </c:extLst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9.403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204-48C6-B9FE-FAFE4AE000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4.679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204-48C6-B9FE-FAFE4AE000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7782.1752947599998</c:v>
                </c:pt>
                <c:pt idx="1">
                  <c:v>3816.8473434000002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04-48C6-B9FE-FAFE4AE0008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19925680"/>
        <c:axId val="-19916976"/>
      </c:barChart>
      <c:catAx>
        <c:axId val="-19925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16976"/>
        <c:crosses val="autoZero"/>
        <c:auto val="1"/>
        <c:lblAlgn val="ctr"/>
        <c:lblOffset val="100"/>
        <c:noMultiLvlLbl val="0"/>
      </c:catAx>
      <c:valAx>
        <c:axId val="-1991697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92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9093.5066528100015</c:v>
                </c:pt>
                <c:pt idx="4">
                  <c:v>5485.0192536099994</c:v>
                </c:pt>
                <c:pt idx="5">
                  <c:v>5485.0192536099994</c:v>
                </c:pt>
                <c:pt idx="6">
                  <c:v>8113.9919961899986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C-44F1-A743-0CC39C83EC7D}"/>
            </c:ext>
          </c:extLst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152889.11706307001</c:v>
                </c:pt>
                <c:pt idx="4">
                  <c:v>86588.684013069986</c:v>
                </c:pt>
                <c:pt idx="5">
                  <c:v>86578.713673069986</c:v>
                </c:pt>
                <c:pt idx="6">
                  <c:v>2239.5129979299927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C-44F1-A743-0CC39C83EC7D}"/>
            </c:ext>
          </c:extLst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8971.675362</c:v>
                </c:pt>
                <c:pt idx="4">
                  <c:v>4657.0572143700001</c:v>
                </c:pt>
                <c:pt idx="5">
                  <c:v>4649.7911023699999</c:v>
                </c:pt>
                <c:pt idx="6">
                  <c:v>4478.324638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C-44F1-A743-0CC39C83EC7D}"/>
            </c:ext>
          </c:extLst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6863.17614211</c:v>
                </c:pt>
                <c:pt idx="4">
                  <c:v>3534.7466067800001</c:v>
                </c:pt>
                <c:pt idx="5">
                  <c:v>3441.0131917800004</c:v>
                </c:pt>
                <c:pt idx="6">
                  <c:v>3136.8238578900005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C-44F1-A743-0CC39C83E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623008"/>
        <c:axId val="886623552"/>
      </c:barChart>
      <c:catAx>
        <c:axId val="88662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23552"/>
        <c:crosses val="autoZero"/>
        <c:auto val="1"/>
        <c:lblAlgn val="ctr"/>
        <c:lblOffset val="100"/>
        <c:noMultiLvlLbl val="0"/>
      </c:catAx>
      <c:valAx>
        <c:axId val="886623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23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0.76502</cdr:x>
      <cdr:y>0.64874</cdr:y>
    </cdr:from>
    <cdr:to>
      <cdr:x>0.84419</cdr:x>
      <cdr:y>0.72104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6995371" y="2761410"/>
          <a:ext cx="723930" cy="30775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rgbClr val="3333CC"/>
              </a:solidFill>
            </a:rPr>
            <a:t>91%</a:t>
          </a:r>
          <a:endParaRPr lang="es-CO" b="1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0.83368</cdr:x>
      <cdr:y>0.72333</cdr:y>
    </cdr:from>
    <cdr:to>
      <cdr:x>0.89931</cdr:x>
      <cdr:y>0.79563</cdr:y>
    </cdr:to>
    <cdr:sp macro="" textlink="">
      <cdr:nvSpPr>
        <cdr:cNvPr id="3" name="CuadroTexto 3"/>
        <cdr:cNvSpPr txBox="1"/>
      </cdr:nvSpPr>
      <cdr:spPr>
        <a:xfrm xmlns:a="http://schemas.openxmlformats.org/drawingml/2006/main">
          <a:off x="7623174" y="3078911"/>
          <a:ext cx="6000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>
              <a:solidFill>
                <a:srgbClr val="C00000"/>
              </a:solidFill>
            </a:rPr>
            <a:t>51%</a:t>
          </a:r>
          <a:endParaRPr lang="es-CO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0.42604</cdr:x>
      <cdr:y>0.61258</cdr:y>
    </cdr:from>
    <cdr:to>
      <cdr:x>0.50417</cdr:x>
      <cdr:y>0.69075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3895724" y="2607510"/>
          <a:ext cx="714375" cy="332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28%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0.90585</cdr:x>
      <cdr:y>0.72654</cdr:y>
    </cdr:from>
    <cdr:to>
      <cdr:x>0.98398</cdr:x>
      <cdr:y>0.80471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8283120" y="3092608"/>
          <a:ext cx="714375" cy="332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51%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0.1714</cdr:x>
      <cdr:y>0.20839</cdr:y>
    </cdr:from>
    <cdr:to>
      <cdr:x>0.23129</cdr:x>
      <cdr:y>0.27419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559626" y="977858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89%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0.50979</cdr:x>
      <cdr:y>0.7608</cdr:y>
    </cdr:from>
    <cdr:to>
      <cdr:x>0.56968</cdr:x>
      <cdr:y>0.8266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4638634" y="3569977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94%</a:t>
          </a:r>
          <a:endParaRPr lang="es-CO" sz="14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0.21353</cdr:x>
      <cdr:y>0.68994</cdr:y>
    </cdr:from>
    <cdr:to>
      <cdr:x>0.27342</cdr:x>
      <cdr:y>0.75573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1942936" y="3237468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rPr>
            <a:t>33%</a:t>
          </a:r>
          <a:endParaRPr lang="es-CO" sz="1400" b="1" dirty="0">
            <a:solidFill>
              <a:srgbClr val="92D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0.2566</cdr:x>
      <cdr:y>0.68994</cdr:y>
    </cdr:from>
    <cdr:to>
      <cdr:x>0.31648</cdr:x>
      <cdr:y>0.75573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334821" y="3237469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33%</a:t>
          </a:r>
          <a:endParaRPr lang="es-CO" sz="14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0.59238</cdr:x>
      <cdr:y>0.86781</cdr:y>
    </cdr:from>
    <cdr:to>
      <cdr:x>0.65226</cdr:x>
      <cdr:y>0.93361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5390078" y="4072123"/>
          <a:ext cx="544904" cy="308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52%</a:t>
          </a:r>
          <a:endParaRPr lang="es-CO" sz="14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0.23709</cdr:x>
      <cdr:y>0.68473</cdr:y>
    </cdr:from>
    <cdr:to>
      <cdr:x>0.33717</cdr:x>
      <cdr:y>0.8921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166379" y="301930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0.29168</cdr:x>
      <cdr:y>0.18515</cdr:y>
    </cdr:from>
    <cdr:to>
      <cdr:x>0.37226</cdr:x>
      <cdr:y>0.27268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665143" y="816430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54%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0.31804</cdr:x>
      <cdr:y>0.63296</cdr:y>
    </cdr:from>
    <cdr:to>
      <cdr:x>0.39861</cdr:x>
      <cdr:y>0.72049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2905948" y="2791033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40%</a:t>
          </a:r>
          <a:endParaRPr lang="es-CO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0.22186</cdr:x>
      <cdr:y>0.11177</cdr:y>
    </cdr:from>
    <cdr:to>
      <cdr:x>0.30244</cdr:x>
      <cdr:y>0.19929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027174" y="492827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33%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0.295</cdr:x>
      <cdr:y>0.55688</cdr:y>
    </cdr:from>
    <cdr:to>
      <cdr:x>0.37558</cdr:x>
      <cdr:y>0.64441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2695491" y="2455554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37%</a:t>
          </a:r>
          <a:endParaRPr lang="es-CO" sz="14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0.22222</cdr:x>
      <cdr:y>0.03781</cdr:y>
    </cdr:from>
    <cdr:to>
      <cdr:x>0.3028</cdr:x>
      <cdr:y>0.12534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2030472" y="166722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33%</a:t>
          </a:r>
          <a:endParaRPr lang="es-CO" sz="1400" b="1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0.29276</cdr:x>
      <cdr:y>0.48061</cdr:y>
    </cdr:from>
    <cdr:to>
      <cdr:x>0.37334</cdr:x>
      <cdr:y>0.56814</cdr:y>
    </cdr:to>
    <cdr:sp macro="" textlink="">
      <cdr:nvSpPr>
        <cdr:cNvPr id="9" name="CuadroTexto 1"/>
        <cdr:cNvSpPr txBox="1"/>
      </cdr:nvSpPr>
      <cdr:spPr>
        <a:xfrm xmlns:a="http://schemas.openxmlformats.org/drawingml/2006/main">
          <a:off x="2675039" y="2119236"/>
          <a:ext cx="736270" cy="385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36%</a:t>
          </a:r>
          <a:endParaRPr lang="es-CO" sz="1400" b="1" dirty="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10/08/2026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10/08/2026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JUNIO 30 DE 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00405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88%</a:t>
            </a:r>
            <a:r>
              <a:rPr lang="es-CO" dirty="0"/>
              <a:t>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-   OBLIGADO 36%    -   PAGADO 36%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93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JUNIO DE 2026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520909"/>
              </p:ext>
            </p:extLst>
          </p:nvPr>
        </p:nvGraphicFramePr>
        <p:xfrm>
          <a:off x="0" y="668251"/>
          <a:ext cx="9144000" cy="425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571750" y="1808261"/>
            <a:ext cx="72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3333CC"/>
                </a:solidFill>
              </a:rPr>
              <a:t>88%</a:t>
            </a:r>
            <a:endParaRPr lang="es-CO" b="1" dirty="0">
              <a:solidFill>
                <a:srgbClr val="3333CC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295649" y="3275761"/>
            <a:ext cx="600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28%</a:t>
            </a:r>
            <a:endParaRPr lang="es-CO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30 DE JUNIO DE 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731476"/>
              </p:ext>
            </p:extLst>
          </p:nvPr>
        </p:nvGraphicFramePr>
        <p:xfrm>
          <a:off x="44904" y="257176"/>
          <a:ext cx="9099096" cy="4692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1"/>
          <p:cNvSpPr txBox="1"/>
          <p:nvPr/>
        </p:nvSpPr>
        <p:spPr>
          <a:xfrm>
            <a:off x="5023943" y="4329299"/>
            <a:ext cx="544904" cy="3087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52%</a:t>
            </a:r>
            <a:endParaRPr lang="es-CO" sz="14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050076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30 DE JUNIO DE 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3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158091"/>
              </p:ext>
            </p:extLst>
          </p:nvPr>
        </p:nvGraphicFramePr>
        <p:xfrm>
          <a:off x="219074" y="695326"/>
          <a:ext cx="8648701" cy="421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11764</TotalTime>
  <Words>174</Words>
  <Application>Microsoft Office PowerPoint</Application>
  <PresentationFormat>Presentación en pantalla (16:9)</PresentationFormat>
  <Paragraphs>56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Calibri</vt:lpstr>
      <vt:lpstr>Calibri Light</vt:lpstr>
      <vt:lpstr>Verdana</vt:lpstr>
      <vt:lpstr>Arial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Nancy Espinel Barrera - Cont</cp:lastModifiedBy>
  <cp:revision>1330</cp:revision>
  <cp:lastPrinted>2024-07-03T15:25:14Z</cp:lastPrinted>
  <dcterms:modified xsi:type="dcterms:W3CDTF">2026-08-10T14:18:43Z</dcterms:modified>
</cp:coreProperties>
</file>