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4"/>
    <p:sldMasterId id="2147483721" r:id="rId5"/>
  </p:sldMasterIdLst>
  <p:notesMasterIdLst>
    <p:notesMasterId r:id="rId11"/>
  </p:notesMasterIdLst>
  <p:sldIdLst>
    <p:sldId id="338" r:id="rId6"/>
    <p:sldId id="328" r:id="rId7"/>
    <p:sldId id="329" r:id="rId8"/>
    <p:sldId id="331" r:id="rId9"/>
    <p:sldId id="333" r:id="rId10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3300"/>
    <a:srgbClr val="FF5B5B"/>
    <a:srgbClr val="FFD653"/>
    <a:srgbClr val="8A0000"/>
    <a:srgbClr val="043460"/>
    <a:srgbClr val="FF4105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792" autoAdjust="0"/>
  </p:normalViewPr>
  <p:slideViewPr>
    <p:cSldViewPr snapToGrid="0" snapToObjects="1" showGuides="1">
      <p:cViewPr varScale="1">
        <p:scale>
          <a:sx n="90" d="100"/>
          <a:sy n="90" d="100"/>
        </p:scale>
        <p:origin x="156" y="22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Nancy%202024\Descargas\Excel%20para%20graficas%20(2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Nancy%202024\Descargas\Excel%20para%20graficas%20(2)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Nancy%202024\Descargas\Excel%20para%20graficas%20(2)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Nancy%202024\Descargas\Excel%20para%20graficas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 (2).xlsx]CONSOL!Tabla dinámica2</c:name>
    <c:fmtId val="743"/>
  </c:pivotSource>
  <c:chart>
    <c:autoTitleDeleted val="0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1034470318445763"/>
          <c:y val="7.3808569550482234E-2"/>
          <c:w val="0.84530709597319964"/>
          <c:h val="0.744386626842044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BC-4DE2-9F34-D797ECA3E794}"/>
            </c:ext>
          </c:extLst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21493.395153000001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BC-4DE2-9F34-D797ECA3E794}"/>
            </c:ext>
          </c:extLst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936376.18206300004</c:v>
                </c:pt>
                <c:pt idx="1">
                  <c:v>195786.12870999999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BC-4DE2-9F34-D797ECA3E794}"/>
            </c:ext>
          </c:extLst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832400.72025101993</c:v>
                </c:pt>
                <c:pt idx="1">
                  <c:v>180375.59357972999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BC-4DE2-9F34-D797ECA3E794}"/>
            </c:ext>
          </c:extLst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385278.30078586005</c:v>
                </c:pt>
                <c:pt idx="1">
                  <c:v>104193.6640814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BC-4DE2-9F34-D797ECA3E794}"/>
            </c:ext>
          </c:extLst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384992.81518286007</c:v>
                </c:pt>
                <c:pt idx="1">
                  <c:v>104184.91423139999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6BC-4DE2-9F34-D797ECA3E7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82094864"/>
        <c:axId val="482095408"/>
      </c:barChart>
      <c:catAx>
        <c:axId val="48209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2095408"/>
        <c:crosses val="autoZero"/>
        <c:auto val="1"/>
        <c:lblAlgn val="ctr"/>
        <c:lblOffset val="100"/>
        <c:noMultiLvlLbl val="0"/>
      </c:catAx>
      <c:valAx>
        <c:axId val="48209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209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649859640926093"/>
          <c:y val="0.88630517765141781"/>
          <c:w val="0.86264562244835297"/>
          <c:h val="0.111579802106925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 (2).xlsx]GG!Tabla dinámica1</c:name>
    <c:fmtId val="981"/>
  </c:pivotSource>
  <c:chart>
    <c:autoTitleDeleted val="1"/>
    <c:pivotFmts>
      <c:pivotFmt>
        <c:idx val="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5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</c:pivotFmt>
      <c:pivotFmt>
        <c:idx val="7"/>
        <c:spPr>
          <a:solidFill>
            <a:schemeClr val="accent6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</c:pivotFmt>
      <c:pivotFmt>
        <c:idx val="8"/>
        <c:spPr>
          <a:solidFill>
            <a:schemeClr val="accent4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</c:pivotFmt>
      <c:pivotFmt>
        <c:idx val="9"/>
        <c:spPr>
          <a:solidFill>
            <a:schemeClr val="accent5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</c:pivotFmt>
      <c:pivotFmt>
        <c:idx val="1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1.3381861042690931E-2"/>
          <c:y val="6.9374521899057642E-2"/>
          <c:w val="0.73993871517422771"/>
          <c:h val="0.82394839493714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6B-4443-BDA6-1B755A68D2CB}"/>
            </c:ext>
          </c:extLst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6B-4443-BDA6-1B755A68D2CB}"/>
            </c:ext>
          </c:extLst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6B-4443-BDA6-1B755A68D2CB}"/>
            </c:ext>
          </c:extLst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2.8222397828253152E-3"/>
                  <c:y val="1.3780157658024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6B-4443-BDA6-1B755A68D2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819488.38846667996</c:v>
                </c:pt>
                <c:pt idx="1">
                  <c:v>170749.24797012997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6B-4443-BDA6-1B755A68D2CB}"/>
            </c:ext>
          </c:extLst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373760.56646430003</c:v>
                </c:pt>
                <c:pt idx="1">
                  <c:v>98478.809594999999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6B-4443-BDA6-1B755A68D2CB}"/>
            </c:ext>
          </c:extLst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9.8778392398886031E-3"/>
                  <c:y val="-1.010533221155773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6B-4443-BDA6-1B755A68D2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373567.60628530005</c:v>
                </c:pt>
                <c:pt idx="1">
                  <c:v>98478.809594999999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6B-4443-BDA6-1B755A68D2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82095952"/>
        <c:axId val="181577872"/>
      </c:barChart>
      <c:catAx>
        <c:axId val="48209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1577872"/>
        <c:crosses val="autoZero"/>
        <c:auto val="1"/>
        <c:lblAlgn val="ctr"/>
        <c:lblOffset val="100"/>
        <c:noMultiLvlLbl val="0"/>
      </c:catAx>
      <c:valAx>
        <c:axId val="1815778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48209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5919105718880031"/>
          <c:y val="0.33341102304107462"/>
          <c:w val="0.21257798937415612"/>
          <c:h val="0.491752846904618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 (2).xlsx]DCE!Tabla dinámica4</c:name>
    <c:fmtId val="871"/>
  </c:pivotSource>
  <c:chart>
    <c:autoTitleDeleted val="0"/>
    <c:pivotFmts>
      <c:pivotFmt>
        <c:idx val="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5190353095725118"/>
          <c:y val="3.9883196105506155E-2"/>
          <c:w val="0.58394442805328073"/>
          <c:h val="0.878182079955783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4-4F36-901E-9422DE61FD94}"/>
            </c:ext>
          </c:extLst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2"/>
            </a:solidFill>
            <a:ln w="12700" cap="flat" cmpd="sng" algn="ctr">
              <a:solidFill>
                <a:schemeClr val="accent2">
                  <a:shade val="50000"/>
                </a:schemeClr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1702.72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44-4F36-901E-9422DE61FD94}"/>
            </c:ext>
          </c:extLst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25851.687000000002</c:v>
                </c:pt>
                <c:pt idx="1">
                  <c:v>14307.498648999999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44-4F36-901E-9422DE61FD94}"/>
            </c:ext>
          </c:extLst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12912.33178434</c:v>
                </c:pt>
                <c:pt idx="1">
                  <c:v>9626.3456096000009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44-4F36-901E-9422DE61FD94}"/>
            </c:ext>
          </c:extLst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11517.734321559999</c:v>
                </c:pt>
                <c:pt idx="1">
                  <c:v>5714.8544863999996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44-4F36-901E-9422DE61FD94}"/>
            </c:ext>
          </c:extLst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6"/>
            </a:solidFill>
            <a:ln w="12700" cap="flat" cmpd="sng" algn="ctr">
              <a:solidFill>
                <a:schemeClr val="accent6">
                  <a:shade val="50000"/>
                </a:schemeClr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11425.20889756</c:v>
                </c:pt>
                <c:pt idx="1">
                  <c:v>5706.1046363999994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44-4F36-901E-9422DE61FD9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86612128"/>
        <c:axId val="886613216"/>
      </c:barChart>
      <c:catAx>
        <c:axId val="88661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13216"/>
        <c:crosses val="autoZero"/>
        <c:auto val="1"/>
        <c:lblAlgn val="ctr"/>
        <c:lblOffset val="100"/>
        <c:noMultiLvlLbl val="0"/>
      </c:catAx>
      <c:valAx>
        <c:axId val="88661321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1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11042.03154851</c:v>
                </c:pt>
                <c:pt idx="4">
                  <c:v>6651.9095433099992</c:v>
                </c:pt>
                <c:pt idx="5">
                  <c:v>6643.1596933099991</c:v>
                </c:pt>
                <c:pt idx="6">
                  <c:v>6165.4671004900001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86-4A05-A9B7-DCF372858BD8}"/>
            </c:ext>
          </c:extLst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152945.47097244998</c:v>
                </c:pt>
                <c:pt idx="4">
                  <c:v>87848.87789644998</c:v>
                </c:pt>
                <c:pt idx="5">
                  <c:v>87848.87789644998</c:v>
                </c:pt>
                <c:pt idx="6">
                  <c:v>2183.1590885500182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86-4A05-A9B7-DCF372858BD8}"/>
            </c:ext>
          </c:extLst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9206.4748935000007</c:v>
                </c:pt>
                <c:pt idx="4">
                  <c:v>5416.9631107000005</c:v>
                </c:pt>
                <c:pt idx="5">
                  <c:v>5416.9631107000005</c:v>
                </c:pt>
                <c:pt idx="6">
                  <c:v>4243.5251065000002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86-4A05-A9B7-DCF372858BD8}"/>
            </c:ext>
          </c:extLst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7181.6161652700002</c:v>
                </c:pt>
                <c:pt idx="4">
                  <c:v>4275.9135309399999</c:v>
                </c:pt>
                <c:pt idx="5">
                  <c:v>4275.9135309399999</c:v>
                </c:pt>
                <c:pt idx="6">
                  <c:v>2818.3838347299998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86-4A05-A9B7-DCF372858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623008"/>
        <c:axId val="886623552"/>
      </c:barChart>
      <c:catAx>
        <c:axId val="88662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23552"/>
        <c:crosses val="autoZero"/>
        <c:auto val="1"/>
        <c:lblAlgn val="ctr"/>
        <c:lblOffset val="100"/>
        <c:noMultiLvlLbl val="0"/>
      </c:catAx>
      <c:valAx>
        <c:axId val="886623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86623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0.33174</cdr:x>
      <cdr:y>0.31923</cdr:y>
    </cdr:from>
    <cdr:to>
      <cdr:x>0.37427</cdr:x>
      <cdr:y>0.42535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9830D575-9374-4B74-91C2-BF7786D0741A}"/>
            </a:ext>
          </a:extLst>
        </cdr:cNvPr>
        <cdr:cNvSpPr txBox="1"/>
      </cdr:nvSpPr>
      <cdr:spPr>
        <a:xfrm xmlns:a="http://schemas.openxmlformats.org/drawingml/2006/main">
          <a:off x="3007605" y="1358851"/>
          <a:ext cx="385590" cy="4516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89</a:t>
          </a:r>
          <a:r>
            <a:rPr lang="es-ES" sz="1100" dirty="0"/>
            <a:t>%</a:t>
          </a:r>
          <a:endParaRPr lang="es-CO" sz="1100" dirty="0"/>
        </a:p>
      </cdr:txBody>
    </cdr:sp>
  </cdr:relSizeAnchor>
  <cdr:relSizeAnchor xmlns:cdr="http://schemas.openxmlformats.org/drawingml/2006/chartDrawing">
    <cdr:from>
      <cdr:x>0.39914</cdr:x>
      <cdr:y>0.61946</cdr:y>
    </cdr:from>
    <cdr:to>
      <cdr:x>0.4411</cdr:x>
      <cdr:y>0.75405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F97DD3BD-C46F-45F0-B89C-DC3B83C45CB7}"/>
            </a:ext>
          </a:extLst>
        </cdr:cNvPr>
        <cdr:cNvSpPr txBox="1"/>
      </cdr:nvSpPr>
      <cdr:spPr>
        <a:xfrm xmlns:a="http://schemas.openxmlformats.org/drawingml/2006/main">
          <a:off x="3618678" y="2636809"/>
          <a:ext cx="380445" cy="57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41</a:t>
          </a:r>
          <a:r>
            <a:rPr lang="es-ES" sz="1100" dirty="0"/>
            <a:t>%</a:t>
          </a:r>
          <a:endParaRPr lang="es-CO" sz="1100" dirty="0"/>
        </a:p>
      </cdr:txBody>
    </cdr:sp>
  </cdr:relSizeAnchor>
  <cdr:relSizeAnchor xmlns:cdr="http://schemas.openxmlformats.org/drawingml/2006/chartDrawing">
    <cdr:from>
      <cdr:x>0.46355</cdr:x>
      <cdr:y>0.62205</cdr:y>
    </cdr:from>
    <cdr:to>
      <cdr:x>0.5</cdr:x>
      <cdr:y>0.7437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02F6410A-EE55-49C1-B5DD-E330E281FCD5}"/>
            </a:ext>
          </a:extLst>
        </cdr:cNvPr>
        <cdr:cNvSpPr txBox="1"/>
      </cdr:nvSpPr>
      <cdr:spPr>
        <a:xfrm xmlns:a="http://schemas.openxmlformats.org/drawingml/2006/main">
          <a:off x="4202572" y="2647825"/>
          <a:ext cx="330506" cy="5177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41%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0.75462</cdr:x>
      <cdr:y>0.70001</cdr:y>
    </cdr:from>
    <cdr:to>
      <cdr:x>0.80201</cdr:x>
      <cdr:y>0.82393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CDB2D998-2EAE-44BC-AA6B-83CEDC02F6F1}"/>
            </a:ext>
          </a:extLst>
        </cdr:cNvPr>
        <cdr:cNvSpPr txBox="1"/>
      </cdr:nvSpPr>
      <cdr:spPr>
        <a:xfrm xmlns:a="http://schemas.openxmlformats.org/drawingml/2006/main">
          <a:off x="6841474" y="2979648"/>
          <a:ext cx="429659" cy="5274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92%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0.81781</cdr:x>
      <cdr:y>0.7437</cdr:y>
    </cdr:from>
    <cdr:to>
      <cdr:x>0.86026</cdr:x>
      <cdr:y>0.79805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AAA15139-08C0-4501-A193-355A66FB709F}"/>
            </a:ext>
          </a:extLst>
        </cdr:cNvPr>
        <cdr:cNvSpPr txBox="1"/>
      </cdr:nvSpPr>
      <cdr:spPr>
        <a:xfrm xmlns:a="http://schemas.openxmlformats.org/drawingml/2006/main">
          <a:off x="7414352" y="3165619"/>
          <a:ext cx="384863" cy="23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53</a:t>
          </a:r>
          <a:r>
            <a:rPr lang="es-ES" sz="1100" dirty="0"/>
            <a:t>%</a:t>
          </a:r>
          <a:endParaRPr lang="es-CO" sz="1100" dirty="0"/>
        </a:p>
      </cdr:txBody>
    </cdr:sp>
  </cdr:relSizeAnchor>
  <cdr:relSizeAnchor xmlns:cdr="http://schemas.openxmlformats.org/drawingml/2006/chartDrawing">
    <cdr:from>
      <cdr:x>0.88577</cdr:x>
      <cdr:y>0.74628</cdr:y>
    </cdr:from>
    <cdr:to>
      <cdr:x>0.93074</cdr:x>
      <cdr:y>0.80064</cdr:y>
    </cdr:to>
    <cdr:sp macro="" textlink="">
      <cdr:nvSpPr>
        <cdr:cNvPr id="7" name="CuadroTexto 6">
          <a:extLst xmlns:a="http://schemas.openxmlformats.org/drawingml/2006/main">
            <a:ext uri="{FF2B5EF4-FFF2-40B4-BE49-F238E27FC236}">
              <a16:creationId xmlns:a16="http://schemas.microsoft.com/office/drawing/2014/main" id="{12EB7742-2687-4FC2-BCAC-E006801C1659}"/>
            </a:ext>
          </a:extLst>
        </cdr:cNvPr>
        <cdr:cNvSpPr txBox="1"/>
      </cdr:nvSpPr>
      <cdr:spPr>
        <a:xfrm xmlns:a="http://schemas.openxmlformats.org/drawingml/2006/main">
          <a:off x="8030571" y="3176636"/>
          <a:ext cx="407624" cy="23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53%</a:t>
          </a:r>
          <a:endParaRPr lang="es-CO" sz="11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0.19953</cdr:x>
      <cdr:y>0.40078</cdr:y>
    </cdr:from>
    <cdr:to>
      <cdr:x>0.2436</cdr:x>
      <cdr:y>0.48867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8872C823-6D78-4C31-8BF2-BB65ADAEDF3D}"/>
            </a:ext>
          </a:extLst>
        </cdr:cNvPr>
        <cdr:cNvSpPr txBox="1"/>
      </cdr:nvSpPr>
      <cdr:spPr>
        <a:xfrm xmlns:a="http://schemas.openxmlformats.org/drawingml/2006/main">
          <a:off x="1795749" y="1846837"/>
          <a:ext cx="396607" cy="405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200" b="1" dirty="0"/>
            <a:t>90%</a:t>
          </a:r>
          <a:endParaRPr lang="es-CO" sz="1200" b="1" dirty="0"/>
        </a:p>
      </cdr:txBody>
    </cdr:sp>
  </cdr:relSizeAnchor>
  <cdr:relSizeAnchor xmlns:cdr="http://schemas.openxmlformats.org/drawingml/2006/chartDrawing">
    <cdr:from>
      <cdr:x>0.25829</cdr:x>
      <cdr:y>0.61538</cdr:y>
    </cdr:from>
    <cdr:to>
      <cdr:x>0.30725</cdr:x>
      <cdr:y>0.67754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2A728806-660E-4660-B2E7-74AA63951585}"/>
            </a:ext>
          </a:extLst>
        </cdr:cNvPr>
        <cdr:cNvSpPr txBox="1"/>
      </cdr:nvSpPr>
      <cdr:spPr>
        <a:xfrm xmlns:a="http://schemas.openxmlformats.org/drawingml/2006/main">
          <a:off x="2324559" y="2835736"/>
          <a:ext cx="440674" cy="286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41%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0.31092</cdr:x>
      <cdr:y>0.62017</cdr:y>
    </cdr:from>
    <cdr:to>
      <cdr:x>0.35254</cdr:x>
      <cdr:y>0.68472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73CFD3E0-5D24-43B9-AEBD-325F642E6568}"/>
            </a:ext>
          </a:extLst>
        </cdr:cNvPr>
        <cdr:cNvSpPr txBox="1"/>
      </cdr:nvSpPr>
      <cdr:spPr>
        <a:xfrm xmlns:a="http://schemas.openxmlformats.org/drawingml/2006/main">
          <a:off x="2798284" y="2857771"/>
          <a:ext cx="374573" cy="29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41%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0.57166</cdr:x>
      <cdr:y>0.78274</cdr:y>
    </cdr:from>
    <cdr:to>
      <cdr:x>0.60895</cdr:x>
      <cdr:y>0.86983</cdr:y>
    </cdr:to>
    <cdr:sp macro="" textlink="">
      <cdr:nvSpPr>
        <cdr:cNvPr id="5" name="CuadroTexto 4">
          <a:extLst xmlns:a="http://schemas.openxmlformats.org/drawingml/2006/main">
            <a:ext uri="{FF2B5EF4-FFF2-40B4-BE49-F238E27FC236}">
              <a16:creationId xmlns:a16="http://schemas.microsoft.com/office/drawing/2014/main" id="{3FE7DB00-3565-4E69-8F97-5FD5B0530BD7}"/>
            </a:ext>
          </a:extLst>
        </cdr:cNvPr>
        <cdr:cNvSpPr txBox="1"/>
      </cdr:nvSpPr>
      <cdr:spPr>
        <a:xfrm xmlns:a="http://schemas.openxmlformats.org/drawingml/2006/main">
          <a:off x="5144877" y="3606917"/>
          <a:ext cx="335596" cy="401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94%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0.62552</cdr:x>
      <cdr:y>0.8183</cdr:y>
    </cdr:from>
    <cdr:to>
      <cdr:x>0.66469</cdr:x>
      <cdr:y>0.90708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C780C4E7-7CDA-4586-B76B-EB9FED188DB5}"/>
            </a:ext>
          </a:extLst>
        </cdr:cNvPr>
        <cdr:cNvSpPr txBox="1"/>
      </cdr:nvSpPr>
      <cdr:spPr>
        <a:xfrm xmlns:a="http://schemas.openxmlformats.org/drawingml/2006/main">
          <a:off x="5629619" y="3770793"/>
          <a:ext cx="352539" cy="4091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54%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0.6806</cdr:x>
      <cdr:y>0.81862</cdr:y>
    </cdr:from>
    <cdr:to>
      <cdr:x>0.72156</cdr:x>
      <cdr:y>0.90569</cdr:y>
    </cdr:to>
    <cdr:sp macro="" textlink="">
      <cdr:nvSpPr>
        <cdr:cNvPr id="7" name="CuadroTexto 6">
          <a:extLst xmlns:a="http://schemas.openxmlformats.org/drawingml/2006/main">
            <a:ext uri="{FF2B5EF4-FFF2-40B4-BE49-F238E27FC236}">
              <a16:creationId xmlns:a16="http://schemas.microsoft.com/office/drawing/2014/main" id="{37382A71-1106-43F4-9BAF-C5A2C3FEEA87}"/>
            </a:ext>
          </a:extLst>
        </cdr:cNvPr>
        <cdr:cNvSpPr txBox="1"/>
      </cdr:nvSpPr>
      <cdr:spPr>
        <a:xfrm xmlns:a="http://schemas.openxmlformats.org/drawingml/2006/main">
          <a:off x="6125378" y="3772280"/>
          <a:ext cx="368647" cy="401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100" b="1" dirty="0"/>
            <a:t>54%</a:t>
          </a:r>
          <a:endParaRPr lang="es-CO" sz="11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0.27305</cdr:x>
      <cdr:y>0.06587</cdr:y>
    </cdr:from>
    <cdr:to>
      <cdr:x>0.3312</cdr:x>
      <cdr:y>0.11643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5B2DD927-ED64-420A-9D07-EB55637974AB}"/>
            </a:ext>
          </a:extLst>
        </cdr:cNvPr>
        <cdr:cNvSpPr txBox="1"/>
      </cdr:nvSpPr>
      <cdr:spPr>
        <a:xfrm xmlns:a="http://schemas.openxmlformats.org/drawingml/2006/main">
          <a:off x="2483007" y="272667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b="1" dirty="0"/>
            <a:t>36%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0.27379</cdr:x>
      <cdr:y>0.1151</cdr:y>
    </cdr:from>
    <cdr:to>
      <cdr:x>0.33194</cdr:x>
      <cdr:y>0.16567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80DBA3E1-1062-458C-8D9D-70DE88014DA8}"/>
            </a:ext>
          </a:extLst>
        </cdr:cNvPr>
        <cdr:cNvSpPr txBox="1"/>
      </cdr:nvSpPr>
      <cdr:spPr>
        <a:xfrm xmlns:a="http://schemas.openxmlformats.org/drawingml/2006/main">
          <a:off x="2489740" y="476480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/>
            <a:t>37%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0.33026</cdr:x>
      <cdr:y>0.19391</cdr:y>
    </cdr:from>
    <cdr:to>
      <cdr:x>0.38841</cdr:x>
      <cdr:y>0.24447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3FE1552F-76B4-434F-B7F9-6A31A1213880}"/>
            </a:ext>
          </a:extLst>
        </cdr:cNvPr>
        <cdr:cNvSpPr txBox="1"/>
      </cdr:nvSpPr>
      <cdr:spPr>
        <a:xfrm xmlns:a="http://schemas.openxmlformats.org/drawingml/2006/main">
          <a:off x="3003248" y="802701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/>
            <a:t>54%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0.39689</cdr:x>
      <cdr:y>0.62505</cdr:y>
    </cdr:from>
    <cdr:to>
      <cdr:x>0.45504</cdr:x>
      <cdr:y>0.67561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FE1552F-76B4-434F-B7F9-6A31A1213880}"/>
            </a:ext>
          </a:extLst>
        </cdr:cNvPr>
        <cdr:cNvSpPr txBox="1"/>
      </cdr:nvSpPr>
      <cdr:spPr>
        <a:xfrm xmlns:a="http://schemas.openxmlformats.org/drawingml/2006/main">
          <a:off x="3609176" y="2587434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/>
            <a:t>40%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0.38477</cdr:x>
      <cdr:y>0.55856</cdr:y>
    </cdr:from>
    <cdr:to>
      <cdr:x>0.44293</cdr:x>
      <cdr:y>0.60913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3FE1552F-76B4-434F-B7F9-6A31A1213880}"/>
            </a:ext>
          </a:extLst>
        </cdr:cNvPr>
        <cdr:cNvSpPr txBox="1"/>
      </cdr:nvSpPr>
      <cdr:spPr>
        <a:xfrm xmlns:a="http://schemas.openxmlformats.org/drawingml/2006/main">
          <a:off x="3499007" y="2312210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/>
            <a:t>37%</a:t>
          </a:r>
          <a:endParaRPr lang="es-CO" sz="1100" b="1" dirty="0"/>
        </a:p>
      </cdr:txBody>
    </cdr:sp>
  </cdr:relSizeAnchor>
  <cdr:relSizeAnchor xmlns:cdr="http://schemas.openxmlformats.org/drawingml/2006/chartDrawing">
    <cdr:from>
      <cdr:x>0.38477</cdr:x>
      <cdr:y>0.5</cdr:y>
    </cdr:from>
    <cdr:to>
      <cdr:x>0.44293</cdr:x>
      <cdr:y>0.55057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3FE1552F-76B4-434F-B7F9-6A31A1213880}"/>
            </a:ext>
          </a:extLst>
        </cdr:cNvPr>
        <cdr:cNvSpPr txBox="1"/>
      </cdr:nvSpPr>
      <cdr:spPr>
        <a:xfrm xmlns:a="http://schemas.openxmlformats.org/drawingml/2006/main">
          <a:off x="3499008" y="2069794"/>
          <a:ext cx="528810" cy="209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/>
            <a:t>36%</a:t>
          </a:r>
          <a:endParaRPr lang="es-CO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8/08/2026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8/08/2026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JULIO 31 DE 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00405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88%</a:t>
            </a:r>
            <a:r>
              <a:rPr lang="es-CO" dirty="0"/>
              <a:t>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-   OBLIGADO 36%    -   PAGADO 36%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93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JULIO DE 2026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860942"/>
              </p:ext>
            </p:extLst>
          </p:nvPr>
        </p:nvGraphicFramePr>
        <p:xfrm>
          <a:off x="-197578" y="668251"/>
          <a:ext cx="9066156" cy="4256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31 DE JULIO DE 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603808"/>
              </p:ext>
            </p:extLst>
          </p:nvPr>
        </p:nvGraphicFramePr>
        <p:xfrm>
          <a:off x="72028" y="299350"/>
          <a:ext cx="8999944" cy="460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5061214"/>
              </p:ext>
            </p:extLst>
          </p:nvPr>
        </p:nvGraphicFramePr>
        <p:xfrm>
          <a:off x="6805" y="685800"/>
          <a:ext cx="9137196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JULIO DE 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31 DE JULIO DE 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3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839775"/>
              </p:ext>
            </p:extLst>
          </p:nvPr>
        </p:nvGraphicFramePr>
        <p:xfrm>
          <a:off x="0" y="609601"/>
          <a:ext cx="9144000" cy="437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ESPRESUPUESTALESFEBRERO2017 xmlns="ac49ccf8-2d12-4cab-b09b-43a9a6f51259" xsi:nil="true"/>
    <lcf76f155ced4ddcb4097134ff3c332f xmlns="ac49ccf8-2d12-4cab-b09b-43a9a6f51259">
      <Terms xmlns="http://schemas.microsoft.com/office/infopath/2007/PartnerControls"/>
    </lcf76f155ced4ddcb4097134ff3c332f>
    <TaxCatchAll xmlns="a3876a26-56c5-4bbd-a3e5-51290dcf4a49" xsi:nil="true"/>
    <INFORMESPRESUPUESTALESENERO2017 xmlns="ac49ccf8-2d12-4cab-b09b-43a9a6f51259" xsi:nil="true"/>
    <Numero xmlns="ac49ccf8-2d12-4cab-b09b-43a9a6f5125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3B1689A0E294E4D9685C468955263B7" ma:contentTypeVersion="15" ma:contentTypeDescription="Crear nuevo documento." ma:contentTypeScope="" ma:versionID="8426c19fccdd4a7bcc5feae91b97da66">
  <xsd:schema xmlns:xsd="http://www.w3.org/2001/XMLSchema" xmlns:xs="http://www.w3.org/2001/XMLSchema" xmlns:p="http://schemas.microsoft.com/office/2006/metadata/properties" xmlns:ns2="ac49ccf8-2d12-4cab-b09b-43a9a6f51259" xmlns:ns3="a3876a26-56c5-4bbd-a3e5-51290dcf4a49" targetNamespace="http://schemas.microsoft.com/office/2006/metadata/properties" ma:root="true" ma:fieldsID="9a52df0f70418e393a265efc103ef4f8" ns2:_="" ns3:_="">
    <xsd:import namespace="ac49ccf8-2d12-4cab-b09b-43a9a6f51259"/>
    <xsd:import namespace="a3876a26-56c5-4bbd-a3e5-51290dcf4a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umero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INFORMESPRESUPUESTALESENERO2017" minOccurs="0"/>
                <xsd:element ref="ns2:INFORMESPRESUPUESTALESFEBRERO201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9ccf8-2d12-4cab-b09b-43a9a6f512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umero" ma:index="12" nillable="true" ma:displayName="Numero" ma:decimals="1" ma:format="Dropdown" ma:internalName="Numero" ma:percentage="FALSE">
      <xsd:simpleType>
        <xsd:restriction base="dms:Number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b4a1e0e0-3b50-4177-8d07-c02f28f102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INFORMESPRESUPUESTALESENERO2017" ma:index="21" nillable="true" ma:displayName="INFORMES PRESUPUESTALES ENERO 2017" ma:format="Dropdown" ma:internalName="INFORMESPRESUPUESTALESENERO2017">
      <xsd:simpleType>
        <xsd:restriction base="dms:Text">
          <xsd:maxLength value="255"/>
        </xsd:restriction>
      </xsd:simpleType>
    </xsd:element>
    <xsd:element name="INFORMESPRESUPUESTALESFEBRERO2017" ma:index="22" nillable="true" ma:displayName="INFORMES PRESUPUESTALES FEBRERO 2017" ma:format="Dropdown" ma:internalName="INFORMESPRESUPUESTALESFEBRERO2017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876a26-56c5-4bbd-a3e5-51290dcf4a4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904e364-3b90-406c-92d0-1c18eb683384}" ma:internalName="TaxCatchAll" ma:showField="CatchAllData" ma:web="a3876a26-56c5-4bbd-a3e5-51290dcf4a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AA544E-1001-4A10-A045-EED9E9F60265}">
  <ds:schemaRefs>
    <ds:schemaRef ds:uri="http://schemas.microsoft.com/office/2006/metadata/properties"/>
    <ds:schemaRef ds:uri="http://schemas.microsoft.com/office/infopath/2007/PartnerControls"/>
    <ds:schemaRef ds:uri="ac49ccf8-2d12-4cab-b09b-43a9a6f51259"/>
    <ds:schemaRef ds:uri="a3876a26-56c5-4bbd-a3e5-51290dcf4a49"/>
  </ds:schemaRefs>
</ds:datastoreItem>
</file>

<file path=customXml/itemProps2.xml><?xml version="1.0" encoding="utf-8"?>
<ds:datastoreItem xmlns:ds="http://schemas.openxmlformats.org/officeDocument/2006/customXml" ds:itemID="{5C4DE640-11B4-470E-9F8C-B3ADFB7913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8361C7-D166-4736-BB71-E0F109A441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9ccf8-2d12-4cab-b09b-43a9a6f51259"/>
    <ds:schemaRef ds:uri="a3876a26-56c5-4bbd-a3e5-51290dcf4a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11832</TotalTime>
  <Words>158</Words>
  <Application>Microsoft Office PowerPoint</Application>
  <PresentationFormat>Presentación en pantalla (16:9)</PresentationFormat>
  <Paragraphs>40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Verdana</vt:lpstr>
      <vt:lpstr>Calibri Light</vt:lpstr>
      <vt:lpstr>Montserrat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Nancy Espinel Barrera - Cont</cp:lastModifiedBy>
  <cp:revision>1337</cp:revision>
  <cp:lastPrinted>2024-07-03T15:25:14Z</cp:lastPrinted>
  <dcterms:modified xsi:type="dcterms:W3CDTF">2026-08-08T14:15:12Z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0x01010033B1689A0E294E4D9685C468955263B7</vt:lpwstr>
  </property>
  <property fmtid="{D5CDD505-2E9C-101B-9397-08002B2CF9AE}" pid="3" name="MediaServiceImageTags">
    <vt:lpwstr/>
  </property>
</Properties>
</file>