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CC3300"/>
    <a:srgbClr val="FF5B5B"/>
    <a:srgbClr val="043460"/>
    <a:srgbClr val="FF4105"/>
    <a:srgbClr val="FFD653"/>
    <a:srgbClr val="3333CC"/>
    <a:srgbClr val="FCBCBE"/>
    <a:srgbClr val="FF5757"/>
    <a:srgbClr val="C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5718" autoAdjust="0"/>
  </p:normalViewPr>
  <p:slideViewPr>
    <p:cSldViewPr snapToGrid="0" snapToObjects="1" showGuides="1">
      <p:cViewPr>
        <p:scale>
          <a:sx n="125" d="100"/>
          <a:sy n="125" d="100"/>
        </p:scale>
        <p:origin x="1308" y="47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56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7873474800569434E-2"/>
          <c:y val="2.5469753163998469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957869.57721599995</c:v>
                </c:pt>
                <c:pt idx="1">
                  <c:v>195786.12870999999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25493.395153000001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932376.18206300004</c:v>
                </c:pt>
                <c:pt idx="1">
                  <c:v>195786.12870999999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744755.37950672</c:v>
                </c:pt>
                <c:pt idx="1">
                  <c:v>164882.33492876001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66988.318894190001</c:v>
                </c:pt>
                <c:pt idx="1">
                  <c:v>35990.069018889997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66979.813894189996</c:v>
                </c:pt>
                <c:pt idx="1">
                  <c:v>35955.549410890002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868519248"/>
        <c:axId val="-1868520336"/>
      </c:barChart>
      <c:catAx>
        <c:axId val="-18685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68520336"/>
        <c:crosses val="autoZero"/>
        <c:auto val="1"/>
        <c:lblAlgn val="ctr"/>
        <c:lblOffset val="100"/>
        <c:noMultiLvlLbl val="0"/>
      </c:catAx>
      <c:valAx>
        <c:axId val="-18685203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186851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515"/>
  </c:pivotSource>
  <c:chart>
    <c:autoTitleDeleted val="0"/>
    <c:pivotFmts>
      <c:pivotFmt>
        <c:idx val="0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8055555555555554E-2"/>
          <c:y val="2.918159516584003E-2"/>
          <c:w val="0.96944444444444444"/>
          <c:h val="0.77414865777195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_-* #,##0_-;\-* #,##0_-;_-* "-"??_-;_-@_-</c:formatCode>
                <c:ptCount val="2"/>
                <c:pt idx="0">
                  <c:v>930315.17021600006</c:v>
                </c:pt>
                <c:pt idx="1">
                  <c:v>181478.630061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_-* #,##0_-;\-* #,##0_-;_-* "-"??_-;_-@_-</c:formatCode>
                <c:ptCount val="2"/>
                <c:pt idx="0">
                  <c:v>19790.675153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_-* #,##0_-;\-* #,##0_-;_-* "-"??_-;_-@_-</c:formatCode>
                <c:ptCount val="2"/>
                <c:pt idx="0">
                  <c:v>910524.49506300001</c:v>
                </c:pt>
                <c:pt idx="1">
                  <c:v>181478.630061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_-* #,##0_-;\-* #,##0_-;_-* "-"??_-;_-@_-</c:formatCode>
                <c:ptCount val="2"/>
                <c:pt idx="0">
                  <c:v>740534.99458092009</c:v>
                </c:pt>
                <c:pt idx="1">
                  <c:v>157274.73125016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_-* #,##0_-;\-* #,##0_-;_-* "-"??_-;_-@_-</c:formatCode>
                <c:ptCount val="2"/>
                <c:pt idx="0">
                  <c:v>64319.370471760005</c:v>
                </c:pt>
                <c:pt idx="1">
                  <c:v>35531.178091889997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_-* #,##0_-;\-* #,##0_-;_-* "-"??_-;_-@_-</c:formatCode>
                <c:ptCount val="2"/>
                <c:pt idx="0">
                  <c:v>64310.86547176</c:v>
                </c:pt>
                <c:pt idx="1">
                  <c:v>35505.546858889997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868529584"/>
        <c:axId val="-1868524688"/>
      </c:barChart>
      <c:catAx>
        <c:axId val="-186852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68524688"/>
        <c:crosses val="autoZero"/>
        <c:auto val="1"/>
        <c:lblAlgn val="ctr"/>
        <c:lblOffset val="100"/>
        <c:noMultiLvlLbl val="0"/>
      </c:catAx>
      <c:valAx>
        <c:axId val="-186852468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186852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663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27554.406999999999</c:v>
                </c:pt>
                <c:pt idx="1">
                  <c:v>14307.498648999999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5702.72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21851.687000000002</c:v>
                </c:pt>
                <c:pt idx="1">
                  <c:v>14307.498648999999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4220.3849258</c:v>
                </c:pt>
                <c:pt idx="1">
                  <c:v>7607.6036786000004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2668.9484224299999</c:v>
                </c:pt>
                <c:pt idx="1">
                  <c:v>458.89092699999998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2668.9484224299999</c:v>
                </c:pt>
                <c:pt idx="1">
                  <c:v>450.00255199999998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872756336"/>
        <c:axId val="-1872754160"/>
      </c:barChart>
      <c:catAx>
        <c:axId val="-187275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2754160"/>
        <c:crosses val="autoZero"/>
        <c:auto val="1"/>
        <c:lblAlgn val="ctr"/>
        <c:lblOffset val="100"/>
        <c:noMultiLvlLbl val="0"/>
      </c:catAx>
      <c:valAx>
        <c:axId val="-187275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275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MINCOMERCIO!$C$118:$K$118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MINCOMERCIO!$C$119:$K$119</c:f>
              <c:numCache>
                <c:formatCode>#,##0</c:formatCode>
                <c:ptCount val="7"/>
                <c:pt idx="0">
                  <c:v>17207.498649000001</c:v>
                </c:pt>
                <c:pt idx="1">
                  <c:v>0</c:v>
                </c:pt>
                <c:pt idx="2">
                  <c:v>17207.498649000001</c:v>
                </c:pt>
                <c:pt idx="3">
                  <c:v>8673.9347867100005</c:v>
                </c:pt>
                <c:pt idx="4">
                  <c:v>577.03244496000002</c:v>
                </c:pt>
                <c:pt idx="5">
                  <c:v>567.97740296000006</c:v>
                </c:pt>
                <c:pt idx="6">
                  <c:v>8537.138727399999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MINCOMERCIO!$C$118:$K$118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MINCOMERCIO!$C$120:$K$120</c:f>
              <c:numCache>
                <c:formatCode>#,##0</c:formatCode>
                <c:ptCount val="7"/>
                <c:pt idx="0">
                  <c:v>155128.630061</c:v>
                </c:pt>
                <c:pt idx="1">
                  <c:v>0</c:v>
                </c:pt>
                <c:pt idx="2">
                  <c:v>155128.630061</c:v>
                </c:pt>
                <c:pt idx="3">
                  <c:v>142508.15738714999</c:v>
                </c:pt>
                <c:pt idx="4">
                  <c:v>35216.576450630004</c:v>
                </c:pt>
                <c:pt idx="5">
                  <c:v>35198.137751630005</c:v>
                </c:pt>
                <c:pt idx="6">
                  <c:v>12638.775273519988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72762928"/>
        <c:axId val="-1872762384"/>
      </c:barChart>
      <c:lineChart>
        <c:grouping val="standard"/>
        <c:varyColors val="0"/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MINCOMERCIO!$C$118:$K$118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MINCOMERCIO!$C$121:$K$121</c:f>
              <c:numCache>
                <c:formatCode>#,##0</c:formatCode>
                <c:ptCount val="7"/>
                <c:pt idx="0">
                  <c:v>13450</c:v>
                </c:pt>
                <c:pt idx="1">
                  <c:v>0</c:v>
                </c:pt>
                <c:pt idx="2">
                  <c:v>13450</c:v>
                </c:pt>
                <c:pt idx="3">
                  <c:v>7163.7822239999996</c:v>
                </c:pt>
                <c:pt idx="4">
                  <c:v>37.432076000000002</c:v>
                </c:pt>
                <c:pt idx="5">
                  <c:v>30.406209</c:v>
                </c:pt>
                <c:pt idx="6">
                  <c:v>6391.2070860000003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rgbClr val="8A0000"/>
              </a:solidFill>
              <a:round/>
            </a:ln>
            <a:effectLst/>
          </c:spPr>
          <c:marker>
            <c:symbol val="none"/>
          </c:marker>
          <c:cat>
            <c:strRef>
              <c:f>MINCOMERCIO!$C$118:$K$118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MINCOMERCIO!$C$122:$K$122</c:f>
              <c:numCache>
                <c:formatCode>#,##0</c:formatCode>
                <c:ptCount val="7"/>
                <c:pt idx="0">
                  <c:v>10000</c:v>
                </c:pt>
                <c:pt idx="1">
                  <c:v>0</c:v>
                </c:pt>
                <c:pt idx="2">
                  <c:v>10000</c:v>
                </c:pt>
                <c:pt idx="3">
                  <c:v>6536.4605308999999</c:v>
                </c:pt>
                <c:pt idx="4">
                  <c:v>159.02804730000003</c:v>
                </c:pt>
                <c:pt idx="5">
                  <c:v>159.02804730000003</c:v>
                </c:pt>
                <c:pt idx="6">
                  <c:v>3614.0737220000001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72762928"/>
        <c:axId val="-1872762384"/>
      </c:lineChart>
      <c:catAx>
        <c:axId val="-187276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2762384"/>
        <c:crosses val="autoZero"/>
        <c:auto val="1"/>
        <c:lblAlgn val="ctr"/>
        <c:lblOffset val="100"/>
        <c:noMultiLvlLbl val="0"/>
      </c:catAx>
      <c:valAx>
        <c:axId val="-18727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2762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0.35104</cdr:x>
      <cdr:y>0.63317</cdr:y>
    </cdr:from>
    <cdr:to>
      <cdr:x>0.42585</cdr:x>
      <cdr:y>0.69731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182620" y="3037840"/>
          <a:ext cx="6781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>
              <a:solidFill>
                <a:srgbClr val="CC3300"/>
              </a:solidFill>
            </a:rPr>
            <a:t>7</a:t>
          </a:r>
          <a:r>
            <a:rPr lang="es-ES" b="1" dirty="0" smtClean="0">
              <a:solidFill>
                <a:srgbClr val="CC3300"/>
              </a:solidFill>
            </a:rPr>
            <a:t>%</a:t>
          </a:r>
          <a:endParaRPr lang="es-CO" b="1" dirty="0">
            <a:solidFill>
              <a:srgbClr val="CC3300"/>
            </a:solidFill>
          </a:endParaRPr>
        </a:p>
      </cdr:txBody>
    </cdr:sp>
  </cdr:relSizeAnchor>
  <cdr:relSizeAnchor xmlns:cdr="http://schemas.openxmlformats.org/drawingml/2006/chartDrawing">
    <cdr:from>
      <cdr:x>0.41502</cdr:x>
      <cdr:y>0.63793</cdr:y>
    </cdr:from>
    <cdr:to>
      <cdr:x>0.48982</cdr:x>
      <cdr:y>0.70208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762635" y="3060700"/>
          <a:ext cx="6781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chemeClr val="accent6">
                  <a:lumMod val="50000"/>
                </a:schemeClr>
              </a:solidFill>
            </a:rPr>
            <a:t>7%</a:t>
          </a:r>
          <a:endParaRPr lang="es-CO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0.757</cdr:x>
      <cdr:y>0.56964</cdr:y>
    </cdr:from>
    <cdr:to>
      <cdr:x>0.8318</cdr:x>
      <cdr:y>0.63379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863080" y="2733040"/>
          <a:ext cx="6781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rgbClr val="002060"/>
              </a:solidFill>
            </a:rPr>
            <a:t>84%</a:t>
          </a:r>
          <a:endParaRPr lang="es-CO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0.82144</cdr:x>
      <cdr:y>0.65267</cdr:y>
    </cdr:from>
    <cdr:to>
      <cdr:x>0.89624</cdr:x>
      <cdr:y>0.71681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7447280" y="3131398"/>
          <a:ext cx="6781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rPr>
            <a:t>18</a:t>
          </a:r>
          <a:r>
            <a:rPr lang="es-ES" sz="14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rgbClr val="CC33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0.88625</cdr:x>
      <cdr:y>0.65487</cdr:y>
    </cdr:from>
    <cdr:to>
      <cdr:x>0.96106</cdr:x>
      <cdr:y>0.71902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8034915" y="3141980"/>
          <a:ext cx="6781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18%</a:t>
          </a:r>
          <a:endParaRPr lang="es-CO" sz="14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0.34556</cdr:x>
      <cdr:y>0.74758</cdr:y>
    </cdr:from>
    <cdr:to>
      <cdr:x>0.40889</cdr:x>
      <cdr:y>0.81187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159760" y="3578860"/>
          <a:ext cx="57912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>
              <a:solidFill>
                <a:schemeClr val="tx2">
                  <a:lumMod val="50000"/>
                </a:schemeClr>
              </a:solidFill>
            </a:rPr>
            <a:t>7</a:t>
          </a:r>
          <a:r>
            <a:rPr lang="es-ES" b="1" dirty="0" smtClean="0">
              <a:solidFill>
                <a:schemeClr val="tx2">
                  <a:lumMod val="50000"/>
                </a:schemeClr>
              </a:solidFill>
            </a:rPr>
            <a:t>%</a:t>
          </a:r>
          <a:endParaRPr lang="es-CO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0.41639</cdr:x>
      <cdr:y>0.75076</cdr:y>
    </cdr:from>
    <cdr:to>
      <cdr:x>0.47972</cdr:x>
      <cdr:y>0.81505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807460" y="3594100"/>
          <a:ext cx="57912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>
              <a:solidFill>
                <a:schemeClr val="accent5">
                  <a:lumMod val="50000"/>
                </a:schemeClr>
              </a:solidFill>
            </a:rPr>
            <a:t>7</a:t>
          </a:r>
          <a:r>
            <a:rPr lang="es-ES" b="1" dirty="0" smtClean="0">
              <a:solidFill>
                <a:schemeClr val="accent5">
                  <a:lumMod val="50000"/>
                </a:schemeClr>
              </a:solidFill>
            </a:rPr>
            <a:t>%</a:t>
          </a:r>
          <a:endParaRPr lang="es-CO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0.75722</cdr:x>
      <cdr:y>0.66958</cdr:y>
    </cdr:from>
    <cdr:to>
      <cdr:x>0.82056</cdr:x>
      <cdr:y>0.73388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924040" y="3205480"/>
          <a:ext cx="57912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chemeClr val="accent2">
                  <a:lumMod val="50000"/>
                </a:schemeClr>
              </a:solidFill>
            </a:rPr>
            <a:t>87%</a:t>
          </a:r>
          <a:endParaRPr lang="es-CO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0.83194</cdr:x>
      <cdr:y>0.68179</cdr:y>
    </cdr:from>
    <cdr:to>
      <cdr:x>0.89528</cdr:x>
      <cdr:y>0.74608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7607300" y="3263900"/>
          <a:ext cx="57912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20%</a:t>
          </a:r>
          <a:endParaRPr lang="es-CO" sz="14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0.90194</cdr:x>
      <cdr:y>0.67926</cdr:y>
    </cdr:from>
    <cdr:to>
      <cdr:x>0.96528</cdr:x>
      <cdr:y>0.74355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8247380" y="3251814"/>
          <a:ext cx="57912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es-ES" sz="1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0.22609</cdr:x>
      <cdr:y>0.63076</cdr:y>
    </cdr:from>
    <cdr:to>
      <cdr:x>0.29864</cdr:x>
      <cdr:y>0.6947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065835" y="2781300"/>
          <a:ext cx="66294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19 %</a:t>
          </a:r>
          <a:endParaRPr lang="es-CO" sz="14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0.19662</cdr:x>
      <cdr:y>0.55933</cdr:y>
    </cdr:from>
    <cdr:to>
      <cdr:x>0.26918</cdr:x>
      <cdr:y>0.62327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1796595" y="2466340"/>
          <a:ext cx="66294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 </a:t>
          </a:r>
          <a:r>
            <a:rPr lang="es-ES" sz="1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0.19801</cdr:x>
      <cdr:y>0.5</cdr:y>
    </cdr:from>
    <cdr:to>
      <cdr:x>0.27057</cdr:x>
      <cdr:y>0.56394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1809295" y="2204733"/>
          <a:ext cx="66294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12 %</a:t>
          </a:r>
          <a:endParaRPr lang="es-CO" sz="14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0.29336</cdr:x>
      <cdr:y>0.18606</cdr:y>
    </cdr:from>
    <cdr:to>
      <cdr:x>0.36592</cdr:x>
      <cdr:y>0.25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680515" y="820420"/>
          <a:ext cx="66294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53</a:t>
          </a:r>
          <a:r>
            <a:rPr lang="es-ES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0.19384</cdr:x>
      <cdr:y>0.12356</cdr:y>
    </cdr:from>
    <cdr:to>
      <cdr:x>0.2664</cdr:x>
      <cdr:y>0.1875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1771195" y="544831"/>
          <a:ext cx="66294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s-ES" sz="1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0.19357</cdr:x>
      <cdr:y>0.06221</cdr:y>
    </cdr:from>
    <cdr:to>
      <cdr:x>0.26612</cdr:x>
      <cdr:y>0.12615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1768655" y="274333"/>
          <a:ext cx="66294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2/03/2026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2/03/2026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solidFill>
            <a:srgbClr val="8A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FEBRERO 28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81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9%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5" y="914590"/>
            <a:ext cx="4268486" cy="33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DE FEBRERO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537236"/>
              </p:ext>
            </p:extLst>
          </p:nvPr>
        </p:nvGraphicFramePr>
        <p:xfrm>
          <a:off x="77844" y="126999"/>
          <a:ext cx="9066156" cy="479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667000" y="1143000"/>
            <a:ext cx="67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80%</a:t>
            </a:r>
            <a:endParaRPr lang="es-C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DE FEBRERO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94318"/>
              </p:ext>
            </p:extLst>
          </p:nvPr>
        </p:nvGraphicFramePr>
        <p:xfrm>
          <a:off x="44904" y="256976"/>
          <a:ext cx="9144000" cy="478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491740" y="1356360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81%</a:t>
            </a:r>
            <a:endParaRPr lang="es-CO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DE FEBRERO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lang="es-E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451890"/>
              </p:ext>
            </p:extLst>
          </p:nvPr>
        </p:nvGraphicFramePr>
        <p:xfrm>
          <a:off x="6805" y="685800"/>
          <a:ext cx="9137195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DE FEBRERO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534669"/>
              </p:ext>
            </p:extLst>
          </p:nvPr>
        </p:nvGraphicFramePr>
        <p:xfrm>
          <a:off x="0" y="609601"/>
          <a:ext cx="9144000" cy="454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11626</TotalTime>
  <Words>146</Words>
  <Application>Microsoft Office PowerPoint</Application>
  <PresentationFormat>Presentación en pantalla (16:9)</PresentationFormat>
  <Paragraphs>38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Montserrat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1316</cp:revision>
  <cp:lastPrinted>2024-07-03T15:25:14Z</cp:lastPrinted>
  <dcterms:modified xsi:type="dcterms:W3CDTF">2026-03-02T16:34:14Z</dcterms:modified>
</cp:coreProperties>
</file>