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1"/>
    <p:sldMasterId id="2147483721" r:id="rId2"/>
  </p:sldMasterIdLst>
  <p:notesMasterIdLst>
    <p:notesMasterId r:id="rId8"/>
  </p:notesMasterIdLst>
  <p:sldIdLst>
    <p:sldId id="338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Verdana" panose="020B0604030504040204" pitchFamily="34" charset="0"/>
      <p:regular r:id="rId9"/>
      <p:bold r:id="rId10"/>
      <p:italic r:id="rId11"/>
      <p:boldItalic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Montserrat" pitchFamily="2" charset="0"/>
      <p:regular r:id="rId17"/>
      <p:bold r:id="rId18"/>
    </p:embeddedFont>
    <p:embeddedFont>
      <p:font typeface="Calibri Light" panose="020F0302020204030204" pitchFamily="34" charset="0"/>
      <p:regular r:id="rId19"/>
      <p: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0000"/>
    <a:srgbClr val="CC3300"/>
    <a:srgbClr val="FF5B5B"/>
    <a:srgbClr val="043460"/>
    <a:srgbClr val="FF4105"/>
    <a:srgbClr val="FFD653"/>
    <a:srgbClr val="3333CC"/>
    <a:srgbClr val="FCBCBE"/>
    <a:srgbClr val="FF5757"/>
    <a:srgbClr val="C5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36" autoAdjust="0"/>
    <p:restoredTop sz="95718" autoAdjust="0"/>
  </p:normalViewPr>
  <p:slideViewPr>
    <p:cSldViewPr snapToGrid="0" snapToObjects="1" showGuides="1">
      <p:cViewPr>
        <p:scale>
          <a:sx n="125" d="100"/>
          <a:sy n="125" d="100"/>
        </p:scale>
        <p:origin x="1308" y="474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SEPTIEMBRE%2030%20DE%202023%20PRESPTO\GRAFICA%20SECCION%203501%20MINCIT%20SEPTIEMBRE%2030%20DE%202023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graficas.xlsx]CONSOL!Tabla dinámica2</c:name>
    <c:fmtId val="561"/>
  </c:pivotSource>
  <c:chart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3.7873474800569434E-2"/>
          <c:y val="2.5469753163998469E-2"/>
          <c:w val="0.94773982212461005"/>
          <c:h val="0.74721659941582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CONSOL!$B$3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CONSOL!$B$4:$B$6</c:f>
              <c:numCache>
                <c:formatCode>_-* #,##0_-;\-* #,##0_-;_-* "-"??_-;_-@_-</c:formatCode>
                <c:ptCount val="2"/>
                <c:pt idx="0">
                  <c:v>957869.57721599995</c:v>
                </c:pt>
                <c:pt idx="1">
                  <c:v>195786.12870999999</c:v>
                </c:pt>
              </c:numCache>
            </c:numRef>
          </c:val>
        </c:ser>
        <c:ser>
          <c:idx val="1"/>
          <c:order val="1"/>
          <c:tx>
            <c:strRef>
              <c:f>CONSOL!$C$3</c:f>
              <c:strCache>
                <c:ptCount val="1"/>
                <c:pt idx="0">
                  <c:v> BLOQUEOS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CONSOL!$C$4:$C$6</c:f>
              <c:numCache>
                <c:formatCode>_-* #,##0_-;\-* #,##0_-;_-* "-"??_-;_-@_-</c:formatCode>
                <c:ptCount val="2"/>
                <c:pt idx="0">
                  <c:v>25493.395153000001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CONSOL!$D$3</c:f>
              <c:strCache>
                <c:ptCount val="1"/>
                <c:pt idx="0">
                  <c:v> APR. VIGENTE DESPUES DE BLOQUEOS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CONSOL!$D$4:$D$6</c:f>
              <c:numCache>
                <c:formatCode>_-* #,##0_-;\-* #,##0_-;_-* "-"??_-;_-@_-</c:formatCode>
                <c:ptCount val="2"/>
                <c:pt idx="0">
                  <c:v>932376.18206300004</c:v>
                </c:pt>
                <c:pt idx="1">
                  <c:v>195786.12870999999</c:v>
                </c:pt>
              </c:numCache>
            </c:numRef>
          </c:val>
        </c:ser>
        <c:ser>
          <c:idx val="3"/>
          <c:order val="3"/>
          <c:tx>
            <c:strRef>
              <c:f>CONSOL!$E$3</c:f>
              <c:strCache>
                <c:ptCount val="1"/>
                <c:pt idx="0">
                  <c:v> COMPROMISOS    </c:v>
                </c:pt>
              </c:strCache>
            </c:strRef>
          </c:tx>
          <c:spPr>
            <a:pattFill prst="narHorz">
              <a:fgClr>
                <a:schemeClr val="accent4"/>
              </a:fgClr>
              <a:bgClr>
                <a:schemeClr val="accent4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4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CONSOL!$E$4:$E$6</c:f>
              <c:numCache>
                <c:formatCode>_-* #,##0_-;\-* #,##0_-;_-* "-"??_-;_-@_-</c:formatCode>
                <c:ptCount val="2"/>
                <c:pt idx="0">
                  <c:v>744755.37950672</c:v>
                </c:pt>
                <c:pt idx="1">
                  <c:v>164882.33492876001</c:v>
                </c:pt>
              </c:numCache>
            </c:numRef>
          </c:val>
        </c:ser>
        <c:ser>
          <c:idx val="4"/>
          <c:order val="4"/>
          <c:tx>
            <c:strRef>
              <c:f>CONSOL!$F$3</c:f>
              <c:strCache>
                <c:ptCount val="1"/>
                <c:pt idx="0">
                  <c:v> OBLIGACIONES      </c:v>
                </c:pt>
              </c:strCache>
            </c:strRef>
          </c:tx>
          <c:spPr>
            <a:pattFill prst="narHorz">
              <a:fgClr>
                <a:schemeClr val="accent5"/>
              </a:fgClr>
              <a:bgClr>
                <a:schemeClr val="accent5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5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CONSOL!$F$4:$F$6</c:f>
              <c:numCache>
                <c:formatCode>_-* #,##0_-;\-* #,##0_-;_-* "-"??_-;_-@_-</c:formatCode>
                <c:ptCount val="2"/>
                <c:pt idx="0">
                  <c:v>66988.318894190001</c:v>
                </c:pt>
                <c:pt idx="1">
                  <c:v>35990.069018889997</c:v>
                </c:pt>
              </c:numCache>
            </c:numRef>
          </c:val>
        </c:ser>
        <c:ser>
          <c:idx val="5"/>
          <c:order val="5"/>
          <c:tx>
            <c:strRef>
              <c:f>CONSOL!$G$3</c:f>
              <c:strCache>
                <c:ptCount val="1"/>
                <c:pt idx="0">
                  <c:v>   PAGOS             </c:v>
                </c:pt>
              </c:strCache>
            </c:strRef>
          </c:tx>
          <c:spPr>
            <a:pattFill prst="narHorz">
              <a:fgClr>
                <a:schemeClr val="accent6"/>
              </a:fgClr>
              <a:bgClr>
                <a:schemeClr val="accent6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6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CONSOL!$G$4:$G$6</c:f>
              <c:numCache>
                <c:formatCode>_-* #,##0_-;\-* #,##0_-;_-* "-"??_-;_-@_-</c:formatCode>
                <c:ptCount val="2"/>
                <c:pt idx="0">
                  <c:v>66979.813894189996</c:v>
                </c:pt>
                <c:pt idx="1">
                  <c:v>35955.549410890002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-1868519248"/>
        <c:axId val="-1868520336"/>
      </c:barChart>
      <c:catAx>
        <c:axId val="-1868519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868520336"/>
        <c:crosses val="autoZero"/>
        <c:auto val="1"/>
        <c:lblAlgn val="ctr"/>
        <c:lblOffset val="100"/>
        <c:noMultiLvlLbl val="0"/>
      </c:catAx>
      <c:valAx>
        <c:axId val="-1868520336"/>
        <c:scaling>
          <c:orientation val="minMax"/>
        </c:scaling>
        <c:delete val="1"/>
        <c:axPos val="l"/>
        <c:numFmt formatCode="_-* #,##0_-;\-* #,##0_-;_-* &quot;-&quot;??_-;_-@_-" sourceLinked="1"/>
        <c:majorTickMark val="none"/>
        <c:minorTickMark val="none"/>
        <c:tickLblPos val="nextTo"/>
        <c:crossAx val="-1868519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graficas.xlsx]GG!Tabla dinámica1</c:name>
    <c:fmtId val="515"/>
  </c:pivotSource>
  <c:chart>
    <c:autoTitleDeleted val="0"/>
    <c:pivotFmts>
      <c:pivotFmt>
        <c:idx val="0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2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3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4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5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6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7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8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9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0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1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2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3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4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5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6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7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</c:pivotFmts>
    <c:plotArea>
      <c:layout>
        <c:manualLayout>
          <c:layoutTarget val="inner"/>
          <c:xMode val="edge"/>
          <c:yMode val="edge"/>
          <c:x val="1.8055555555555554E-2"/>
          <c:y val="2.918159516584003E-2"/>
          <c:w val="0.96944444444444444"/>
          <c:h val="0.774148657771954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GG!$B$3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GG!$B$4:$B$6</c:f>
              <c:numCache>
                <c:formatCode>_-* #,##0_-;\-* #,##0_-;_-* "-"??_-;_-@_-</c:formatCode>
                <c:ptCount val="2"/>
                <c:pt idx="0">
                  <c:v>930315.17021600006</c:v>
                </c:pt>
                <c:pt idx="1">
                  <c:v>181478.630061</c:v>
                </c:pt>
              </c:numCache>
            </c:numRef>
          </c:val>
        </c:ser>
        <c:ser>
          <c:idx val="1"/>
          <c:order val="1"/>
          <c:tx>
            <c:strRef>
              <c:f>GG!$C$3</c:f>
              <c:strCache>
                <c:ptCount val="1"/>
                <c:pt idx="0">
                  <c:v> BLOQUEOS 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lumMod val="110000"/>
                    <a:satMod val="105000"/>
                    <a:tint val="67000"/>
                  </a:schemeClr>
                </a:gs>
                <a:gs pos="50000">
                  <a:schemeClr val="accent4">
                    <a:lumMod val="105000"/>
                    <a:satMod val="103000"/>
                    <a:tint val="73000"/>
                  </a:schemeClr>
                </a:gs>
                <a:gs pos="100000">
                  <a:schemeClr val="accent4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4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GG!$C$4:$C$6</c:f>
              <c:numCache>
                <c:formatCode>_-* #,##0_-;\-* #,##0_-;_-* "-"??_-;_-@_-</c:formatCode>
                <c:ptCount val="2"/>
                <c:pt idx="0">
                  <c:v>19790.675153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GG!$D$3</c:f>
              <c:strCache>
                <c:ptCount val="1"/>
                <c:pt idx="0">
                  <c:v> APR. VIGENTE DESPUES DE BLOQUEOS 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lumMod val="110000"/>
                    <a:satMod val="105000"/>
                    <a:tint val="67000"/>
                  </a:schemeClr>
                </a:gs>
                <a:gs pos="50000">
                  <a:schemeClr val="accent6">
                    <a:lumMod val="105000"/>
                    <a:satMod val="103000"/>
                    <a:tint val="73000"/>
                  </a:schemeClr>
                </a:gs>
                <a:gs pos="100000">
                  <a:schemeClr val="accent6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6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GG!$D$4:$D$6</c:f>
              <c:numCache>
                <c:formatCode>_-* #,##0_-;\-* #,##0_-;_-* "-"??_-;_-@_-</c:formatCode>
                <c:ptCount val="2"/>
                <c:pt idx="0">
                  <c:v>910524.49506300001</c:v>
                </c:pt>
                <c:pt idx="1">
                  <c:v>181478.630061</c:v>
                </c:pt>
              </c:numCache>
            </c:numRef>
          </c:val>
        </c:ser>
        <c:ser>
          <c:idx val="3"/>
          <c:order val="3"/>
          <c:tx>
            <c:strRef>
              <c:f>GG!$E$3</c:f>
              <c:strCache>
                <c:ptCount val="1"/>
                <c:pt idx="0">
                  <c:v>  COMPROMISOS    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60000"/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60000"/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60000"/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lumMod val="60000"/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GG!$E$4:$E$6</c:f>
              <c:numCache>
                <c:formatCode>_-* #,##0_-;\-* #,##0_-;_-* "-"??_-;_-@_-</c:formatCode>
                <c:ptCount val="2"/>
                <c:pt idx="0">
                  <c:v>740534.99458092009</c:v>
                </c:pt>
                <c:pt idx="1">
                  <c:v>157274.73125016</c:v>
                </c:pt>
              </c:numCache>
            </c:numRef>
          </c:val>
        </c:ser>
        <c:ser>
          <c:idx val="4"/>
          <c:order val="4"/>
          <c:tx>
            <c:strRef>
              <c:f>GG!$F$3</c:f>
              <c:strCache>
                <c:ptCount val="1"/>
                <c:pt idx="0">
                  <c:v> OBLIGACIONES    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lumMod val="60000"/>
                    <a:lumMod val="110000"/>
                    <a:satMod val="105000"/>
                    <a:tint val="67000"/>
                  </a:schemeClr>
                </a:gs>
                <a:gs pos="50000">
                  <a:schemeClr val="accent4">
                    <a:lumMod val="60000"/>
                    <a:lumMod val="105000"/>
                    <a:satMod val="103000"/>
                    <a:tint val="73000"/>
                  </a:schemeClr>
                </a:gs>
                <a:gs pos="100000">
                  <a:schemeClr val="accent4">
                    <a:lumMod val="60000"/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4">
                  <a:lumMod val="60000"/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GG!$F$4:$F$6</c:f>
              <c:numCache>
                <c:formatCode>_-* #,##0_-;\-* #,##0_-;_-* "-"??_-;_-@_-</c:formatCode>
                <c:ptCount val="2"/>
                <c:pt idx="0">
                  <c:v>64319.370471760005</c:v>
                </c:pt>
                <c:pt idx="1">
                  <c:v>35531.178091889997</c:v>
                </c:pt>
              </c:numCache>
            </c:numRef>
          </c:val>
        </c:ser>
        <c:ser>
          <c:idx val="5"/>
          <c:order val="5"/>
          <c:tx>
            <c:strRef>
              <c:f>GG!$G$3</c:f>
              <c:strCache>
                <c:ptCount val="1"/>
                <c:pt idx="0">
                  <c:v> PAGOS       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lumMod val="60000"/>
                    <a:lumMod val="110000"/>
                    <a:satMod val="105000"/>
                    <a:tint val="67000"/>
                  </a:schemeClr>
                </a:gs>
                <a:gs pos="50000">
                  <a:schemeClr val="accent6">
                    <a:lumMod val="60000"/>
                    <a:lumMod val="105000"/>
                    <a:satMod val="103000"/>
                    <a:tint val="73000"/>
                  </a:schemeClr>
                </a:gs>
                <a:gs pos="100000">
                  <a:schemeClr val="accent6">
                    <a:lumMod val="60000"/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6">
                  <a:lumMod val="60000"/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GG!$G$4:$G$6</c:f>
              <c:numCache>
                <c:formatCode>_-* #,##0_-;\-* #,##0_-;_-* "-"??_-;_-@_-</c:formatCode>
                <c:ptCount val="2"/>
                <c:pt idx="0">
                  <c:v>64310.86547176</c:v>
                </c:pt>
                <c:pt idx="1">
                  <c:v>35505.546858889997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-1868529584"/>
        <c:axId val="-1868524688"/>
      </c:barChart>
      <c:catAx>
        <c:axId val="-1868529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868524688"/>
        <c:crosses val="autoZero"/>
        <c:auto val="1"/>
        <c:lblAlgn val="ctr"/>
        <c:lblOffset val="100"/>
        <c:noMultiLvlLbl val="0"/>
      </c:catAx>
      <c:valAx>
        <c:axId val="-1868524688"/>
        <c:scaling>
          <c:orientation val="minMax"/>
        </c:scaling>
        <c:delete val="1"/>
        <c:axPos val="l"/>
        <c:numFmt formatCode="_-* #,##0_-;\-* #,##0_-;_-* &quot;-&quot;??_-;_-@_-" sourceLinked="1"/>
        <c:majorTickMark val="none"/>
        <c:minorTickMark val="none"/>
        <c:tickLblPos val="nextTo"/>
        <c:crossAx val="-1868529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000" dirty="0">
                <a:latin typeface="Verdana" panose="020B0604030504040204" pitchFamily="34" charset="0"/>
                <a:ea typeface="Verdana" panose="020B0604030504040204" pitchFamily="34" charset="0"/>
              </a:rPr>
              <a:t>GASTOS DE INVERSION </a:t>
            </a:r>
          </a:p>
        </c:rich>
      </c:tx>
      <c:layout/>
      <c:overlay val="0"/>
      <c:spPr>
        <a:solidFill>
          <a:schemeClr val="bg1">
            <a:lumMod val="95000"/>
          </a:schemeClr>
        </a:solidFill>
        <a:ln>
          <a:solidFill>
            <a:schemeClr val="accent4">
              <a:lumMod val="7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1.2904562562486045E-3"/>
          <c:w val="1"/>
          <c:h val="0.99870954341926232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graficas.xlsx]DCE!Tabla dinámica4</c:name>
    <c:fmtId val="663"/>
  </c:pivotSource>
  <c:chart>
    <c:autoTitleDeleted val="0"/>
    <c:pivotFmts>
      <c:pivotFmt>
        <c:idx val="0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</c:pivotFmt>
      <c:pivotFmt>
        <c:idx val="1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</c:pivotFmt>
      <c:pivotFmt>
        <c:idx val="2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</c:pivotFmt>
      <c:pivotFmt>
        <c:idx val="3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</c:pivotFmt>
      <c:pivotFmt>
        <c:idx val="4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</c:pivotFmt>
      <c:pivotFmt>
        <c:idx val="5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</c:pivotFmt>
      <c:pivotFmt>
        <c:idx val="6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</c:pivotFmt>
      <c:pivotFmt>
        <c:idx val="7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</c:pivotFmt>
      <c:pivotFmt>
        <c:idx val="8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</c:pivotFmt>
      <c:pivotFmt>
        <c:idx val="9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</c:pivotFmt>
      <c:pivotFmt>
        <c:idx val="10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</c:pivotFmt>
      <c:pivotFmt>
        <c:idx val="11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</c:pivotFmt>
      <c:pivotFmt>
        <c:idx val="12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</c:pivotFmt>
      <c:pivotFmt>
        <c:idx val="13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</c:pivotFmt>
      <c:pivotFmt>
        <c:idx val="14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</c:pivotFmt>
      <c:pivotFmt>
        <c:idx val="15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</c:pivotFmt>
      <c:pivotFmt>
        <c:idx val="16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</c:pivotFmt>
      <c:pivotFmt>
        <c:idx val="17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DCE!$B$3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DCE!$B$4:$B$6</c:f>
              <c:numCache>
                <c:formatCode>#,##0</c:formatCode>
                <c:ptCount val="2"/>
                <c:pt idx="0">
                  <c:v>27554.406999999999</c:v>
                </c:pt>
                <c:pt idx="1">
                  <c:v>14307.498648999999</c:v>
                </c:pt>
              </c:numCache>
            </c:numRef>
          </c:val>
        </c:ser>
        <c:ser>
          <c:idx val="1"/>
          <c:order val="1"/>
          <c:tx>
            <c:strRef>
              <c:f>DCE!$C$3</c:f>
              <c:strCache>
                <c:ptCount val="1"/>
                <c:pt idx="0">
                  <c:v>  BLOQUEOS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DCE!$C$4:$C$6</c:f>
              <c:numCache>
                <c:formatCode>#,##0</c:formatCode>
                <c:ptCount val="2"/>
                <c:pt idx="0">
                  <c:v>5702.72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DCE!$D$3</c:f>
              <c:strCache>
                <c:ptCount val="1"/>
                <c:pt idx="0">
                  <c:v>VIGENTE DESPUES DE BLOQUEOS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DCE!$D$4:$D$6</c:f>
              <c:numCache>
                <c:formatCode>#,##0</c:formatCode>
                <c:ptCount val="2"/>
                <c:pt idx="0">
                  <c:v>21851.687000000002</c:v>
                </c:pt>
                <c:pt idx="1">
                  <c:v>14307.498648999999</c:v>
                </c:pt>
              </c:numCache>
            </c:numRef>
          </c:val>
        </c:ser>
        <c:ser>
          <c:idx val="3"/>
          <c:order val="3"/>
          <c:tx>
            <c:strRef>
              <c:f>DCE!$E$3</c:f>
              <c:strCache>
                <c:ptCount val="1"/>
                <c:pt idx="0">
                  <c:v> COMPROMISOS  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DCE!$E$4:$E$6</c:f>
              <c:numCache>
                <c:formatCode>#,##0</c:formatCode>
                <c:ptCount val="2"/>
                <c:pt idx="0">
                  <c:v>4220.3849258</c:v>
                </c:pt>
                <c:pt idx="1">
                  <c:v>7607.6036786000004</c:v>
                </c:pt>
              </c:numCache>
            </c:numRef>
          </c:val>
        </c:ser>
        <c:ser>
          <c:idx val="4"/>
          <c:order val="4"/>
          <c:tx>
            <c:strRef>
              <c:f>DCE!$F$3</c:f>
              <c:strCache>
                <c:ptCount val="1"/>
                <c:pt idx="0">
                  <c:v>OBLIGACIONES 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DCE!$F$4:$F$6</c:f>
              <c:numCache>
                <c:formatCode>#,##0</c:formatCode>
                <c:ptCount val="2"/>
                <c:pt idx="0">
                  <c:v>2668.9484224299999</c:v>
                </c:pt>
                <c:pt idx="1">
                  <c:v>458.89092699999998</c:v>
                </c:pt>
              </c:numCache>
            </c:numRef>
          </c:val>
        </c:ser>
        <c:ser>
          <c:idx val="5"/>
          <c:order val="5"/>
          <c:tx>
            <c:strRef>
              <c:f>DCE!$G$3</c:f>
              <c:strCache>
                <c:ptCount val="1"/>
                <c:pt idx="0">
                  <c:v> PAGOS     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DCE!$G$4:$G$6</c:f>
              <c:numCache>
                <c:formatCode>#,##0</c:formatCode>
                <c:ptCount val="2"/>
                <c:pt idx="0">
                  <c:v>2668.9484224299999</c:v>
                </c:pt>
                <c:pt idx="1">
                  <c:v>450.00255199999998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-1872756336"/>
        <c:axId val="-1872754160"/>
      </c:barChart>
      <c:catAx>
        <c:axId val="-18727563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872754160"/>
        <c:crosses val="autoZero"/>
        <c:auto val="1"/>
        <c:lblAlgn val="ctr"/>
        <c:lblOffset val="100"/>
        <c:noMultiLvlLbl val="0"/>
      </c:catAx>
      <c:valAx>
        <c:axId val="-18727541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8727563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Series val="1"/>
        <c14:dropZonesVisible val="1"/>
      </c14:pivotOptions>
    </c:ext>
  </c:extLst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MINCOMERCIO!$B$119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MINCOMERCIO!$C$118:$K$118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MINCOMERCIO!$C$119:$K$119</c:f>
              <c:numCache>
                <c:formatCode>#,##0</c:formatCode>
                <c:ptCount val="7"/>
                <c:pt idx="0">
                  <c:v>17207.498649000001</c:v>
                </c:pt>
                <c:pt idx="1">
                  <c:v>0</c:v>
                </c:pt>
                <c:pt idx="2">
                  <c:v>17207.498649000001</c:v>
                </c:pt>
                <c:pt idx="3">
                  <c:v>8673.9347867100005</c:v>
                </c:pt>
                <c:pt idx="4">
                  <c:v>577.03244496000002</c:v>
                </c:pt>
                <c:pt idx="5">
                  <c:v>567.97740296000006</c:v>
                </c:pt>
                <c:pt idx="6">
                  <c:v>8537.138727399999</c:v>
                </c:pt>
              </c:numCache>
            </c:numRef>
          </c:val>
        </c:ser>
        <c:ser>
          <c:idx val="1"/>
          <c:order val="1"/>
          <c:tx>
            <c:strRef>
              <c:f>MINCOMERCIO!$B$120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MINCOMERCIO!$C$118:$K$118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MINCOMERCIO!$C$120:$K$120</c:f>
              <c:numCache>
                <c:formatCode>#,##0</c:formatCode>
                <c:ptCount val="7"/>
                <c:pt idx="0">
                  <c:v>155128.630061</c:v>
                </c:pt>
                <c:pt idx="1">
                  <c:v>0</c:v>
                </c:pt>
                <c:pt idx="2">
                  <c:v>155128.630061</c:v>
                </c:pt>
                <c:pt idx="3">
                  <c:v>142508.15738714999</c:v>
                </c:pt>
                <c:pt idx="4">
                  <c:v>35216.576450630004</c:v>
                </c:pt>
                <c:pt idx="5">
                  <c:v>35198.137751630005</c:v>
                </c:pt>
                <c:pt idx="6">
                  <c:v>12638.775273519988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872762928"/>
        <c:axId val="-1872762384"/>
      </c:barChart>
      <c:lineChart>
        <c:grouping val="standard"/>
        <c:varyColors val="0"/>
        <c:ser>
          <c:idx val="2"/>
          <c:order val="2"/>
          <c:tx>
            <c:strRef>
              <c:f>MINCOMERCIO!$B$121</c:f>
              <c:strCache>
                <c:ptCount val="1"/>
                <c:pt idx="0">
                  <c:v>SECRETARIA GENERAL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strRef>
              <c:f>MINCOMERCIO!$C$118:$K$118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MINCOMERCIO!$C$121:$K$121</c:f>
              <c:numCache>
                <c:formatCode>#,##0</c:formatCode>
                <c:ptCount val="7"/>
                <c:pt idx="0">
                  <c:v>13450</c:v>
                </c:pt>
                <c:pt idx="1">
                  <c:v>0</c:v>
                </c:pt>
                <c:pt idx="2">
                  <c:v>13450</c:v>
                </c:pt>
                <c:pt idx="3">
                  <c:v>7163.7822239999996</c:v>
                </c:pt>
                <c:pt idx="4">
                  <c:v>37.432076000000002</c:v>
                </c:pt>
                <c:pt idx="5">
                  <c:v>30.406209</c:v>
                </c:pt>
                <c:pt idx="6">
                  <c:v>6391.2070860000003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MINCOMERCIO!$B$122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ln w="28575" cap="rnd">
              <a:solidFill>
                <a:srgbClr val="8A0000"/>
              </a:solidFill>
              <a:round/>
            </a:ln>
            <a:effectLst/>
          </c:spPr>
          <c:marker>
            <c:symbol val="none"/>
          </c:marker>
          <c:cat>
            <c:strRef>
              <c:f>MINCOMERCIO!$C$118:$K$118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MINCOMERCIO!$C$122:$K$122</c:f>
              <c:numCache>
                <c:formatCode>#,##0</c:formatCode>
                <c:ptCount val="7"/>
                <c:pt idx="0">
                  <c:v>10000</c:v>
                </c:pt>
                <c:pt idx="1">
                  <c:v>0</c:v>
                </c:pt>
                <c:pt idx="2">
                  <c:v>10000</c:v>
                </c:pt>
                <c:pt idx="3">
                  <c:v>6536.4605308999999</c:v>
                </c:pt>
                <c:pt idx="4">
                  <c:v>159.02804730000003</c:v>
                </c:pt>
                <c:pt idx="5">
                  <c:v>159.02804730000003</c:v>
                </c:pt>
                <c:pt idx="6">
                  <c:v>3614.0737220000001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872762928"/>
        <c:axId val="-1872762384"/>
      </c:lineChart>
      <c:catAx>
        <c:axId val="-1872762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872762384"/>
        <c:crosses val="autoZero"/>
        <c:auto val="1"/>
        <c:lblAlgn val="ctr"/>
        <c:lblOffset val="100"/>
        <c:noMultiLvlLbl val="0"/>
      </c:catAx>
      <c:valAx>
        <c:axId val="-1872762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87276292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0.35104</cdr:x>
      <cdr:y>0.63317</cdr:y>
    </cdr:from>
    <cdr:to>
      <cdr:x>0.42585</cdr:x>
      <cdr:y>0.69731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3182620" y="3037840"/>
          <a:ext cx="678180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s-ES" b="1" dirty="0">
              <a:solidFill>
                <a:srgbClr val="CC3300"/>
              </a:solidFill>
            </a:rPr>
            <a:t>7</a:t>
          </a:r>
          <a:r>
            <a:rPr lang="es-ES" b="1" dirty="0" smtClean="0">
              <a:solidFill>
                <a:srgbClr val="CC3300"/>
              </a:solidFill>
            </a:rPr>
            <a:t>%</a:t>
          </a:r>
          <a:endParaRPr lang="es-CO" b="1" dirty="0">
            <a:solidFill>
              <a:srgbClr val="CC3300"/>
            </a:solidFill>
          </a:endParaRPr>
        </a:p>
      </cdr:txBody>
    </cdr:sp>
  </cdr:relSizeAnchor>
  <cdr:relSizeAnchor xmlns:cdr="http://schemas.openxmlformats.org/drawingml/2006/chartDrawing">
    <cdr:from>
      <cdr:x>0.41502</cdr:x>
      <cdr:y>0.63793</cdr:y>
    </cdr:from>
    <cdr:to>
      <cdr:x>0.48982</cdr:x>
      <cdr:y>0.70208</cdr:y>
    </cdr:to>
    <cdr:sp macro="" textlink="">
      <cdr:nvSpPr>
        <cdr:cNvPr id="3" name="CuadroTexto 1"/>
        <cdr:cNvSpPr txBox="1"/>
      </cdr:nvSpPr>
      <cdr:spPr>
        <a:xfrm xmlns:a="http://schemas.openxmlformats.org/drawingml/2006/main">
          <a:off x="3762635" y="3060700"/>
          <a:ext cx="678180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s-ES" b="1" dirty="0" smtClean="0">
              <a:solidFill>
                <a:schemeClr val="accent6">
                  <a:lumMod val="50000"/>
                </a:schemeClr>
              </a:solidFill>
            </a:rPr>
            <a:t>7%</a:t>
          </a:r>
          <a:endParaRPr lang="es-CO" b="1" dirty="0">
            <a:solidFill>
              <a:schemeClr val="accent6">
                <a:lumMod val="5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0.757</cdr:x>
      <cdr:y>0.56964</cdr:y>
    </cdr:from>
    <cdr:to>
      <cdr:x>0.8318</cdr:x>
      <cdr:y>0.63379</cdr:y>
    </cdr:to>
    <cdr:sp macro="" textlink="">
      <cdr:nvSpPr>
        <cdr:cNvPr id="4" name="CuadroTexto 1"/>
        <cdr:cNvSpPr txBox="1"/>
      </cdr:nvSpPr>
      <cdr:spPr>
        <a:xfrm xmlns:a="http://schemas.openxmlformats.org/drawingml/2006/main">
          <a:off x="6863080" y="2733040"/>
          <a:ext cx="678180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s-ES" b="1" dirty="0" smtClean="0">
              <a:solidFill>
                <a:srgbClr val="002060"/>
              </a:solidFill>
            </a:rPr>
            <a:t>84%</a:t>
          </a:r>
          <a:endParaRPr lang="es-CO" b="1" dirty="0">
            <a:solidFill>
              <a:srgbClr val="002060"/>
            </a:solidFill>
          </a:endParaRPr>
        </a:p>
      </cdr:txBody>
    </cdr:sp>
  </cdr:relSizeAnchor>
  <cdr:relSizeAnchor xmlns:cdr="http://schemas.openxmlformats.org/drawingml/2006/chartDrawing">
    <cdr:from>
      <cdr:x>0.82144</cdr:x>
      <cdr:y>0.65267</cdr:y>
    </cdr:from>
    <cdr:to>
      <cdr:x>0.89624</cdr:x>
      <cdr:y>0.71681</cdr:y>
    </cdr:to>
    <cdr:sp macro="" textlink="">
      <cdr:nvSpPr>
        <cdr:cNvPr id="5" name="CuadroTexto 1"/>
        <cdr:cNvSpPr txBox="1"/>
      </cdr:nvSpPr>
      <cdr:spPr>
        <a:xfrm xmlns:a="http://schemas.openxmlformats.org/drawingml/2006/main">
          <a:off x="7447280" y="3131398"/>
          <a:ext cx="678180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>
              <a:solidFill>
                <a:srgbClr val="CC3300"/>
              </a:solidFill>
              <a:latin typeface="Arial" panose="020B0604020202020204" pitchFamily="34" charset="0"/>
              <a:cs typeface="Arial" panose="020B0604020202020204" pitchFamily="34" charset="0"/>
            </a:rPr>
            <a:t>18</a:t>
          </a:r>
          <a:r>
            <a:rPr lang="es-ES" sz="1400" b="1" dirty="0" smtClean="0">
              <a:solidFill>
                <a:srgbClr val="CC3300"/>
              </a:solidFill>
              <a:latin typeface="Arial" panose="020B0604020202020204" pitchFamily="34" charset="0"/>
              <a:cs typeface="Arial" panose="020B0604020202020204" pitchFamily="34" charset="0"/>
            </a:rPr>
            <a:t>%</a:t>
          </a:r>
          <a:endParaRPr lang="es-CO" sz="1400" b="1" dirty="0">
            <a:solidFill>
              <a:srgbClr val="CC33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0.88625</cdr:x>
      <cdr:y>0.65487</cdr:y>
    </cdr:from>
    <cdr:to>
      <cdr:x>0.96106</cdr:x>
      <cdr:y>0.71902</cdr:y>
    </cdr:to>
    <cdr:sp macro="" textlink="">
      <cdr:nvSpPr>
        <cdr:cNvPr id="6" name="CuadroTexto 1"/>
        <cdr:cNvSpPr txBox="1"/>
      </cdr:nvSpPr>
      <cdr:spPr>
        <a:xfrm xmlns:a="http://schemas.openxmlformats.org/drawingml/2006/main">
          <a:off x="8034915" y="3141980"/>
          <a:ext cx="678180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18%</a:t>
          </a:r>
          <a:endParaRPr lang="es-CO" sz="1400" b="1" dirty="0">
            <a:solidFill>
              <a:schemeClr val="accent6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0.34556</cdr:x>
      <cdr:y>0.74758</cdr:y>
    </cdr:from>
    <cdr:to>
      <cdr:x>0.40889</cdr:x>
      <cdr:y>0.81187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3159760" y="3578860"/>
          <a:ext cx="579120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s-ES" b="1" dirty="0">
              <a:solidFill>
                <a:schemeClr val="tx2">
                  <a:lumMod val="50000"/>
                </a:schemeClr>
              </a:solidFill>
            </a:rPr>
            <a:t>7</a:t>
          </a:r>
          <a:r>
            <a:rPr lang="es-ES" b="1" dirty="0" smtClean="0">
              <a:solidFill>
                <a:schemeClr val="tx2">
                  <a:lumMod val="50000"/>
                </a:schemeClr>
              </a:solidFill>
            </a:rPr>
            <a:t>%</a:t>
          </a:r>
          <a:endParaRPr lang="es-CO" b="1" dirty="0">
            <a:solidFill>
              <a:schemeClr val="tx2">
                <a:lumMod val="5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0.41639</cdr:x>
      <cdr:y>0.75076</cdr:y>
    </cdr:from>
    <cdr:to>
      <cdr:x>0.47972</cdr:x>
      <cdr:y>0.81505</cdr:y>
    </cdr:to>
    <cdr:sp macro="" textlink="">
      <cdr:nvSpPr>
        <cdr:cNvPr id="3" name="CuadroTexto 1"/>
        <cdr:cNvSpPr txBox="1"/>
      </cdr:nvSpPr>
      <cdr:spPr>
        <a:xfrm xmlns:a="http://schemas.openxmlformats.org/drawingml/2006/main">
          <a:off x="3807460" y="3594100"/>
          <a:ext cx="579120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s-ES" b="1" dirty="0">
              <a:solidFill>
                <a:schemeClr val="accent5">
                  <a:lumMod val="50000"/>
                </a:schemeClr>
              </a:solidFill>
            </a:rPr>
            <a:t>7</a:t>
          </a:r>
          <a:r>
            <a:rPr lang="es-ES" b="1" dirty="0" smtClean="0">
              <a:solidFill>
                <a:schemeClr val="accent5">
                  <a:lumMod val="50000"/>
                </a:schemeClr>
              </a:solidFill>
            </a:rPr>
            <a:t>%</a:t>
          </a:r>
          <a:endParaRPr lang="es-CO" b="1" dirty="0">
            <a:solidFill>
              <a:schemeClr val="accent5">
                <a:lumMod val="5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0.75722</cdr:x>
      <cdr:y>0.66958</cdr:y>
    </cdr:from>
    <cdr:to>
      <cdr:x>0.82056</cdr:x>
      <cdr:y>0.73388</cdr:y>
    </cdr:to>
    <cdr:sp macro="" textlink="">
      <cdr:nvSpPr>
        <cdr:cNvPr id="4" name="CuadroTexto 1"/>
        <cdr:cNvSpPr txBox="1"/>
      </cdr:nvSpPr>
      <cdr:spPr>
        <a:xfrm xmlns:a="http://schemas.openxmlformats.org/drawingml/2006/main">
          <a:off x="6924040" y="3205480"/>
          <a:ext cx="579120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s-ES" b="1" dirty="0" smtClean="0">
              <a:solidFill>
                <a:schemeClr val="accent2">
                  <a:lumMod val="50000"/>
                </a:schemeClr>
              </a:solidFill>
            </a:rPr>
            <a:t>87%</a:t>
          </a:r>
          <a:endParaRPr lang="es-CO" b="1" dirty="0">
            <a:solidFill>
              <a:schemeClr val="accent2">
                <a:lumMod val="5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0.83194</cdr:x>
      <cdr:y>0.68179</cdr:y>
    </cdr:from>
    <cdr:to>
      <cdr:x>0.89528</cdr:x>
      <cdr:y>0.74608</cdr:y>
    </cdr:to>
    <cdr:sp macro="" textlink="">
      <cdr:nvSpPr>
        <cdr:cNvPr id="5" name="CuadroTexto 1"/>
        <cdr:cNvSpPr txBox="1"/>
      </cdr:nvSpPr>
      <cdr:spPr>
        <a:xfrm xmlns:a="http://schemas.openxmlformats.org/drawingml/2006/main">
          <a:off x="7607300" y="3263900"/>
          <a:ext cx="579120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20%</a:t>
          </a:r>
          <a:endParaRPr lang="es-CO" sz="1400" b="1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0.90194</cdr:x>
      <cdr:y>0.67926</cdr:y>
    </cdr:from>
    <cdr:to>
      <cdr:x>0.96528</cdr:x>
      <cdr:y>0.74355</cdr:y>
    </cdr:to>
    <cdr:sp macro="" textlink="">
      <cdr:nvSpPr>
        <cdr:cNvPr id="6" name="CuadroTexto 1"/>
        <cdr:cNvSpPr txBox="1"/>
      </cdr:nvSpPr>
      <cdr:spPr>
        <a:xfrm xmlns:a="http://schemas.openxmlformats.org/drawingml/2006/main">
          <a:off x="8247380" y="3251814"/>
          <a:ext cx="579120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20</a:t>
          </a:r>
          <a:r>
            <a:rPr lang="es-ES" sz="1400" b="1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%</a:t>
          </a:r>
          <a:endParaRPr lang="es-CO" sz="1400" b="1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0.22609</cdr:x>
      <cdr:y>0.63076</cdr:y>
    </cdr:from>
    <cdr:to>
      <cdr:x>0.29864</cdr:x>
      <cdr:y>0.6947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2065835" y="2781300"/>
          <a:ext cx="662940" cy="2819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ES" sz="14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19 %</a:t>
          </a:r>
          <a:endParaRPr lang="es-CO" sz="1400" b="1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0.19662</cdr:x>
      <cdr:y>0.55933</cdr:y>
    </cdr:from>
    <cdr:to>
      <cdr:x>0.26918</cdr:x>
      <cdr:y>0.62327</cdr:y>
    </cdr:to>
    <cdr:sp macro="" textlink="">
      <cdr:nvSpPr>
        <cdr:cNvPr id="3" name="CuadroTexto 1"/>
        <cdr:cNvSpPr txBox="1"/>
      </cdr:nvSpPr>
      <cdr:spPr>
        <a:xfrm xmlns:a="http://schemas.openxmlformats.org/drawingml/2006/main">
          <a:off x="1796595" y="2466340"/>
          <a:ext cx="662940" cy="2819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12 </a:t>
          </a:r>
          <a:r>
            <a:rPr lang="es-ES" sz="1400" b="1" dirty="0" smtClean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%</a:t>
          </a:r>
          <a:endParaRPr lang="es-CO" sz="1400" b="1" dirty="0">
            <a:solidFill>
              <a:schemeClr val="accent4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0.19801</cdr:x>
      <cdr:y>0.5</cdr:y>
    </cdr:from>
    <cdr:to>
      <cdr:x>0.27057</cdr:x>
      <cdr:y>0.56394</cdr:y>
    </cdr:to>
    <cdr:sp macro="" textlink="">
      <cdr:nvSpPr>
        <cdr:cNvPr id="4" name="CuadroTexto 1"/>
        <cdr:cNvSpPr txBox="1"/>
      </cdr:nvSpPr>
      <cdr:spPr>
        <a:xfrm xmlns:a="http://schemas.openxmlformats.org/drawingml/2006/main">
          <a:off x="1809295" y="2204733"/>
          <a:ext cx="662940" cy="2819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12 %</a:t>
          </a:r>
          <a:endParaRPr lang="es-CO" sz="1400" b="1" dirty="0">
            <a:solidFill>
              <a:schemeClr val="accent5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0.29336</cdr:x>
      <cdr:y>0.18606</cdr:y>
    </cdr:from>
    <cdr:to>
      <cdr:x>0.36592</cdr:x>
      <cdr:y>0.25</cdr:y>
    </cdr:to>
    <cdr:sp macro="" textlink="">
      <cdr:nvSpPr>
        <cdr:cNvPr id="5" name="CuadroTexto 1"/>
        <cdr:cNvSpPr txBox="1"/>
      </cdr:nvSpPr>
      <cdr:spPr>
        <a:xfrm xmlns:a="http://schemas.openxmlformats.org/drawingml/2006/main">
          <a:off x="2680515" y="820420"/>
          <a:ext cx="662940" cy="2819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53</a:t>
          </a:r>
          <a:r>
            <a:rPr lang="es-ES" sz="14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ES" sz="14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%</a:t>
          </a:r>
          <a:endParaRPr lang="es-CO" sz="1400" b="1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0.19384</cdr:x>
      <cdr:y>0.12356</cdr:y>
    </cdr:from>
    <cdr:to>
      <cdr:x>0.2664</cdr:x>
      <cdr:y>0.1875</cdr:y>
    </cdr:to>
    <cdr:sp macro="" textlink="">
      <cdr:nvSpPr>
        <cdr:cNvPr id="7" name="CuadroTexto 1"/>
        <cdr:cNvSpPr txBox="1"/>
      </cdr:nvSpPr>
      <cdr:spPr>
        <a:xfrm xmlns:a="http://schemas.openxmlformats.org/drawingml/2006/main">
          <a:off x="1771195" y="544831"/>
          <a:ext cx="662940" cy="2819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3</a:t>
          </a:r>
          <a:r>
            <a:rPr lang="es-ES" sz="1400" b="1" dirty="0" smtClean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ES" sz="1400" b="1" dirty="0" smtClean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%</a:t>
          </a:r>
          <a:endParaRPr lang="es-CO" sz="1400" b="1" dirty="0">
            <a:solidFill>
              <a:schemeClr val="accent4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0.19357</cdr:x>
      <cdr:y>0.06221</cdr:y>
    </cdr:from>
    <cdr:to>
      <cdr:x>0.26612</cdr:x>
      <cdr:y>0.12615</cdr:y>
    </cdr:to>
    <cdr:sp macro="" textlink="">
      <cdr:nvSpPr>
        <cdr:cNvPr id="8" name="CuadroTexto 1"/>
        <cdr:cNvSpPr txBox="1"/>
      </cdr:nvSpPr>
      <cdr:spPr>
        <a:xfrm xmlns:a="http://schemas.openxmlformats.org/drawingml/2006/main">
          <a:off x="1768655" y="274333"/>
          <a:ext cx="662940" cy="2819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3</a:t>
          </a:r>
          <a:r>
            <a:rPr lang="es-ES" sz="14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ES" sz="14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%</a:t>
          </a:r>
          <a:endParaRPr lang="es-CO" sz="1400" b="1" dirty="0">
            <a:solidFill>
              <a:schemeClr val="accent5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 dirty="0"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2/03/2026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2/03/2026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xmlns="" id="{00000000-0008-0000-0000-000004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7" t="8510" r="6531" b="5815"/>
          <a:stretch>
            <a:fillRect/>
          </a:stretch>
        </p:blipFill>
        <p:spPr bwMode="auto">
          <a:xfrm>
            <a:off x="3329835" y="0"/>
            <a:ext cx="1934315" cy="890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68890" y="914591"/>
            <a:ext cx="4282751" cy="3337767"/>
          </a:xfrm>
          <a:solidFill>
            <a:srgbClr val="8A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SECCIÓN 3501 – MINISTERIO DE COMERCIO INDUSTRIA Y TURISMO</a:t>
            </a: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</a:t>
            </a:r>
            <a:b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EJECUCIÓN  PRESUPUESTAL  ACUMULADA </a:t>
            </a:r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 FEBRERO 28 </a:t>
            </a:r>
            <a:r>
              <a:rPr lang="es-ES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 </a:t>
            </a:r>
            <a:r>
              <a:rPr lang="es-ES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2026</a:t>
            </a:r>
            <a:endParaRPr lang="es-CO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86139" y="4262618"/>
            <a:ext cx="8565502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chemeClr val="accent3">
                    <a:lumMod val="50000"/>
                  </a:schemeClr>
                </a:solidFill>
              </a:rPr>
              <a:t>                   </a:t>
            </a:r>
            <a:r>
              <a:rPr lang="es-ES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COMPROMETIDO  </a:t>
            </a:r>
            <a:r>
              <a:rPr lang="es-CO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81</a:t>
            </a:r>
            <a:r>
              <a:rPr lang="es-CO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%</a:t>
            </a:r>
            <a:r>
              <a:rPr lang="es-CO" dirty="0" smtClean="0"/>
              <a:t>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es-ES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  OBLIGADO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9%    </a:t>
            </a:r>
            <a:r>
              <a:rPr lang="es-ES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  PAGADO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9%</a:t>
            </a:r>
            <a:endParaRPr lang="es-CO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AutoShape 2" descr="Programa para presupuestos de obras de construcción - BrickContr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405" y="914590"/>
            <a:ext cx="4268486" cy="333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988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-1" y="-17549"/>
            <a:ext cx="9144000" cy="685800"/>
          </a:xfrm>
          <a:solidFill>
            <a:srgbClr val="8A0000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lvl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GRAFICA EJECUCIÓN PRESUPUESTAL ACUMULADA </a:t>
            </a:r>
          </a:p>
          <a:p>
            <a:pPr lvl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SECCIÓN 3501 MINCOMERCIO CON CORTE AL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28 DE FEBRERO DE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2026</a:t>
            </a:r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4" name="Rectángulo 23"/>
          <p:cNvSpPr/>
          <p:nvPr/>
        </p:nvSpPr>
        <p:spPr>
          <a:xfrm>
            <a:off x="77844" y="4924858"/>
            <a:ext cx="1604865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5537236"/>
              </p:ext>
            </p:extLst>
          </p:nvPr>
        </p:nvGraphicFramePr>
        <p:xfrm>
          <a:off x="77844" y="126999"/>
          <a:ext cx="9066156" cy="47978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2667000" y="1143000"/>
            <a:ext cx="6781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2060"/>
                </a:solidFill>
              </a:rPr>
              <a:t>80%</a:t>
            </a:r>
            <a:endParaRPr lang="es-CO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50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-497630"/>
            <a:ext cx="9144000" cy="754806"/>
          </a:xfrm>
          <a:prstGeom prst="rect">
            <a:avLst/>
          </a:prstGeom>
          <a:solidFill>
            <a:srgbClr val="8A0000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EJECUCIÓN PRESUPUESTAL ACUMULADA    </a:t>
            </a: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EJECUTORA 350101 GESTIÓN GENERAL CON CORTE AL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28 DE FEBRERO DE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2026</a:t>
            </a:r>
            <a:endParaRPr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4904" y="4949599"/>
            <a:ext cx="1654628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9794318"/>
              </p:ext>
            </p:extLst>
          </p:nvPr>
        </p:nvGraphicFramePr>
        <p:xfrm>
          <a:off x="44904" y="256976"/>
          <a:ext cx="9144000" cy="4787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2491740" y="1356360"/>
            <a:ext cx="579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accent2">
                    <a:lumMod val="50000"/>
                  </a:schemeClr>
                </a:solidFill>
              </a:rPr>
              <a:t>81%</a:t>
            </a:r>
            <a:endParaRPr lang="es-CO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1" y="-1"/>
            <a:ext cx="9144000" cy="685801"/>
          </a:xfrm>
          <a:prstGeom prst="rect">
            <a:avLst/>
          </a:prstGeom>
          <a:solidFill>
            <a:srgbClr val="8A0000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lang="es-CO" sz="1400" dirty="0">
              <a:solidFill>
                <a:schemeClr val="bg1"/>
              </a:solidFill>
            </a:endParaRP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EJECUCIÓN PRESUPUESTAL ACUMULADA   </a:t>
            </a: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EJECUTORA 350102 DIRECCIÓN GENERAL DE COMERCIO EXTERIOR </a:t>
            </a:r>
          </a:p>
          <a:p>
            <a:pPr marL="0" indent="0"/>
            <a:r>
              <a:rPr lang="es-ES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</a:t>
            </a:r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28 DE FEBRERO DE </a:t>
            </a:r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2026</a:t>
            </a:r>
            <a:endParaRPr lang="es-ES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/>
            <a:endParaRPr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8225836"/>
              </p:ext>
            </p:extLst>
          </p:nvPr>
        </p:nvGraphicFramePr>
        <p:xfrm flipH="1">
          <a:off x="9054739" y="852522"/>
          <a:ext cx="45719" cy="42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ángulo 5"/>
          <p:cNvSpPr/>
          <p:nvPr/>
        </p:nvSpPr>
        <p:spPr>
          <a:xfrm>
            <a:off x="6805" y="4905983"/>
            <a:ext cx="1654628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6451890"/>
              </p:ext>
            </p:extLst>
          </p:nvPr>
        </p:nvGraphicFramePr>
        <p:xfrm>
          <a:off x="6805" y="685800"/>
          <a:ext cx="9137195" cy="44094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0" y="1"/>
            <a:ext cx="9144000" cy="609600"/>
          </a:xfrm>
          <a:solidFill>
            <a:srgbClr val="8A0000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EJECUCIÓN PRESUPUESTAL ACUMULADA </a:t>
            </a: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GASTOS DE INVERSIÓN CON CORTE AL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28 DE FEBRERO DE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2026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0" y="4980990"/>
            <a:ext cx="1672334" cy="17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2534669"/>
              </p:ext>
            </p:extLst>
          </p:nvPr>
        </p:nvGraphicFramePr>
        <p:xfrm>
          <a:off x="0" y="609601"/>
          <a:ext cx="9144000" cy="45468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1_Office Theme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11626</TotalTime>
  <Words>146</Words>
  <Application>Microsoft Office PowerPoint</Application>
  <PresentationFormat>Presentación en pantalla (16:9)</PresentationFormat>
  <Paragraphs>38</Paragraphs>
  <Slides>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Verdana</vt:lpstr>
      <vt:lpstr>Calibri</vt:lpstr>
      <vt:lpstr>Montserrat</vt:lpstr>
      <vt:lpstr>Arial</vt:lpstr>
      <vt:lpstr>Calibri Light</vt:lpstr>
      <vt:lpstr>1_Office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Heidy Yineth Arevalo Gomez</cp:lastModifiedBy>
  <cp:revision>1316</cp:revision>
  <cp:lastPrinted>2024-07-03T15:25:14Z</cp:lastPrinted>
  <dcterms:modified xsi:type="dcterms:W3CDTF">2026-03-02T16:34:14Z</dcterms:modified>
</cp:coreProperties>
</file>