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5B5B"/>
    <a:srgbClr val="043460"/>
    <a:srgbClr val="FF4105"/>
    <a:srgbClr val="FFD653"/>
    <a:srgbClr val="3333CC"/>
    <a:srgbClr val="CC3300"/>
    <a:srgbClr val="FCBCBE"/>
    <a:srgbClr val="FF5757"/>
    <a:srgbClr val="C5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5486" autoAdjust="0"/>
  </p:normalViewPr>
  <p:slideViewPr>
    <p:cSldViewPr snapToGrid="0" snapToObjects="1" showGuides="1">
      <p:cViewPr>
        <p:scale>
          <a:sx n="100" d="100"/>
          <a:sy n="100" d="100"/>
        </p:scale>
        <p:origin x="2028" y="87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54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7873474800569434E-2"/>
          <c:y val="2.5469753163998469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957869.57721599995</c:v>
                </c:pt>
                <c:pt idx="1">
                  <c:v>195786.12870999999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25493.395153000001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932376.18206300004</c:v>
                </c:pt>
                <c:pt idx="1">
                  <c:v>195786.12870999999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701581.71452025999</c:v>
                </c:pt>
                <c:pt idx="1">
                  <c:v>164604.93390108002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8203.8111512300002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8041.1025433000004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90071232"/>
        <c:axId val="390072320"/>
      </c:barChart>
      <c:catAx>
        <c:axId val="39007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0072320"/>
        <c:crosses val="autoZero"/>
        <c:auto val="1"/>
        <c:lblAlgn val="ctr"/>
        <c:lblOffset val="100"/>
        <c:noMultiLvlLbl val="0"/>
      </c:catAx>
      <c:valAx>
        <c:axId val="39007232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39007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graficas.xlsx]GG!Tabla dinámica1</c:name>
    <c:fmtId val="449"/>
  </c:pivotSource>
  <c:chart>
    <c:autoTitleDeleted val="0"/>
    <c:pivotFmts>
      <c:pivotFmt>
        <c:idx val="0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GG!$B$3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GG!$B$4:$B$6</c:f>
              <c:numCache>
                <c:formatCode>_-* #,##0_-;\-* #,##0_-;_-* "-"??_-;_-@_-</c:formatCode>
                <c:ptCount val="2"/>
                <c:pt idx="0">
                  <c:v>930315.17021600006</c:v>
                </c:pt>
                <c:pt idx="1">
                  <c:v>181478.630061</c:v>
                </c:pt>
              </c:numCache>
            </c:numRef>
          </c:val>
        </c:ser>
        <c:ser>
          <c:idx val="1"/>
          <c:order val="1"/>
          <c:tx>
            <c:strRef>
              <c:f>GG!$C$3</c:f>
              <c:strCache>
                <c:ptCount val="1"/>
                <c:pt idx="0">
                  <c:v> BLOQUEOS 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GG!$C$4:$C$6</c:f>
              <c:numCache>
                <c:formatCode>_-* #,##0_-;\-* #,##0_-;_-* "-"??_-;_-@_-</c:formatCode>
                <c:ptCount val="2"/>
                <c:pt idx="0">
                  <c:v>19790.675153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GG!$D$3</c:f>
              <c:strCache>
                <c:ptCount val="1"/>
                <c:pt idx="0">
                  <c:v> APR. VIGENTE DESPUES DE BLOQUEOS 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GG!$D$4:$D$6</c:f>
              <c:numCache>
                <c:formatCode>_-* #,##0_-;\-* #,##0_-;_-* "-"??_-;_-@_-</c:formatCode>
                <c:ptCount val="2"/>
                <c:pt idx="0">
                  <c:v>910524.49506300001</c:v>
                </c:pt>
                <c:pt idx="1">
                  <c:v>181478.630061</c:v>
                </c:pt>
              </c:numCache>
            </c:numRef>
          </c:val>
        </c:ser>
        <c:ser>
          <c:idx val="3"/>
          <c:order val="3"/>
          <c:tx>
            <c:strRef>
              <c:f>GG!$E$3</c:f>
              <c:strCache>
                <c:ptCount val="1"/>
                <c:pt idx="0">
                  <c:v>  COMPROMISOS    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1872291489177529E-3"/>
                  <c:y val="8.6099027800530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GG!$E$4:$E$6</c:f>
              <c:numCache>
                <c:formatCode>_-* #,##0_-;\-* #,##0_-;_-* "-"??_-;_-@_-</c:formatCode>
                <c:ptCount val="2"/>
                <c:pt idx="0">
                  <c:v>698759.83042300004</c:v>
                </c:pt>
                <c:pt idx="1">
                  <c:v>156997.33022248</c:v>
                </c:pt>
              </c:numCache>
            </c:numRef>
          </c:val>
        </c:ser>
        <c:ser>
          <c:idx val="4"/>
          <c:order val="4"/>
          <c:tx>
            <c:strRef>
              <c:f>GG!$F$3</c:f>
              <c:strCache>
                <c:ptCount val="1"/>
                <c:pt idx="0">
                  <c:v> OBLIGACIONES    </c:v>
                </c:pt>
              </c:strCache>
            </c:strRef>
          </c:tx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GG!$F$4:$F$6</c:f>
              <c:numCache>
                <c:formatCode>_-* #,##0_-;\-* #,##0_-;_-* "-"??_-;_-@_-</c:formatCode>
                <c:ptCount val="2"/>
                <c:pt idx="0">
                  <c:v>7012.8401902400001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GG!$G$3</c:f>
              <c:strCache>
                <c:ptCount val="1"/>
                <c:pt idx="0">
                  <c:v> PAGOS       </c:v>
                </c:pt>
              </c:strCache>
            </c:strRef>
          </c:tx>
          <c:spPr>
            <a:solidFill>
              <a:schemeClr val="accent5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GG!$G$4:$G$6</c:f>
              <c:numCache>
                <c:formatCode>_-* #,##0_-;\-* #,##0_-;_-* "-"??_-;_-@_-</c:formatCode>
                <c:ptCount val="2"/>
                <c:pt idx="0">
                  <c:v>6852.1202320599996</c:v>
                </c:pt>
                <c:pt idx="1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412986320"/>
        <c:axId val="412987408"/>
      </c:barChart>
      <c:catAx>
        <c:axId val="4129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2987408"/>
        <c:crosses val="autoZero"/>
        <c:auto val="1"/>
        <c:lblAlgn val="ctr"/>
        <c:lblOffset val="100"/>
        <c:noMultiLvlLbl val="0"/>
      </c:catAx>
      <c:valAx>
        <c:axId val="412987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4129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625"/>
  </c:pivotSource>
  <c:chart>
    <c:autoTitleDeleted val="0"/>
    <c:pivotFmts>
      <c:pivotFmt>
        <c:idx val="0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6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17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27554.406999999999</c:v>
                </c:pt>
                <c:pt idx="1">
                  <c:v>14307.498648999999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5702.72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21851.687000000002</c:v>
                </c:pt>
                <c:pt idx="1">
                  <c:v>14307.498648999999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2821.8840972600001</c:v>
                </c:pt>
                <c:pt idx="1">
                  <c:v>7607.6036786000004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1190.9709609900001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1188.9823112399999</c:v>
                </c:pt>
                <c:pt idx="1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20487648"/>
        <c:axId val="320489280"/>
      </c:barChart>
      <c:catAx>
        <c:axId val="32048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0489280"/>
        <c:crosses val="autoZero"/>
        <c:auto val="1"/>
        <c:lblAlgn val="ctr"/>
        <c:lblOffset val="100"/>
        <c:noMultiLvlLbl val="0"/>
      </c:catAx>
      <c:valAx>
        <c:axId val="32048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048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</c:formatCode>
                <c:ptCount val="7"/>
                <c:pt idx="0">
                  <c:v>17207.498649000001</c:v>
                </c:pt>
                <c:pt idx="1">
                  <c:v>0</c:v>
                </c:pt>
                <c:pt idx="2">
                  <c:v>17207.498649000001</c:v>
                </c:pt>
                <c:pt idx="3">
                  <c:v>8670.3599216000002</c:v>
                </c:pt>
                <c:pt idx="4">
                  <c:v>0</c:v>
                </c:pt>
                <c:pt idx="5">
                  <c:v>0</c:v>
                </c:pt>
                <c:pt idx="6">
                  <c:v>8537.138727399999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</c:formatCode>
                <c:ptCount val="7"/>
                <c:pt idx="0">
                  <c:v>155128.630061</c:v>
                </c:pt>
                <c:pt idx="1">
                  <c:v>0</c:v>
                </c:pt>
                <c:pt idx="2">
                  <c:v>155128.630061</c:v>
                </c:pt>
                <c:pt idx="3">
                  <c:v>142489.85478748</c:v>
                </c:pt>
                <c:pt idx="4">
                  <c:v>0</c:v>
                </c:pt>
                <c:pt idx="5">
                  <c:v>0</c:v>
                </c:pt>
                <c:pt idx="6">
                  <c:v>12638.775273519988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</c:formatCode>
                <c:ptCount val="7"/>
                <c:pt idx="0">
                  <c:v>13450</c:v>
                </c:pt>
                <c:pt idx="1">
                  <c:v>0</c:v>
                </c:pt>
                <c:pt idx="2">
                  <c:v>13450</c:v>
                </c:pt>
                <c:pt idx="3">
                  <c:v>7058.7929139999997</c:v>
                </c:pt>
                <c:pt idx="4">
                  <c:v>0</c:v>
                </c:pt>
                <c:pt idx="5">
                  <c:v>0</c:v>
                </c:pt>
                <c:pt idx="6">
                  <c:v>6391.2070860000003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</c:formatCode>
                <c:ptCount val="7"/>
                <c:pt idx="0">
                  <c:v>10000</c:v>
                </c:pt>
                <c:pt idx="1">
                  <c:v>0</c:v>
                </c:pt>
                <c:pt idx="2">
                  <c:v>10000</c:v>
                </c:pt>
                <c:pt idx="3">
                  <c:v>6385.9262779999999</c:v>
                </c:pt>
                <c:pt idx="4">
                  <c:v>0</c:v>
                </c:pt>
                <c:pt idx="5">
                  <c:v>0</c:v>
                </c:pt>
                <c:pt idx="6">
                  <c:v>3614.0737220000001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176128"/>
        <c:axId val="313173408"/>
      </c:barChart>
      <c:catAx>
        <c:axId val="31317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3173408"/>
        <c:crosses val="autoZero"/>
        <c:auto val="1"/>
        <c:lblAlgn val="ctr"/>
        <c:lblOffset val="100"/>
        <c:noMultiLvlLbl val="0"/>
      </c:catAx>
      <c:valAx>
        <c:axId val="31317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3176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0.35388</cdr:x>
      <cdr:y>0.64291</cdr:y>
    </cdr:from>
    <cdr:to>
      <cdr:x>0.42381</cdr:x>
      <cdr:y>0.71656</cdr:y>
    </cdr:to>
    <cdr:sp macro="" textlink="">
      <cdr:nvSpPr>
        <cdr:cNvPr id="2" name="CuadroTexto 6"/>
        <cdr:cNvSpPr txBox="1"/>
      </cdr:nvSpPr>
      <cdr:spPr>
        <a:xfrm xmlns:a="http://schemas.openxmlformats.org/drawingml/2006/main">
          <a:off x="3181351" y="2955414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600" b="1" dirty="0">
              <a:solidFill>
                <a:srgbClr val="C00000"/>
              </a:solidFill>
            </a:rPr>
            <a:t>1</a:t>
          </a:r>
          <a:r>
            <a:rPr lang="es-ES" sz="1600" b="1" dirty="0" smtClean="0">
              <a:solidFill>
                <a:srgbClr val="C00000"/>
              </a:solidFill>
            </a:rPr>
            <a:t>%</a:t>
          </a:r>
          <a:endParaRPr lang="es-CO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0.42098</cdr:x>
      <cdr:y>0.64567</cdr:y>
    </cdr:from>
    <cdr:to>
      <cdr:x>0.49091</cdr:x>
      <cdr:y>0.71932</cdr:y>
    </cdr:to>
    <cdr:sp macro="" textlink="">
      <cdr:nvSpPr>
        <cdr:cNvPr id="3" name="CuadroTexto 6"/>
        <cdr:cNvSpPr txBox="1"/>
      </cdr:nvSpPr>
      <cdr:spPr>
        <a:xfrm xmlns:a="http://schemas.openxmlformats.org/drawingml/2006/main">
          <a:off x="3784601" y="2968114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>
              <a:solidFill>
                <a:srgbClr val="043460"/>
              </a:solidFill>
            </a:rPr>
            <a:t>1</a:t>
          </a:r>
          <a:r>
            <a:rPr lang="es-ES" sz="1600" b="1" dirty="0" smtClean="0">
              <a:solidFill>
                <a:srgbClr val="043460"/>
              </a:solidFill>
            </a:rPr>
            <a:t>%</a:t>
          </a:r>
          <a:endParaRPr lang="es-CO" sz="1600" b="1" dirty="0">
            <a:solidFill>
              <a:srgbClr val="043460"/>
            </a:solidFill>
          </a:endParaRPr>
        </a:p>
      </cdr:txBody>
    </cdr:sp>
  </cdr:relSizeAnchor>
  <cdr:relSizeAnchor xmlns:cdr="http://schemas.openxmlformats.org/drawingml/2006/chartDrawing">
    <cdr:from>
      <cdr:x>0.75367</cdr:x>
      <cdr:y>0.54967</cdr:y>
    </cdr:from>
    <cdr:to>
      <cdr:x>0.8236</cdr:x>
      <cdr:y>0.62331</cdr:y>
    </cdr:to>
    <cdr:sp macro="" textlink="">
      <cdr:nvSpPr>
        <cdr:cNvPr id="4" name="CuadroTexto 6"/>
        <cdr:cNvSpPr txBox="1"/>
      </cdr:nvSpPr>
      <cdr:spPr>
        <a:xfrm xmlns:a="http://schemas.openxmlformats.org/drawingml/2006/main">
          <a:off x="6775450" y="2526789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600" b="1" dirty="0">
              <a:solidFill>
                <a:schemeClr val="accent1">
                  <a:lumMod val="60000"/>
                  <a:lumOff val="40000"/>
                </a:schemeClr>
              </a:solidFill>
            </a:rPr>
            <a:t>8</a:t>
          </a:r>
          <a:r>
            <a:rPr lang="es-ES" sz="16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7</a:t>
          </a:r>
          <a:r>
            <a:rPr lang="es-ES" sz="16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%</a:t>
          </a:r>
          <a:endParaRPr lang="es-CO" sz="16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0.1802</cdr:x>
      <cdr:y>0.34511</cdr:y>
    </cdr:from>
    <cdr:to>
      <cdr:x>0.24929</cdr:x>
      <cdr:y>0.41549</cdr:y>
    </cdr:to>
    <cdr:sp macro="" textlink="">
      <cdr:nvSpPr>
        <cdr:cNvPr id="2" name="CuadroTexto 6"/>
        <cdr:cNvSpPr txBox="1"/>
      </cdr:nvSpPr>
      <cdr:spPr>
        <a:xfrm xmlns:a="http://schemas.openxmlformats.org/drawingml/2006/main">
          <a:off x="1639660" y="1660014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77%</a:t>
          </a:r>
          <a:endParaRPr lang="es-CO" sz="1600" b="1" dirty="0">
            <a:solidFill>
              <a:schemeClr val="accent6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0.22556</cdr:x>
      <cdr:y>0.81904</cdr:y>
    </cdr:from>
    <cdr:to>
      <cdr:x>0.29465</cdr:x>
      <cdr:y>0.88942</cdr:y>
    </cdr:to>
    <cdr:sp macro="" textlink="">
      <cdr:nvSpPr>
        <cdr:cNvPr id="3" name="CuadroTexto 6"/>
        <cdr:cNvSpPr txBox="1"/>
      </cdr:nvSpPr>
      <cdr:spPr>
        <a:xfrm xmlns:a="http://schemas.openxmlformats.org/drawingml/2006/main">
          <a:off x="2052410" y="3939664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>
              <a:solidFill>
                <a:srgbClr val="FF5B5B"/>
              </a:solidFill>
            </a:rPr>
            <a:t>1</a:t>
          </a:r>
          <a:r>
            <a:rPr lang="es-ES" sz="1600" b="1" dirty="0" smtClean="0">
              <a:solidFill>
                <a:srgbClr val="FF5B5B"/>
              </a:solidFill>
            </a:rPr>
            <a:t>%</a:t>
          </a:r>
          <a:endParaRPr lang="es-CO" sz="1600" b="1" dirty="0">
            <a:solidFill>
              <a:srgbClr val="FF5B5B"/>
            </a:solidFill>
          </a:endParaRPr>
        </a:p>
      </cdr:txBody>
    </cdr:sp>
  </cdr:relSizeAnchor>
  <cdr:relSizeAnchor xmlns:cdr="http://schemas.openxmlformats.org/drawingml/2006/chartDrawing">
    <cdr:from>
      <cdr:x>0.27511</cdr:x>
      <cdr:y>0.8197</cdr:y>
    </cdr:from>
    <cdr:to>
      <cdr:x>0.3442</cdr:x>
      <cdr:y>0.89008</cdr:y>
    </cdr:to>
    <cdr:sp macro="" textlink="">
      <cdr:nvSpPr>
        <cdr:cNvPr id="4" name="CuadroTexto 6"/>
        <cdr:cNvSpPr txBox="1"/>
      </cdr:nvSpPr>
      <cdr:spPr>
        <a:xfrm xmlns:a="http://schemas.openxmlformats.org/drawingml/2006/main">
          <a:off x="2503260" y="3942839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>
              <a:solidFill>
                <a:schemeClr val="accent5">
                  <a:lumMod val="75000"/>
                </a:schemeClr>
              </a:solidFill>
            </a:rPr>
            <a:t>1</a:t>
          </a:r>
          <a:r>
            <a:rPr lang="es-ES" sz="1600" b="1" dirty="0" smtClean="0">
              <a:solidFill>
                <a:schemeClr val="accent5">
                  <a:lumMod val="75000"/>
                </a:schemeClr>
              </a:solidFill>
            </a:rPr>
            <a:t>%</a:t>
          </a:r>
          <a:endParaRPr lang="es-CO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0.51134</cdr:x>
      <cdr:y>0.83884</cdr:y>
    </cdr:from>
    <cdr:to>
      <cdr:x>0.58043</cdr:x>
      <cdr:y>0.90922</cdr:y>
    </cdr:to>
    <cdr:sp macro="" textlink="">
      <cdr:nvSpPr>
        <cdr:cNvPr id="5" name="CuadroTexto 6"/>
        <cdr:cNvSpPr txBox="1"/>
      </cdr:nvSpPr>
      <cdr:spPr>
        <a:xfrm xmlns:a="http://schemas.openxmlformats.org/drawingml/2006/main">
          <a:off x="4652735" y="4034914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87</a:t>
          </a:r>
          <a:r>
            <a:rPr lang="es-ES" sz="16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%</a:t>
          </a:r>
          <a:endParaRPr lang="es-CO" sz="1600" b="1" dirty="0">
            <a:solidFill>
              <a:schemeClr val="accent6">
                <a:lumMod val="40000"/>
                <a:lumOff val="6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0.15582</cdr:x>
      <cdr:y>0.62344</cdr:y>
    </cdr:from>
    <cdr:to>
      <cdr:x>0.22462</cdr:x>
      <cdr:y>0.70022</cdr:y>
    </cdr:to>
    <cdr:sp macro="" textlink="">
      <cdr:nvSpPr>
        <cdr:cNvPr id="2" name="CuadroTexto 6"/>
        <cdr:cNvSpPr txBox="1"/>
      </cdr:nvSpPr>
      <cdr:spPr>
        <a:xfrm xmlns:a="http://schemas.openxmlformats.org/drawingml/2006/main">
          <a:off x="1423760" y="2749039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13%</a:t>
          </a:r>
          <a:endParaRPr lang="es-CO" sz="1600" b="1" dirty="0">
            <a:solidFill>
              <a:schemeClr val="accent6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0.18109</cdr:x>
      <cdr:y>0.52437</cdr:y>
    </cdr:from>
    <cdr:to>
      <cdr:x>0.24989</cdr:x>
      <cdr:y>0.60115</cdr:y>
    </cdr:to>
    <cdr:sp macro="" textlink="">
      <cdr:nvSpPr>
        <cdr:cNvPr id="3" name="CuadroTexto 6"/>
        <cdr:cNvSpPr txBox="1"/>
      </cdr:nvSpPr>
      <cdr:spPr>
        <a:xfrm xmlns:a="http://schemas.openxmlformats.org/drawingml/2006/main">
          <a:off x="1654628" y="2312210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>
              <a:solidFill>
                <a:schemeClr val="accent4">
                  <a:lumMod val="50000"/>
                </a:schemeClr>
              </a:solidFill>
            </a:rPr>
            <a:t>5</a:t>
          </a:r>
          <a:r>
            <a:rPr lang="es-ES" sz="1600" b="1" dirty="0" smtClean="0">
              <a:solidFill>
                <a:schemeClr val="accent4">
                  <a:lumMod val="50000"/>
                </a:schemeClr>
              </a:solidFill>
            </a:rPr>
            <a:t>%</a:t>
          </a:r>
          <a:endParaRPr lang="es-CO" sz="1600" b="1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0.18109</cdr:x>
      <cdr:y>0.46161</cdr:y>
    </cdr:from>
    <cdr:to>
      <cdr:x>0.24989</cdr:x>
      <cdr:y>0.53839</cdr:y>
    </cdr:to>
    <cdr:sp macro="" textlink="">
      <cdr:nvSpPr>
        <cdr:cNvPr id="4" name="CuadroTexto 6"/>
        <cdr:cNvSpPr txBox="1"/>
      </cdr:nvSpPr>
      <cdr:spPr>
        <a:xfrm xmlns:a="http://schemas.openxmlformats.org/drawingml/2006/main">
          <a:off x="1654628" y="2035456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5">
                  <a:lumMod val="75000"/>
                </a:schemeClr>
              </a:solidFill>
            </a:rPr>
            <a:t>5%</a:t>
          </a:r>
          <a:endParaRPr lang="es-CO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0.23956</cdr:x>
      <cdr:y>0.18133</cdr:y>
    </cdr:from>
    <cdr:to>
      <cdr:x>0.30836</cdr:x>
      <cdr:y>0.25811</cdr:y>
    </cdr:to>
    <cdr:sp macro="" textlink="">
      <cdr:nvSpPr>
        <cdr:cNvPr id="5" name="CuadroTexto 6"/>
        <cdr:cNvSpPr txBox="1"/>
      </cdr:nvSpPr>
      <cdr:spPr>
        <a:xfrm xmlns:a="http://schemas.openxmlformats.org/drawingml/2006/main">
          <a:off x="2188935" y="799589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53</a:t>
          </a:r>
          <a:r>
            <a:rPr lang="es-ES" sz="16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%</a:t>
          </a:r>
          <a:endParaRPr lang="es-CO" sz="1600" b="1" dirty="0">
            <a:solidFill>
              <a:schemeClr val="accent6">
                <a:lumMod val="40000"/>
                <a:lumOff val="6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2/02/2026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2/02/2026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solidFill>
            <a:srgbClr val="8A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– 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PRESUPUESTAL  ACUMULADA 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ENERO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31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</a:t>
            </a:r>
            <a:endParaRPr lang="es-C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77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es-CO" dirty="0" smtClean="0"/>
              <a:t>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05" y="914590"/>
            <a:ext cx="4268486" cy="33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ENERO DE 2026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749523"/>
              </p:ext>
            </p:extLst>
          </p:nvPr>
        </p:nvGraphicFramePr>
        <p:xfrm>
          <a:off x="-1" y="426615"/>
          <a:ext cx="8989956" cy="459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52700" y="1352039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77</a:t>
            </a:r>
            <a:r>
              <a:rPr lang="es-E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%</a:t>
            </a:r>
            <a:endParaRPr lang="es-CO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350101 GESTIÓN GENERAL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ENERO DE 2026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606965"/>
              </p:ext>
            </p:extLst>
          </p:nvPr>
        </p:nvGraphicFramePr>
        <p:xfrm>
          <a:off x="44904" y="257176"/>
          <a:ext cx="9099096" cy="4810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>
              <a:solidFill>
                <a:schemeClr val="bg1"/>
              </a:solidFill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350102 DIRECCIÓN GENERAL DE COMERCIO EXTERIOR </a:t>
            </a:r>
          </a:p>
          <a:p>
            <a:pPr marL="0" indent="0"/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ENERO DE 2026</a:t>
            </a:r>
            <a:endParaRPr lang="es-ES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833365"/>
              </p:ext>
            </p:extLst>
          </p:nvPr>
        </p:nvGraphicFramePr>
        <p:xfrm>
          <a:off x="6805" y="685800"/>
          <a:ext cx="9137196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ENERO DE 2026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814093"/>
              </p:ext>
            </p:extLst>
          </p:nvPr>
        </p:nvGraphicFramePr>
        <p:xfrm>
          <a:off x="0" y="609601"/>
          <a:ext cx="9144000" cy="425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11604</TotalTime>
  <Words>135</Words>
  <Application>Microsoft Office PowerPoint</Application>
  <PresentationFormat>Presentación en pantalla (16:9)</PresentationFormat>
  <Paragraphs>33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Verdana</vt:lpstr>
      <vt:lpstr>Calibri</vt:lpstr>
      <vt:lpstr>Montserrat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1312</cp:revision>
  <cp:lastPrinted>2024-07-03T15:25:14Z</cp:lastPrinted>
  <dcterms:modified xsi:type="dcterms:W3CDTF">2026-02-02T21:00:59Z</dcterms:modified>
</cp:coreProperties>
</file>