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Montserrat" pitchFamily="2" charset="0"/>
      <p:regular r:id="rId9"/>
      <p:bold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3333CC"/>
    <a:srgbClr val="FF5B5B"/>
    <a:srgbClr val="FFD653"/>
    <a:srgbClr val="8A0000"/>
    <a:srgbClr val="043460"/>
    <a:srgbClr val="FF4105"/>
    <a:srgbClr val="FCBCBE"/>
    <a:srgbClr val="FF5757"/>
    <a:srgbClr val="C5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792" autoAdjust="0"/>
  </p:normalViewPr>
  <p:slideViewPr>
    <p:cSldViewPr snapToGrid="0" snapToObjects="1" showGuides="1">
      <p:cViewPr>
        <p:scale>
          <a:sx n="100" d="100"/>
          <a:sy n="100" d="100"/>
        </p:scale>
        <p:origin x="2028" y="852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graficas.xlsx]CONSOL!Tabla dinámica2</c:name>
    <c:fmtId val="63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7873474800569434E-2"/>
          <c:y val="2.5469753163998469E-2"/>
          <c:w val="0.94773982212461005"/>
          <c:h val="0.7472165994158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CONSOL!$B$4:$B$6</c:f>
              <c:numCache>
                <c:formatCode>_-* #,##0_-;\-* #,##0_-;_-* "-"??_-;_-@_-</c:formatCode>
                <c:ptCount val="2"/>
                <c:pt idx="0">
                  <c:v>957869.57721599995</c:v>
                </c:pt>
                <c:pt idx="1">
                  <c:v>195786.12870999999</c:v>
                </c:pt>
              </c:numCache>
            </c:numRef>
          </c:val>
        </c:ser>
        <c:ser>
          <c:idx val="1"/>
          <c:order val="1"/>
          <c:tx>
            <c:strRef>
              <c:f>CONSOL!$C$3</c:f>
              <c:strCache>
                <c:ptCount val="1"/>
                <c:pt idx="0">
                  <c:v> BLOQUEOS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CONSOL!$C$4:$C$6</c:f>
              <c:numCache>
                <c:formatCode>_-* #,##0_-;\-* #,##0_-;_-* "-"??_-;_-@_-</c:formatCode>
                <c:ptCount val="2"/>
                <c:pt idx="0">
                  <c:v>21493.395153000001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CONSOL!$D$3</c:f>
              <c:strCache>
                <c:ptCount val="1"/>
                <c:pt idx="0">
                  <c:v> APR. VIGENTE DESPUES DE BLOQUEOS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CONSOL!$D$4:$D$6</c:f>
              <c:numCache>
                <c:formatCode>_-* #,##0_-;\-* #,##0_-;_-* "-"??_-;_-@_-</c:formatCode>
                <c:ptCount val="2"/>
                <c:pt idx="0">
                  <c:v>936376.18206300004</c:v>
                </c:pt>
                <c:pt idx="1">
                  <c:v>195786.12870999999</c:v>
                </c:pt>
              </c:numCache>
            </c:numRef>
          </c:val>
        </c:ser>
        <c:ser>
          <c:idx val="3"/>
          <c:order val="3"/>
          <c:tx>
            <c:strRef>
              <c:f>CONSOL!$E$3</c:f>
              <c:strCache>
                <c:ptCount val="1"/>
                <c:pt idx="0">
                  <c:v> COMPROMISOS  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CONSOL!$E$4:$E$6</c:f>
              <c:numCache>
                <c:formatCode>_-* #,##0_-;\-* #,##0_-;_-* "-"??_-;_-@_-</c:formatCode>
                <c:ptCount val="2"/>
                <c:pt idx="0">
                  <c:v>797690.68255595991</c:v>
                </c:pt>
                <c:pt idx="1">
                  <c:v>177416.25747690001</c:v>
                </c:pt>
              </c:numCache>
            </c:numRef>
          </c:val>
        </c:ser>
        <c:ser>
          <c:idx val="4"/>
          <c:order val="4"/>
          <c:tx>
            <c:strRef>
              <c:f>CONSOL!$F$3</c:f>
              <c:strCache>
                <c:ptCount val="1"/>
                <c:pt idx="0">
                  <c:v> OBLIGACIONES     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CONSOL!$F$4:$F$6</c:f>
              <c:numCache>
                <c:formatCode>_-* #,##0_-;\-* #,##0_-;_-* "-"??_-;_-@_-</c:formatCode>
                <c:ptCount val="2"/>
                <c:pt idx="0">
                  <c:v>222346.85116466001</c:v>
                </c:pt>
                <c:pt idx="1">
                  <c:v>47766.406415580001</c:v>
                </c:pt>
              </c:numCache>
            </c:numRef>
          </c:val>
        </c:ser>
        <c:ser>
          <c:idx val="5"/>
          <c:order val="5"/>
          <c:tx>
            <c:strRef>
              <c:f>CONSOL!$G$3</c:f>
              <c:strCache>
                <c:ptCount val="1"/>
                <c:pt idx="0">
                  <c:v>   PAGOS            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CONSOL!$G$4:$G$6</c:f>
              <c:numCache>
                <c:formatCode>_-* #,##0_-;\-* #,##0_-;_-* "-"??_-;_-@_-</c:formatCode>
                <c:ptCount val="2"/>
                <c:pt idx="0">
                  <c:v>222346.85116466001</c:v>
                </c:pt>
                <c:pt idx="1">
                  <c:v>47766.406415580001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48967584"/>
        <c:axId val="-48956160"/>
      </c:barChart>
      <c:catAx>
        <c:axId val="-4896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48956160"/>
        <c:crosses val="autoZero"/>
        <c:auto val="1"/>
        <c:lblAlgn val="ctr"/>
        <c:lblOffset val="100"/>
        <c:noMultiLvlLbl val="0"/>
      </c:catAx>
      <c:valAx>
        <c:axId val="-48956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-4896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graficas.xlsx]GG!Tabla dinámica1</c:name>
    <c:fmtId val="716"/>
  </c:pivotSource>
  <c:chart>
    <c:autoTitleDeleted val="1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1.3957430496392169E-2"/>
          <c:y val="0.14696411317631752"/>
          <c:w val="0.96929365290793723"/>
          <c:h val="0.77426993325032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GG!$B$3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GG!$B$4:$B$6</c:f>
              <c:numCache>
                <c:formatCode>_-* #,##0_-;\-* #,##0_-;_-* "-"??_-;_-@_-</c:formatCode>
                <c:ptCount val="2"/>
                <c:pt idx="0">
                  <c:v>930315.17021600006</c:v>
                </c:pt>
                <c:pt idx="1">
                  <c:v>181478.630061</c:v>
                </c:pt>
              </c:numCache>
            </c:numRef>
          </c:val>
        </c:ser>
        <c:ser>
          <c:idx val="1"/>
          <c:order val="1"/>
          <c:tx>
            <c:strRef>
              <c:f>GG!$C$3</c:f>
              <c:strCache>
                <c:ptCount val="1"/>
                <c:pt idx="0">
                  <c:v> BLOQUEOS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GG!$C$4:$C$6</c:f>
              <c:numCache>
                <c:formatCode>_-* #,##0_-;\-* #,##0_-;_-* "-"??_-;_-@_-</c:formatCode>
                <c:ptCount val="2"/>
                <c:pt idx="0">
                  <c:v>19790.675153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GG!$D$3</c:f>
              <c:strCache>
                <c:ptCount val="1"/>
                <c:pt idx="0">
                  <c:v> APR. VIGENTE DESPUES DE BLOQUEOS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GG!$D$4:$D$6</c:f>
              <c:numCache>
                <c:formatCode>_-* #,##0_-;\-* #,##0_-;_-* "-"??_-;_-@_-</c:formatCode>
                <c:ptCount val="2"/>
                <c:pt idx="0">
                  <c:v>910524.49506300001</c:v>
                </c:pt>
                <c:pt idx="1">
                  <c:v>181478.630061</c:v>
                </c:pt>
              </c:numCache>
            </c:numRef>
          </c:val>
        </c:ser>
        <c:ser>
          <c:idx val="3"/>
          <c:order val="3"/>
          <c:tx>
            <c:strRef>
              <c:f>GG!$E$3</c:f>
              <c:strCache>
                <c:ptCount val="1"/>
                <c:pt idx="0">
                  <c:v>  COMPROMISOS    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GG!$E$4:$E$6</c:f>
              <c:numCache>
                <c:formatCode>_-* #,##0_-;\-* #,##0_-;_-* "-"??_-;_-@_-</c:formatCode>
                <c:ptCount val="2"/>
                <c:pt idx="0">
                  <c:v>790664.84853306995</c:v>
                </c:pt>
                <c:pt idx="1">
                  <c:v>169758.65379829999</c:v>
                </c:pt>
              </c:numCache>
            </c:numRef>
          </c:val>
        </c:ser>
        <c:ser>
          <c:idx val="4"/>
          <c:order val="4"/>
          <c:tx>
            <c:strRef>
              <c:f>GG!$F$3</c:f>
              <c:strCache>
                <c:ptCount val="1"/>
                <c:pt idx="0">
                  <c:v> OBLIGACIONES   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GG!$F$4:$F$6</c:f>
              <c:numCache>
                <c:formatCode>_-* #,##0_-;\-* #,##0_-;_-* "-"??_-;_-@_-</c:formatCode>
                <c:ptCount val="2"/>
                <c:pt idx="0">
                  <c:v>216457.56757124999</c:v>
                </c:pt>
                <c:pt idx="1">
                  <c:v>44940.113569180001</c:v>
                </c:pt>
              </c:numCache>
            </c:numRef>
          </c:val>
        </c:ser>
        <c:ser>
          <c:idx val="5"/>
          <c:order val="5"/>
          <c:tx>
            <c:strRef>
              <c:f>GG!$G$3</c:f>
              <c:strCache>
                <c:ptCount val="1"/>
                <c:pt idx="0">
                  <c:v> PAGOS      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GG!$G$4:$G$6</c:f>
              <c:numCache>
                <c:formatCode>_-* #,##0_-;\-* #,##0_-;_-* "-"??_-;_-@_-</c:formatCode>
                <c:ptCount val="2"/>
                <c:pt idx="0">
                  <c:v>216457.56757124999</c:v>
                </c:pt>
                <c:pt idx="1">
                  <c:v>44940.113569180001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48964320"/>
        <c:axId val="-48955616"/>
      </c:barChart>
      <c:catAx>
        <c:axId val="-4896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48955616"/>
        <c:crosses val="autoZero"/>
        <c:auto val="1"/>
        <c:lblAlgn val="ctr"/>
        <c:lblOffset val="100"/>
        <c:noMultiLvlLbl val="0"/>
      </c:catAx>
      <c:valAx>
        <c:axId val="-48955616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489643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graficas.xlsx]DCE!Tabla dinámica4</c:name>
    <c:fmtId val="769"/>
  </c:pivotSource>
  <c:chart>
    <c:autoTitleDeleted val="0"/>
    <c:pivotFmts>
      <c:pivotFmt>
        <c:idx val="0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2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3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4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5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6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7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8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9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DCE!$B$3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DCE!$B$4:$B$6</c:f>
              <c:numCache>
                <c:formatCode>#,##0</c:formatCode>
                <c:ptCount val="2"/>
                <c:pt idx="0">
                  <c:v>27554.406999999999</c:v>
                </c:pt>
                <c:pt idx="1">
                  <c:v>14307.498648999999</c:v>
                </c:pt>
              </c:numCache>
            </c:numRef>
          </c:val>
        </c:ser>
        <c:ser>
          <c:idx val="1"/>
          <c:order val="1"/>
          <c:tx>
            <c:strRef>
              <c:f>DCE!$C$3</c:f>
              <c:strCache>
                <c:ptCount val="1"/>
                <c:pt idx="0">
                  <c:v>  BLOQUEOS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DCE!$C$4:$C$6</c:f>
              <c:numCache>
                <c:formatCode>#,##0</c:formatCode>
                <c:ptCount val="2"/>
                <c:pt idx="0">
                  <c:v>1702.72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DCE!$D$3</c:f>
              <c:strCache>
                <c:ptCount val="1"/>
                <c:pt idx="0">
                  <c:v>VIGENTE DESPUES DE BLOQUEOS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DCE!$D$4:$D$6</c:f>
              <c:numCache>
                <c:formatCode>#,##0</c:formatCode>
                <c:ptCount val="2"/>
                <c:pt idx="0">
                  <c:v>25851.687000000002</c:v>
                </c:pt>
                <c:pt idx="1">
                  <c:v>14307.498648999999</c:v>
                </c:pt>
              </c:numCache>
            </c:numRef>
          </c:val>
        </c:ser>
        <c:ser>
          <c:idx val="3"/>
          <c:order val="3"/>
          <c:tx>
            <c:strRef>
              <c:f>DCE!$E$3</c:f>
              <c:strCache>
                <c:ptCount val="1"/>
                <c:pt idx="0">
                  <c:v> COMPROMISOS 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DCE!$E$4:$E$6</c:f>
              <c:numCache>
                <c:formatCode>#,##0</c:formatCode>
                <c:ptCount val="2"/>
                <c:pt idx="0">
                  <c:v>7025.8340228900006</c:v>
                </c:pt>
                <c:pt idx="1">
                  <c:v>7657.6036786000004</c:v>
                </c:pt>
              </c:numCache>
            </c:numRef>
          </c:val>
        </c:ser>
        <c:ser>
          <c:idx val="4"/>
          <c:order val="4"/>
          <c:tx>
            <c:strRef>
              <c:f>DCE!$F$3</c:f>
              <c:strCache>
                <c:ptCount val="1"/>
                <c:pt idx="0">
                  <c:v>OBLIGACIONES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DCE!$F$4:$F$6</c:f>
              <c:numCache>
                <c:formatCode>#,##0</c:formatCode>
                <c:ptCount val="2"/>
                <c:pt idx="0">
                  <c:v>5889.2835934099994</c:v>
                </c:pt>
                <c:pt idx="1">
                  <c:v>2826.2928464000001</c:v>
                </c:pt>
              </c:numCache>
            </c:numRef>
          </c:val>
        </c:ser>
        <c:ser>
          <c:idx val="5"/>
          <c:order val="5"/>
          <c:tx>
            <c:strRef>
              <c:f>DCE!$G$3</c:f>
              <c:strCache>
                <c:ptCount val="1"/>
                <c:pt idx="0">
                  <c:v> PAGOS    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DCE!$G$4:$G$6</c:f>
              <c:numCache>
                <c:formatCode>#,##0</c:formatCode>
                <c:ptCount val="2"/>
                <c:pt idx="0">
                  <c:v>5889.2835934099994</c:v>
                </c:pt>
                <c:pt idx="1">
                  <c:v>2826.2928464000001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09098912"/>
        <c:axId val="-2109103264"/>
      </c:barChart>
      <c:catAx>
        <c:axId val="-2109098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09103264"/>
        <c:crosses val="autoZero"/>
        <c:auto val="1"/>
        <c:lblAlgn val="ctr"/>
        <c:lblOffset val="100"/>
        <c:noMultiLvlLbl val="0"/>
      </c:catAx>
      <c:valAx>
        <c:axId val="-21091032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210909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MINCOMERCIO!$B$119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MINCOMERCIO!$D$119:$K$119</c:f>
              <c:numCache>
                <c:formatCode>#,##0</c:formatCode>
                <c:ptCount val="7"/>
                <c:pt idx="0">
                  <c:v>17207.498649000001</c:v>
                </c:pt>
                <c:pt idx="1">
                  <c:v>0</c:v>
                </c:pt>
                <c:pt idx="2">
                  <c:v>17207.498649000001</c:v>
                </c:pt>
                <c:pt idx="3">
                  <c:v>9000.6065805400012</c:v>
                </c:pt>
                <c:pt idx="4">
                  <c:v>3330.4838413400003</c:v>
                </c:pt>
                <c:pt idx="5">
                  <c:v>3330.4838413400003</c:v>
                </c:pt>
                <c:pt idx="6">
                  <c:v>8537.138727399999</c:v>
                </c:pt>
              </c:numCache>
            </c:numRef>
          </c:val>
        </c:ser>
        <c:ser>
          <c:idx val="1"/>
          <c:order val="1"/>
          <c:tx>
            <c:strRef>
              <c:f>MINCOMERCIO!$B$120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MINCOMERCIO!$D$120:$K$120</c:f>
              <c:numCache>
                <c:formatCode>#,##0</c:formatCode>
                <c:ptCount val="7"/>
                <c:pt idx="0">
                  <c:v>155128.630061</c:v>
                </c:pt>
                <c:pt idx="1">
                  <c:v>0</c:v>
                </c:pt>
                <c:pt idx="2">
                  <c:v>155128.630061</c:v>
                </c:pt>
                <c:pt idx="3">
                  <c:v>152941.68683003</c:v>
                </c:pt>
                <c:pt idx="4">
                  <c:v>41004.459131030002</c:v>
                </c:pt>
                <c:pt idx="5">
                  <c:v>41004.459131030002</c:v>
                </c:pt>
                <c:pt idx="6">
                  <c:v>12638.775273519988</c:v>
                </c:pt>
              </c:numCache>
            </c:numRef>
          </c:val>
        </c:ser>
        <c:ser>
          <c:idx val="2"/>
          <c:order val="2"/>
          <c:tx>
            <c:strRef>
              <c:f>MINCOMERCIO!$B$121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MINCOMERCIO!$D$121:$K$121</c:f>
              <c:numCache>
                <c:formatCode>#,##0</c:formatCode>
                <c:ptCount val="7"/>
                <c:pt idx="0">
                  <c:v>13450</c:v>
                </c:pt>
                <c:pt idx="1">
                  <c:v>0</c:v>
                </c:pt>
                <c:pt idx="2">
                  <c:v>13450</c:v>
                </c:pt>
                <c:pt idx="3">
                  <c:v>8723.6597220000003</c:v>
                </c:pt>
                <c:pt idx="4">
                  <c:v>1601.1003868800001</c:v>
                </c:pt>
                <c:pt idx="5">
                  <c:v>1601.1003868800001</c:v>
                </c:pt>
                <c:pt idx="6">
                  <c:v>6391.2070860000003</c:v>
                </c:pt>
              </c:numCache>
            </c:numRef>
          </c:val>
        </c:ser>
        <c:ser>
          <c:idx val="3"/>
          <c:order val="3"/>
          <c:tx>
            <c:strRef>
              <c:f>MINCOMERCIO!$B$122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MINCOMERCIO!$D$122:$K$122</c:f>
              <c:numCache>
                <c:formatCode>#,##0</c:formatCode>
                <c:ptCount val="7"/>
                <c:pt idx="0">
                  <c:v>10000</c:v>
                </c:pt>
                <c:pt idx="1">
                  <c:v>0</c:v>
                </c:pt>
                <c:pt idx="2">
                  <c:v>10000</c:v>
                </c:pt>
                <c:pt idx="3">
                  <c:v>6750.3043443300003</c:v>
                </c:pt>
                <c:pt idx="4">
                  <c:v>1830.3630563299998</c:v>
                </c:pt>
                <c:pt idx="5">
                  <c:v>1830.3630563299998</c:v>
                </c:pt>
                <c:pt idx="6">
                  <c:v>3614.0737220000001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9103808"/>
        <c:axId val="-2109095104"/>
      </c:barChart>
      <c:catAx>
        <c:axId val="-210910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09095104"/>
        <c:crosses val="autoZero"/>
        <c:auto val="1"/>
        <c:lblAlgn val="ctr"/>
        <c:lblOffset val="100"/>
        <c:noMultiLvlLbl val="0"/>
      </c:catAx>
      <c:valAx>
        <c:axId val="-210909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09103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0.33962</cdr:x>
      <cdr:y>0.64634</cdr:y>
    </cdr:from>
    <cdr:to>
      <cdr:x>0.41821</cdr:x>
      <cdr:y>0.72067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079009" y="2943799"/>
          <a:ext cx="71251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rgbClr val="FFC000"/>
              </a:solidFill>
            </a:rPr>
            <a:t>24</a:t>
          </a:r>
          <a:r>
            <a:rPr lang="es-ES" sz="1600" b="1" dirty="0" smtClean="0">
              <a:solidFill>
                <a:srgbClr val="FFC000"/>
              </a:solidFill>
            </a:rPr>
            <a:t>%</a:t>
          </a:r>
          <a:endParaRPr lang="es-CO" sz="16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0.40285</cdr:x>
      <cdr:y>0.64967</cdr:y>
    </cdr:from>
    <cdr:to>
      <cdr:x>0.48144</cdr:x>
      <cdr:y>0.724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3652324" y="2958973"/>
          <a:ext cx="71251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rgbClr val="C00000"/>
              </a:solidFill>
            </a:rPr>
            <a:t>24%</a:t>
          </a:r>
          <a:endParaRPr lang="es-CO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0.7496</cdr:x>
      <cdr:y>0.65756</cdr:y>
    </cdr:from>
    <cdr:to>
      <cdr:x>0.82819</cdr:x>
      <cdr:y>0.73189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6795985" y="2994900"/>
          <a:ext cx="71251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91</a:t>
          </a:r>
          <a:r>
            <a:rPr lang="es-ES" sz="1600" b="1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%</a:t>
          </a:r>
          <a:endParaRPr lang="es-CO" sz="1600" b="1" dirty="0">
            <a:solidFill>
              <a:schemeClr val="accent1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0.81808</cdr:x>
      <cdr:y>0.62881</cdr:y>
    </cdr:from>
    <cdr:to>
      <cdr:x>0.89667</cdr:x>
      <cdr:y>0.70314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7416801" y="2863971"/>
          <a:ext cx="71251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rgbClr val="FFC000"/>
              </a:solidFill>
            </a:rPr>
            <a:t>24%</a:t>
          </a:r>
          <a:endParaRPr lang="es-CO" sz="16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0.88131</cdr:x>
      <cdr:y>0.63214</cdr:y>
    </cdr:from>
    <cdr:to>
      <cdr:x>0.9599</cdr:x>
      <cdr:y>0.70647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7990116" y="2879144"/>
          <a:ext cx="71251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rgbClr val="C00000"/>
              </a:solidFill>
            </a:rPr>
            <a:t>24%</a:t>
          </a:r>
          <a:endParaRPr lang="es-CO" sz="1600" b="1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0.26522</cdr:x>
      <cdr:y>0.30084</cdr:y>
    </cdr:from>
    <cdr:to>
      <cdr:x>0.32917</cdr:x>
      <cdr:y>0.38266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13288" y="1440994"/>
          <a:ext cx="581891" cy="391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b="1" dirty="0" smtClean="0">
              <a:solidFill>
                <a:srgbClr val="FF5B5B"/>
              </a:solidFill>
            </a:rPr>
            <a:t>87%</a:t>
          </a:r>
          <a:endParaRPr lang="es-CO" sz="1600" b="1" dirty="0">
            <a:solidFill>
              <a:srgbClr val="FF5B5B"/>
            </a:solidFill>
          </a:endParaRPr>
        </a:p>
      </cdr:txBody>
    </cdr:sp>
  </cdr:relSizeAnchor>
  <cdr:relSizeAnchor xmlns:cdr="http://schemas.openxmlformats.org/drawingml/2006/chartDrawing">
    <cdr:from>
      <cdr:x>0.33345</cdr:x>
      <cdr:y>0.74532</cdr:y>
    </cdr:from>
    <cdr:to>
      <cdr:x>0.3974</cdr:x>
      <cdr:y>0.82714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3034103" y="3569976"/>
          <a:ext cx="581891" cy="391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24</a:t>
          </a:r>
          <a:r>
            <a:rPr lang="es-ES" sz="1600" b="1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%</a:t>
          </a:r>
          <a:endParaRPr lang="es-CO" sz="1600" b="1" dirty="0">
            <a:solidFill>
              <a:schemeClr val="accent1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0.39907</cdr:x>
      <cdr:y>0.74849</cdr:y>
    </cdr:from>
    <cdr:to>
      <cdr:x>0.46302</cdr:x>
      <cdr:y>0.83031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3631168" y="3585150"/>
          <a:ext cx="581891" cy="391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chemeClr val="accent6"/>
              </a:solidFill>
            </a:rPr>
            <a:t>24%</a:t>
          </a:r>
          <a:endParaRPr lang="es-CO" sz="1600" b="1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0.74848</cdr:x>
      <cdr:y>0.79739</cdr:y>
    </cdr:from>
    <cdr:to>
      <cdr:x>0.81243</cdr:x>
      <cdr:y>0.8792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6810457" y="3819358"/>
          <a:ext cx="581891" cy="391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rgbClr val="FF5B5B"/>
              </a:solidFill>
            </a:rPr>
            <a:t>94</a:t>
          </a:r>
          <a:r>
            <a:rPr lang="es-ES" sz="1600" b="1" dirty="0" smtClean="0">
              <a:solidFill>
                <a:srgbClr val="FF5B5B"/>
              </a:solidFill>
            </a:rPr>
            <a:t>%</a:t>
          </a:r>
          <a:endParaRPr lang="es-CO" sz="1600" b="1" dirty="0">
            <a:solidFill>
              <a:srgbClr val="FF5B5B"/>
            </a:solidFill>
          </a:endParaRPr>
        </a:p>
      </cdr:txBody>
    </cdr:sp>
  </cdr:relSizeAnchor>
  <cdr:relSizeAnchor xmlns:cdr="http://schemas.openxmlformats.org/drawingml/2006/chartDrawing">
    <cdr:from>
      <cdr:x>0.82192</cdr:x>
      <cdr:y>0.8675</cdr:y>
    </cdr:from>
    <cdr:to>
      <cdr:x>0.88588</cdr:x>
      <cdr:y>0.94931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7478773" y="4155166"/>
          <a:ext cx="581891" cy="391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25%</a:t>
          </a:r>
          <a:endParaRPr lang="es-CO" sz="1600" b="1" dirty="0">
            <a:solidFill>
              <a:schemeClr val="accent1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0.88885</cdr:x>
      <cdr:y>0.86571</cdr:y>
    </cdr:from>
    <cdr:to>
      <cdr:x>0.9528</cdr:x>
      <cdr:y>0.94752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8087713" y="4146589"/>
          <a:ext cx="581891" cy="391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chemeClr val="accent6"/>
              </a:solidFill>
            </a:rPr>
            <a:t>25%</a:t>
          </a:r>
          <a:endParaRPr lang="es-CO" sz="1600" b="1" dirty="0">
            <a:solidFill>
              <a:schemeClr val="accent6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0.29948</cdr:x>
      <cdr:y>0.1953</cdr:y>
    </cdr:from>
    <cdr:to>
      <cdr:x>0.36836</cdr:x>
      <cdr:y>0.25924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736395" y="870601"/>
          <a:ext cx="629392" cy="285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b="1" dirty="0" smtClean="0">
              <a:solidFill>
                <a:srgbClr val="3333CC"/>
              </a:solidFill>
            </a:rPr>
            <a:t>54%</a:t>
          </a:r>
          <a:endParaRPr lang="es-CO" sz="1600" b="1" dirty="0">
            <a:solidFill>
              <a:srgbClr val="3333CC"/>
            </a:solidFill>
          </a:endParaRPr>
        </a:p>
      </cdr:txBody>
    </cdr:sp>
  </cdr:relSizeAnchor>
  <cdr:relSizeAnchor xmlns:cdr="http://schemas.openxmlformats.org/drawingml/2006/chartDrawing">
    <cdr:from>
      <cdr:x>0.28684</cdr:x>
      <cdr:y>0.67024</cdr:y>
    </cdr:from>
    <cdr:to>
      <cdr:x>0.35573</cdr:x>
      <cdr:y>0.73417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2620940" y="2987707"/>
          <a:ext cx="629392" cy="285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rgbClr val="3333CC"/>
              </a:solidFill>
            </a:rPr>
            <a:t>27</a:t>
          </a:r>
          <a:r>
            <a:rPr lang="es-ES" sz="1600" b="1" dirty="0" smtClean="0">
              <a:solidFill>
                <a:srgbClr val="3333CC"/>
              </a:solidFill>
            </a:rPr>
            <a:t>%</a:t>
          </a:r>
          <a:endParaRPr lang="es-CO" sz="1600" b="1" dirty="0">
            <a:solidFill>
              <a:srgbClr val="3333CC"/>
            </a:solidFill>
          </a:endParaRPr>
        </a:p>
      </cdr:txBody>
    </cdr:sp>
  </cdr:relSizeAnchor>
  <cdr:relSizeAnchor xmlns:cdr="http://schemas.openxmlformats.org/drawingml/2006/chartDrawing">
    <cdr:from>
      <cdr:x>0.20886</cdr:x>
      <cdr:y>0.12188</cdr:y>
    </cdr:from>
    <cdr:to>
      <cdr:x>0.31248</cdr:x>
      <cdr:y>0.18581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1908421" y="543297"/>
          <a:ext cx="946726" cy="285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chemeClr val="accent1"/>
              </a:solidFill>
            </a:rPr>
            <a:t>20</a:t>
          </a:r>
          <a:r>
            <a:rPr lang="es-ES" sz="1600" b="1" dirty="0" smtClean="0">
              <a:solidFill>
                <a:schemeClr val="accent1"/>
              </a:solidFill>
            </a:rPr>
            <a:t>%</a:t>
          </a:r>
          <a:endParaRPr lang="es-CO" sz="16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0.26771</cdr:x>
      <cdr:y>0.58882</cdr:y>
    </cdr:from>
    <cdr:to>
      <cdr:x>0.37132</cdr:x>
      <cdr:y>0.65276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2446109" y="2624778"/>
          <a:ext cx="946726" cy="285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chemeClr val="accent1"/>
              </a:solidFill>
            </a:rPr>
            <a:t>23%</a:t>
          </a:r>
          <a:endParaRPr lang="es-CO" sz="16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0.20922</cdr:x>
      <cdr:y>0.04822</cdr:y>
    </cdr:from>
    <cdr:to>
      <cdr:x>0.31284</cdr:x>
      <cdr:y>0.11216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1911720" y="214956"/>
          <a:ext cx="946726" cy="285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rgbClr val="CC3300"/>
              </a:solidFill>
            </a:rPr>
            <a:t>20%</a:t>
          </a:r>
          <a:endParaRPr lang="es-CO" sz="1600" b="1" dirty="0">
            <a:solidFill>
              <a:srgbClr val="CC3300"/>
            </a:solidFill>
          </a:endParaRPr>
        </a:p>
      </cdr:txBody>
    </cdr:sp>
  </cdr:relSizeAnchor>
  <cdr:relSizeAnchor xmlns:cdr="http://schemas.openxmlformats.org/drawingml/2006/chartDrawing">
    <cdr:from>
      <cdr:x>0.26547</cdr:x>
      <cdr:y>0.52952</cdr:y>
    </cdr:from>
    <cdr:to>
      <cdr:x>0.36908</cdr:x>
      <cdr:y>0.59346</cdr:y>
    </cdr:to>
    <cdr:sp macro="" textlink="">
      <cdr:nvSpPr>
        <cdr:cNvPr id="8" name="CuadroTexto 1"/>
        <cdr:cNvSpPr txBox="1"/>
      </cdr:nvSpPr>
      <cdr:spPr>
        <a:xfrm xmlns:a="http://schemas.openxmlformats.org/drawingml/2006/main">
          <a:off x="2425658" y="2360444"/>
          <a:ext cx="946726" cy="285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rgbClr val="CC3300"/>
              </a:solidFill>
            </a:rPr>
            <a:t>23%</a:t>
          </a:r>
          <a:endParaRPr lang="es-CO" sz="1600" b="1" dirty="0">
            <a:solidFill>
              <a:srgbClr val="CC33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4/05/2026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4/05/2026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8510" r="6531" b="5815"/>
          <a:stretch>
            <a:fillRect/>
          </a:stretch>
        </p:blipFill>
        <p:spPr bwMode="auto">
          <a:xfrm>
            <a:off x="3329835" y="0"/>
            <a:ext cx="1934315" cy="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8890" y="914591"/>
            <a:ext cx="4282751" cy="3337767"/>
          </a:xfrm>
          <a:solidFill>
            <a:srgbClr val="8A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– 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PRESUPUESTAL  ACUMULADA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MARZO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 DE ABRIL DE 2026</a:t>
            </a:r>
            <a:endParaRPr lang="es-CO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00405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</a:t>
            </a:r>
            <a:r>
              <a:rPr lang="es-CO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86%</a:t>
            </a:r>
            <a:r>
              <a:rPr lang="es-CO" dirty="0" smtClean="0"/>
              <a:t>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OBLIGADO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24% 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PAGADO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2" descr="Programa para presupuestos de obras de construcción - Brick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05" y="914590"/>
            <a:ext cx="4268486" cy="333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DE ABRIL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2026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7844" y="49248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995997"/>
              </p:ext>
            </p:extLst>
          </p:nvPr>
        </p:nvGraphicFramePr>
        <p:xfrm>
          <a:off x="77844" y="435428"/>
          <a:ext cx="9066155" cy="4554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576946" y="1768443"/>
            <a:ext cx="712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85%</a:t>
            </a:r>
            <a:endParaRPr lang="es-CO" sz="1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  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EJECUTORA 350101 GESTIÓN GENERAL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DE ABRIL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2026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904" y="4949599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833494"/>
              </p:ext>
            </p:extLst>
          </p:nvPr>
        </p:nvGraphicFramePr>
        <p:xfrm>
          <a:off x="44904" y="257177"/>
          <a:ext cx="9099096" cy="478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>
              <a:solidFill>
                <a:schemeClr val="bg1"/>
              </a:solidFill>
            </a:endParaRP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 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EJECUTORA 350102 DIRECCIÓN GENERAL DE COMERCIO EXTERIOR </a:t>
            </a:r>
          </a:p>
          <a:p>
            <a:pPr marL="0" indent="0"/>
            <a:r>
              <a:rPr lang="es-E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DE ABRIL DE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2026</a:t>
            </a:r>
            <a:endParaRPr lang="es-ES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6805" y="4905983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13773"/>
              </p:ext>
            </p:extLst>
          </p:nvPr>
        </p:nvGraphicFramePr>
        <p:xfrm>
          <a:off x="6806" y="637566"/>
          <a:ext cx="9137195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DE ABRIL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2026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4980990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114735"/>
              </p:ext>
            </p:extLst>
          </p:nvPr>
        </p:nvGraphicFramePr>
        <p:xfrm>
          <a:off x="0" y="609601"/>
          <a:ext cx="9144000" cy="437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11692</TotalTime>
  <Words>146</Words>
  <Application>Microsoft Office PowerPoint</Application>
  <PresentationFormat>Presentación en pantalla (16:9)</PresentationFormat>
  <Paragraphs>38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Montserrat</vt:lpstr>
      <vt:lpstr>Arial</vt:lpstr>
      <vt:lpstr>Calibri Light</vt:lpstr>
      <vt:lpstr>Verdana</vt:lpstr>
      <vt:lpstr>Calibri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1323</cp:revision>
  <cp:lastPrinted>2024-07-03T15:25:14Z</cp:lastPrinted>
  <dcterms:modified xsi:type="dcterms:W3CDTF">2026-05-04T16:25:14Z</dcterms:modified>
</cp:coreProperties>
</file>