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707" r:id="rId1"/>
    <p:sldMasterId id="2147483721" r:id="rId2"/>
  </p:sldMasterIdLst>
  <p:notesMasterIdLst>
    <p:notesMasterId r:id="rId8"/>
  </p:notesMasterIdLst>
  <p:sldIdLst>
    <p:sldId id="338" r:id="rId3"/>
    <p:sldId id="328" r:id="rId4"/>
    <p:sldId id="329" r:id="rId5"/>
    <p:sldId id="331" r:id="rId6"/>
    <p:sldId id="333" r:id="rId7"/>
  </p:sldIdLst>
  <p:sldSz cx="9144000" cy="5143500" type="screen16x9"/>
  <p:notesSz cx="7010400" cy="9296400"/>
  <p:embeddedFontLst>
    <p:embeddedFont>
      <p:font typeface="Montserrat" panose="00000500000000000000" pitchFamily="2" charset="0"/>
      <p:regular r:id="rId9"/>
      <p:bold r:id="rId10"/>
      <p:italic r:id="rId11"/>
      <p:boldItalic r:id="rId12"/>
    </p:embeddedFont>
    <p:embeddedFont>
      <p:font typeface="Verdana" panose="020B060403050404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FF4105"/>
    <a:srgbClr val="CC3300"/>
    <a:srgbClr val="043460"/>
    <a:srgbClr val="FF5B5B"/>
    <a:srgbClr val="FCBCBE"/>
    <a:srgbClr val="FF5757"/>
    <a:srgbClr val="FFD653"/>
    <a:srgbClr val="C5C0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6" autoAdjust="0"/>
    <p:restoredTop sz="95972" autoAdjust="0"/>
  </p:normalViewPr>
  <p:slideViewPr>
    <p:cSldViewPr snapToGrid="0" snapToObjects="1" showGuides="1">
      <p:cViewPr>
        <p:scale>
          <a:sx n="75" d="100"/>
          <a:sy n="75" d="100"/>
        </p:scale>
        <p:origin x="1757" y="533"/>
      </p:cViewPr>
      <p:guideLst>
        <p:guide orient="horz" pos="164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argas%20Arevalo\Downloads\Excel%20para%20grafica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argas%20Arevalo\Downloads\Excel%20para%20grafica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3\PAGINA%20WEB%202023\SEPTIEMBRE%2030%20DE%202023%20PRESPTO\GRAFICA%20SECCION%203501%20MINCIT%20SEPTIEMBRE%2030%20DE%202023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argas%20Arevalo\Downloads\Excel%20para%20graficas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argas%20Arevalo\Downloads\Excel%20para%20grafica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[Excel para graficas.xlsx]CONSOL!Tabla dinámica2</c:name>
    <c:fmtId val="288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3.5631939460493159E-2"/>
          <c:y val="3.1129698311553686E-2"/>
          <c:w val="0.94773982212461005"/>
          <c:h val="0.74721659941582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CONSOL!$B$3</c:f>
              <c:strCache>
                <c:ptCount val="1"/>
                <c:pt idx="0">
                  <c:v> APROPIACIÓN  VIGENTE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CONSOL!$A$4:$A$6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CONSOL!$B$4:$B$6</c:f>
              <c:numCache>
                <c:formatCode>_-* #,##0_-;\-* #,##0_-;_-* "-"??_-;_-@_-</c:formatCode>
                <c:ptCount val="2"/>
                <c:pt idx="0">
                  <c:v>700302.22699999996</c:v>
                </c:pt>
                <c:pt idx="1">
                  <c:v>215322.19206500001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1E-4683-9382-073FCB641CAB}"/>
            </c:ext>
          </c:extLst>
        </c:ser>
        <c:ser>
          <c:idx val="1"/>
          <c:order val="1"/>
          <c:tx>
            <c:strRef>
              <c:f>CONSOL!$C$3</c:f>
              <c:strCache>
                <c:ptCount val="1"/>
                <c:pt idx="0">
                  <c:v> BLOQUEOS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CONSOL!$A$4:$A$6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CONSOL!$C$4:$C$6</c:f>
              <c:numCache>
                <c:formatCode>_-* #,##0_-;\-* #,##0_-;_-* "-"??_-;_-@_-</c:formatCode>
                <c:ptCount val="2"/>
                <c:pt idx="0">
                  <c:v>45475.353999999999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1E-4683-9382-073FCB641CAB}"/>
            </c:ext>
          </c:extLst>
        </c:ser>
        <c:ser>
          <c:idx val="2"/>
          <c:order val="2"/>
          <c:tx>
            <c:strRef>
              <c:f>CONSOL!$D$3</c:f>
              <c:strCache>
                <c:ptCount val="1"/>
                <c:pt idx="0">
                  <c:v> APR. VIGENTE DESPUES DE BLOQUEOS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CONSOL!$A$4:$A$6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CONSOL!$D$4:$D$6</c:f>
              <c:numCache>
                <c:formatCode>_-* #,##0_-;\-* #,##0_-;_-* "-"??_-;_-@_-</c:formatCode>
                <c:ptCount val="2"/>
                <c:pt idx="0">
                  <c:v>654826.87300000002</c:v>
                </c:pt>
                <c:pt idx="1">
                  <c:v>215322.19206500001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1E-4683-9382-073FCB641CAB}"/>
            </c:ext>
          </c:extLst>
        </c:ser>
        <c:ser>
          <c:idx val="3"/>
          <c:order val="3"/>
          <c:tx>
            <c:strRef>
              <c:f>CONSOL!$E$3</c:f>
              <c:strCache>
                <c:ptCount val="1"/>
                <c:pt idx="0">
                  <c:v> COMPROMISOS   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CONSOL!$A$4:$A$6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CONSOL!$E$4:$E$6</c:f>
              <c:numCache>
                <c:formatCode>_-* #,##0_-;\-* #,##0_-;_-* "-"??_-;_-@_-</c:formatCode>
                <c:ptCount val="2"/>
                <c:pt idx="0">
                  <c:v>573050.69773073995</c:v>
                </c:pt>
                <c:pt idx="1">
                  <c:v>148480.78230125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B1E-4683-9382-073FCB641CAB}"/>
            </c:ext>
          </c:extLst>
        </c:ser>
        <c:ser>
          <c:idx val="4"/>
          <c:order val="4"/>
          <c:tx>
            <c:strRef>
              <c:f>CONSOL!$F$3</c:f>
              <c:strCache>
                <c:ptCount val="1"/>
                <c:pt idx="0">
                  <c:v> OBLIGACIONES     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CONSOL!$A$4:$A$6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CONSOL!$F$4:$F$6</c:f>
              <c:numCache>
                <c:formatCode>_-* #,##0_-;\-* #,##0_-;_-* "-"??_-;_-@_-</c:formatCode>
                <c:ptCount val="2"/>
                <c:pt idx="0">
                  <c:v>495844.54193149006</c:v>
                </c:pt>
                <c:pt idx="1">
                  <c:v>50219.352298779995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B1E-4683-9382-073FCB641CAB}"/>
            </c:ext>
          </c:extLst>
        </c:ser>
        <c:ser>
          <c:idx val="5"/>
          <c:order val="5"/>
          <c:tx>
            <c:strRef>
              <c:f>CONSOL!$G$3</c:f>
              <c:strCache>
                <c:ptCount val="1"/>
                <c:pt idx="0">
                  <c:v>   PAGOS            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CONSOL!$A$4:$A$6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CONSOL!$G$4:$G$6</c:f>
              <c:numCache>
                <c:formatCode>_-* #,##0_-;\-* #,##0_-;_-* "-"??_-;_-@_-</c:formatCode>
                <c:ptCount val="2"/>
                <c:pt idx="0">
                  <c:v>495778.17542551999</c:v>
                </c:pt>
                <c:pt idx="1">
                  <c:v>50215.46489078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B1E-4683-9382-073FCB641CA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2592304"/>
        <c:axId val="357880704"/>
      </c:barChart>
      <c:catAx>
        <c:axId val="22592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57880704"/>
        <c:crosses val="autoZero"/>
        <c:auto val="1"/>
        <c:lblAlgn val="ctr"/>
        <c:lblOffset val="100"/>
        <c:noMultiLvlLbl val="0"/>
      </c:catAx>
      <c:valAx>
        <c:axId val="357880704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2259230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MINCOMERCIO!$B$45</c:f>
              <c:strCache>
                <c:ptCount val="1"/>
                <c:pt idx="0">
                  <c:v>FUNCIONAMIENTO 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3"/>
              </a:solidFill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MINCOMERCIO!$D$44:$K$44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MINCOMERCIO!$D$45:$K$45</c:f>
              <c:numCache>
                <c:formatCode>#,##0</c:formatCode>
                <c:ptCount val="7"/>
                <c:pt idx="0">
                  <c:v>674658.52</c:v>
                </c:pt>
                <c:pt idx="1">
                  <c:v>44500</c:v>
                </c:pt>
                <c:pt idx="2">
                  <c:v>630158.52</c:v>
                </c:pt>
                <c:pt idx="3">
                  <c:v>558369.85450898996</c:v>
                </c:pt>
                <c:pt idx="4">
                  <c:v>481919.87936277001</c:v>
                </c:pt>
                <c:pt idx="5">
                  <c:v>481853.51285680005</c:v>
                </c:pt>
                <c:pt idx="6">
                  <c:v>71788.665491010004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61-4691-880C-C16940279E8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57881792"/>
        <c:axId val="357871456"/>
      </c:barChart>
      <c:lineChart>
        <c:grouping val="standard"/>
        <c:varyColors val="0"/>
        <c:ser>
          <c:idx val="1"/>
          <c:order val="1"/>
          <c:tx>
            <c:strRef>
              <c:f>MINCOMERCIO!$B$46</c:f>
              <c:strCache>
                <c:ptCount val="1"/>
                <c:pt idx="0">
                  <c:v>INVERSIÓN </c:v>
                </c:pt>
              </c:strCache>
            </c:strRef>
          </c:tx>
          <c:spPr>
            <a:ln w="28575" cap="rnd">
              <a:solidFill>
                <a:srgbClr val="FF4105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-1.4136608841257793E-3"/>
                  <c:y val="-1.07847543485594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61-4691-880C-C16940279E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MINCOMERCIO!$D$44:$K$44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MINCOMERCIO!$D$46:$K$46</c:f>
              <c:numCache>
                <c:formatCode>#,##0</c:formatCode>
                <c:ptCount val="7"/>
                <c:pt idx="0">
                  <c:v>205623.53492899999</c:v>
                </c:pt>
                <c:pt idx="1">
                  <c:v>0</c:v>
                </c:pt>
                <c:pt idx="2">
                  <c:v>205623.53492899999</c:v>
                </c:pt>
                <c:pt idx="3">
                  <c:v>139607.35567280999</c:v>
                </c:pt>
                <c:pt idx="4">
                  <c:v>44520.47169934</c:v>
                </c:pt>
                <c:pt idx="5">
                  <c:v>44520.47169934</c:v>
                </c:pt>
                <c:pt idx="6">
                  <c:v>66016.179256190007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B61-4691-880C-C16940279E8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57867648"/>
        <c:axId val="357876352"/>
      </c:lineChart>
      <c:catAx>
        <c:axId val="357881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57871456"/>
        <c:crosses val="autoZero"/>
        <c:auto val="1"/>
        <c:lblAlgn val="ctr"/>
        <c:lblOffset val="100"/>
        <c:noMultiLvlLbl val="0"/>
      </c:catAx>
      <c:valAx>
        <c:axId val="35787145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357881792"/>
        <c:crosses val="autoZero"/>
        <c:crossBetween val="between"/>
      </c:valAx>
      <c:valAx>
        <c:axId val="357876352"/>
        <c:scaling>
          <c:orientation val="minMax"/>
        </c:scaling>
        <c:delete val="1"/>
        <c:axPos val="r"/>
        <c:numFmt formatCode="#,##0" sourceLinked="1"/>
        <c:majorTickMark val="none"/>
        <c:minorTickMark val="none"/>
        <c:tickLblPos val="nextTo"/>
        <c:crossAx val="357867648"/>
        <c:crosses val="max"/>
        <c:crossBetween val="between"/>
      </c:valAx>
      <c:catAx>
        <c:axId val="3578676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578763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</a:rPr>
              <a:t>GASTOS DE INVERSION </a:t>
            </a:r>
          </a:p>
        </c:rich>
      </c:tx>
      <c:overlay val="0"/>
      <c:spPr>
        <a:solidFill>
          <a:schemeClr val="bg1">
            <a:lumMod val="95000"/>
          </a:schemeClr>
        </a:solidFill>
        <a:ln>
          <a:solidFill>
            <a:schemeClr val="accent4">
              <a:lumMod val="7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2904562562486045E-3"/>
          <c:w val="1"/>
          <c:h val="0.99870954341926232"/>
        </c:manualLayout>
      </c:layout>
      <c:pie3DChart>
        <c:varyColors val="1"/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[Excel para graficas.xlsx]DCE!Tabla dinámica4</c:name>
    <c:fmtId val="255"/>
  </c:pivotSource>
  <c:chart>
    <c:autoTitleDeleted val="1"/>
    <c:pivotFmts>
      <c:pivotFmt>
        <c:idx val="0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DCE!$B$3</c:f>
              <c:strCache>
                <c:ptCount val="1"/>
                <c:pt idx="0">
                  <c:v> APROPIACIÓN  VIGENTE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DCE!$A$4:$A$6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DCE!$B$4:$B$6</c:f>
              <c:numCache>
                <c:formatCode>#,##0</c:formatCode>
                <c:ptCount val="2"/>
                <c:pt idx="0">
                  <c:v>25643.706999999999</c:v>
                </c:pt>
                <c:pt idx="1">
                  <c:v>9698.6571359999998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F7-45A4-969D-0FEA9B4D9FCE}"/>
            </c:ext>
          </c:extLst>
        </c:ser>
        <c:ser>
          <c:idx val="1"/>
          <c:order val="1"/>
          <c:tx>
            <c:strRef>
              <c:f>DCE!$C$3</c:f>
              <c:strCache>
                <c:ptCount val="1"/>
                <c:pt idx="0">
                  <c:v>  BLOQUEOS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DCE!$A$4:$A$6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DCE!$C$4:$C$6</c:f>
              <c:numCache>
                <c:formatCode>#,##0</c:formatCode>
                <c:ptCount val="2"/>
                <c:pt idx="0">
                  <c:v>975.35400000000004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F7-45A4-969D-0FEA9B4D9FCE}"/>
            </c:ext>
          </c:extLst>
        </c:ser>
        <c:ser>
          <c:idx val="2"/>
          <c:order val="2"/>
          <c:tx>
            <c:strRef>
              <c:f>DCE!$D$3</c:f>
              <c:strCache>
                <c:ptCount val="1"/>
                <c:pt idx="0">
                  <c:v>VIGENTE DESPUES DE BLOQUEOS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DCE!$A$4:$A$6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DCE!$D$4:$D$6</c:f>
              <c:numCache>
                <c:formatCode>#,##0</c:formatCode>
                <c:ptCount val="2"/>
                <c:pt idx="0">
                  <c:v>24668.352999999999</c:v>
                </c:pt>
                <c:pt idx="1">
                  <c:v>9698.6571359999998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F7-45A4-969D-0FEA9B4D9FCE}"/>
            </c:ext>
          </c:extLst>
        </c:ser>
        <c:ser>
          <c:idx val="3"/>
          <c:order val="3"/>
          <c:tx>
            <c:strRef>
              <c:f>DCE!$E$3</c:f>
              <c:strCache>
                <c:ptCount val="1"/>
                <c:pt idx="0">
                  <c:v> COMPROMISOS  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DCE!$A$4:$A$6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DCE!$E$4:$E$6</c:f>
              <c:numCache>
                <c:formatCode>#,##0</c:formatCode>
                <c:ptCount val="2"/>
                <c:pt idx="0">
                  <c:v>14680.843221749999</c:v>
                </c:pt>
                <c:pt idx="1">
                  <c:v>8873.4266284400001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0F7-45A4-969D-0FEA9B4D9FCE}"/>
            </c:ext>
          </c:extLst>
        </c:ser>
        <c:ser>
          <c:idx val="4"/>
          <c:order val="4"/>
          <c:tx>
            <c:strRef>
              <c:f>DCE!$F$3</c:f>
              <c:strCache>
                <c:ptCount val="1"/>
                <c:pt idx="0">
                  <c:v>OBLIGACIONES 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5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DCE!$A$4:$A$6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DCE!$F$4:$F$6</c:f>
              <c:numCache>
                <c:formatCode>#,##0</c:formatCode>
                <c:ptCount val="2"/>
                <c:pt idx="0">
                  <c:v>13924.662568719999</c:v>
                </c:pt>
                <c:pt idx="1">
                  <c:v>5698.88059944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0F7-45A4-969D-0FEA9B4D9FCE}"/>
            </c:ext>
          </c:extLst>
        </c:ser>
        <c:ser>
          <c:idx val="5"/>
          <c:order val="5"/>
          <c:tx>
            <c:strRef>
              <c:f>DCE!$G$3</c:f>
              <c:strCache>
                <c:ptCount val="1"/>
                <c:pt idx="0">
                  <c:v> PAGOS     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110000"/>
                    <a:satMod val="105000"/>
                    <a:tint val="67000"/>
                  </a:schemeClr>
                </a:gs>
                <a:gs pos="50000">
                  <a:schemeClr val="accent6">
                    <a:lumMod val="105000"/>
                    <a:satMod val="103000"/>
                    <a:tint val="73000"/>
                  </a:schemeClr>
                </a:gs>
                <a:gs pos="100000">
                  <a:schemeClr val="accent6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6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DCE!$A$4:$A$6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DCE!$G$4:$G$6</c:f>
              <c:numCache>
                <c:formatCode>#,##0</c:formatCode>
                <c:ptCount val="2"/>
                <c:pt idx="0">
                  <c:v>13924.662568719999</c:v>
                </c:pt>
                <c:pt idx="1">
                  <c:v>5694.9931914399995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0F7-45A4-969D-0FEA9B4D9FC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57879616"/>
        <c:axId val="357868192"/>
      </c:barChart>
      <c:catAx>
        <c:axId val="357879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57868192"/>
        <c:crosses val="autoZero"/>
        <c:auto val="1"/>
        <c:lblAlgn val="ctr"/>
        <c:lblOffset val="100"/>
        <c:noMultiLvlLbl val="0"/>
      </c:catAx>
      <c:valAx>
        <c:axId val="35786819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357879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MINCOMERCIO!$B$119</c:f>
              <c:strCache>
                <c:ptCount val="1"/>
                <c:pt idx="0">
                  <c:v>VICEMINISTERIO DE COMERCIO EXTERIOR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MINCOMERCIO!$D$118:$K$118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MINCOMERCIO!$D$119:$K$119</c:f>
              <c:numCache>
                <c:formatCode>#,##0</c:formatCode>
                <c:ptCount val="7"/>
                <c:pt idx="0">
                  <c:v>12590.634065</c:v>
                </c:pt>
                <c:pt idx="1">
                  <c:v>0</c:v>
                </c:pt>
                <c:pt idx="2">
                  <c:v>12590.634065</c:v>
                </c:pt>
                <c:pt idx="3">
                  <c:v>11291.773203270001</c:v>
                </c:pt>
                <c:pt idx="4">
                  <c:v>7218.8497574399998</c:v>
                </c:pt>
                <c:pt idx="5">
                  <c:v>7214.9623494399993</c:v>
                </c:pt>
                <c:pt idx="6">
                  <c:v>1298.8608617299994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01-449C-BCB4-9F80D6E1CEE9}"/>
            </c:ext>
          </c:extLst>
        </c:ser>
        <c:ser>
          <c:idx val="1"/>
          <c:order val="1"/>
          <c:tx>
            <c:strRef>
              <c:f>MINCOMERCIO!$B$120</c:f>
              <c:strCache>
                <c:ptCount val="1"/>
                <c:pt idx="0">
                  <c:v>VICEMINISTERIO DE DESARROLLO EMPRESARIAL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110000"/>
                    <a:satMod val="105000"/>
                    <a:tint val="67000"/>
                  </a:schemeClr>
                </a:gs>
                <a:gs pos="50000">
                  <a:schemeClr val="accent6">
                    <a:lumMod val="105000"/>
                    <a:satMod val="103000"/>
                    <a:tint val="73000"/>
                  </a:schemeClr>
                </a:gs>
                <a:gs pos="100000">
                  <a:schemeClr val="accent6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6"/>
              </a:solidFill>
              <a:prstDash val="solid"/>
              <a:miter lim="800000"/>
            </a:ln>
            <a:effectLst/>
          </c:spPr>
          <c:invertIfNegative val="0"/>
          <c:cat>
            <c:strRef>
              <c:f>MINCOMERCIO!$D$118:$K$118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MINCOMERCIO!$D$120:$K$120</c:f>
              <c:numCache>
                <c:formatCode>#,##0</c:formatCode>
                <c:ptCount val="7"/>
                <c:pt idx="0">
                  <c:v>177131.5</c:v>
                </c:pt>
                <c:pt idx="1">
                  <c:v>0</c:v>
                </c:pt>
                <c:pt idx="2">
                  <c:v>177131.5</c:v>
                </c:pt>
                <c:pt idx="3">
                  <c:v>124791.70506598</c:v>
                </c:pt>
                <c:pt idx="4">
                  <c:v>36790.31869968</c:v>
                </c:pt>
                <c:pt idx="5">
                  <c:v>36790.31869968</c:v>
                </c:pt>
                <c:pt idx="6">
                  <c:v>52339.794934020007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01-449C-BCB4-9F80D6E1CEE9}"/>
            </c:ext>
          </c:extLst>
        </c:ser>
        <c:ser>
          <c:idx val="2"/>
          <c:order val="2"/>
          <c:tx>
            <c:strRef>
              <c:f>MINCOMERCIO!$B$121</c:f>
              <c:strCache>
                <c:ptCount val="1"/>
                <c:pt idx="0">
                  <c:v>SECRETARIA GENERAL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MINCOMERCIO!$D$118:$K$118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MINCOMERCIO!$D$121:$K$121</c:f>
              <c:numCache>
                <c:formatCode>#,##0</c:formatCode>
                <c:ptCount val="7"/>
                <c:pt idx="0">
                  <c:v>19100.058000000001</c:v>
                </c:pt>
                <c:pt idx="1">
                  <c:v>0</c:v>
                </c:pt>
                <c:pt idx="2">
                  <c:v>19100.058000000001</c:v>
                </c:pt>
                <c:pt idx="3">
                  <c:v>7208.7893793999992</c:v>
                </c:pt>
                <c:pt idx="4">
                  <c:v>4073.00257173</c:v>
                </c:pt>
                <c:pt idx="5">
                  <c:v>4073.00257173</c:v>
                </c:pt>
                <c:pt idx="6">
                  <c:v>11891.2686206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01-449C-BCB4-9F80D6E1CEE9}"/>
            </c:ext>
          </c:extLst>
        </c:ser>
        <c:ser>
          <c:idx val="3"/>
          <c:order val="3"/>
          <c:tx>
            <c:strRef>
              <c:f>MINCOMERCIO!$B$122</c:f>
              <c:strCache>
                <c:ptCount val="1"/>
                <c:pt idx="0">
                  <c:v>VICEMINISTERIO DE TURISMO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MINCOMERCIO!$D$118:$K$118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MINCOMERCIO!$D$122:$K$122</c:f>
              <c:numCache>
                <c:formatCode>#,##0</c:formatCode>
                <c:ptCount val="7"/>
                <c:pt idx="0">
                  <c:v>6500</c:v>
                </c:pt>
                <c:pt idx="1">
                  <c:v>0</c:v>
                </c:pt>
                <c:pt idx="2">
                  <c:v>6500</c:v>
                </c:pt>
                <c:pt idx="3">
                  <c:v>5188.5146526000008</c:v>
                </c:pt>
                <c:pt idx="4">
                  <c:v>2137.1812699299999</c:v>
                </c:pt>
                <c:pt idx="5">
                  <c:v>2137.1812699299999</c:v>
                </c:pt>
                <c:pt idx="6">
                  <c:v>1311.4853473999997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501-449C-BCB4-9F80D6E1CE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6901200"/>
        <c:axId val="246900656"/>
      </c:barChart>
      <c:catAx>
        <c:axId val="246901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46900656"/>
        <c:crosses val="autoZero"/>
        <c:auto val="1"/>
        <c:lblAlgn val="ctr"/>
        <c:lblOffset val="100"/>
        <c:noMultiLvlLbl val="0"/>
      </c:catAx>
      <c:valAx>
        <c:axId val="246900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4690120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15875" cap="flat" cmpd="sng" algn="ctr">
        <a:solidFill>
          <a:schemeClr val="tx1">
            <a:lumMod val="65000"/>
            <a:lumOff val="3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0.55477</cdr:x>
      <cdr:y>0.32</cdr:y>
    </cdr:from>
    <cdr:to>
      <cdr:x>0.60202</cdr:x>
      <cdr:y>0.38918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E61A3459-1E2F-3E64-ECB3-A59D63F146D5}"/>
            </a:ext>
          </a:extLst>
        </cdr:cNvPr>
        <cdr:cNvSpPr txBox="1"/>
      </cdr:nvSpPr>
      <cdr:spPr>
        <a:xfrm xmlns:a="http://schemas.openxmlformats.org/drawingml/2006/main">
          <a:off x="5029615" y="1333543"/>
          <a:ext cx="428368" cy="2883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CO" sz="1100" kern="1200" dirty="0"/>
        </a:p>
      </cdr:txBody>
    </cdr:sp>
  </cdr:relSizeAnchor>
  <cdr:relSizeAnchor xmlns:cdr="http://schemas.openxmlformats.org/drawingml/2006/chartDrawing">
    <cdr:from>
      <cdr:x>0.27973</cdr:x>
      <cdr:y>0.24412</cdr:y>
    </cdr:from>
    <cdr:to>
      <cdr:x>0.36696</cdr:x>
      <cdr:y>0.36668</cdr:y>
    </cdr:to>
    <cdr:sp macro="" textlink="">
      <cdr:nvSpPr>
        <cdr:cNvPr id="3" name="CuadroTexto 2">
          <a:extLst xmlns:a="http://schemas.openxmlformats.org/drawingml/2006/main">
            <a:ext uri="{FF2B5EF4-FFF2-40B4-BE49-F238E27FC236}">
              <a16:creationId xmlns:a16="http://schemas.microsoft.com/office/drawing/2014/main" id="{8BC8E0AF-46C3-03F9-2A1F-7DF174247EB7}"/>
            </a:ext>
          </a:extLst>
        </cdr:cNvPr>
        <cdr:cNvSpPr txBox="1"/>
      </cdr:nvSpPr>
      <cdr:spPr>
        <a:xfrm xmlns:a="http://schemas.openxmlformats.org/drawingml/2006/main">
          <a:off x="2536085" y="1017336"/>
          <a:ext cx="790832" cy="5107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CO" sz="1600" b="1" kern="1200" dirty="0">
              <a:solidFill>
                <a:srgbClr val="FFC000"/>
              </a:solidFill>
            </a:rPr>
            <a:t>88%</a:t>
          </a:r>
        </a:p>
      </cdr:txBody>
    </cdr:sp>
  </cdr:relSizeAnchor>
  <cdr:relSizeAnchor xmlns:cdr="http://schemas.openxmlformats.org/drawingml/2006/chartDrawing">
    <cdr:from>
      <cdr:x>0.34869</cdr:x>
      <cdr:y>0.32687</cdr:y>
    </cdr:from>
    <cdr:to>
      <cdr:x>0.43592</cdr:x>
      <cdr:y>0.44943</cdr:y>
    </cdr:to>
    <cdr:sp macro="" textlink="">
      <cdr:nvSpPr>
        <cdr:cNvPr id="4" name="CuadroTexto 1">
          <a:extLst xmlns:a="http://schemas.openxmlformats.org/drawingml/2006/main">
            <a:ext uri="{FF2B5EF4-FFF2-40B4-BE49-F238E27FC236}">
              <a16:creationId xmlns:a16="http://schemas.microsoft.com/office/drawing/2014/main" id="{08A328FB-FA52-2070-42CB-81CA19091B8F}"/>
            </a:ext>
          </a:extLst>
        </cdr:cNvPr>
        <cdr:cNvSpPr txBox="1"/>
      </cdr:nvSpPr>
      <cdr:spPr>
        <a:xfrm xmlns:a="http://schemas.openxmlformats.org/drawingml/2006/main">
          <a:off x="3161316" y="1362183"/>
          <a:ext cx="790832" cy="5107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1600" b="1" kern="1200" dirty="0">
              <a:solidFill>
                <a:srgbClr val="FFFF00"/>
              </a:solidFill>
            </a:rPr>
            <a:t>76%</a:t>
          </a:r>
        </a:p>
      </cdr:txBody>
    </cdr:sp>
  </cdr:relSizeAnchor>
  <cdr:relSizeAnchor xmlns:cdr="http://schemas.openxmlformats.org/drawingml/2006/chartDrawing">
    <cdr:from>
      <cdr:x>0.42182</cdr:x>
      <cdr:y>0.32687</cdr:y>
    </cdr:from>
    <cdr:to>
      <cdr:x>0.50905</cdr:x>
      <cdr:y>0.44943</cdr:y>
    </cdr:to>
    <cdr:sp macro="" textlink="">
      <cdr:nvSpPr>
        <cdr:cNvPr id="5" name="CuadroTexto 1">
          <a:extLst xmlns:a="http://schemas.openxmlformats.org/drawingml/2006/main">
            <a:ext uri="{FF2B5EF4-FFF2-40B4-BE49-F238E27FC236}">
              <a16:creationId xmlns:a16="http://schemas.microsoft.com/office/drawing/2014/main" id="{6355C30E-D448-FB26-961B-2B68ED1EE560}"/>
            </a:ext>
          </a:extLst>
        </cdr:cNvPr>
        <cdr:cNvSpPr txBox="1"/>
      </cdr:nvSpPr>
      <cdr:spPr>
        <a:xfrm xmlns:a="http://schemas.openxmlformats.org/drawingml/2006/main">
          <a:off x="3824307" y="1362183"/>
          <a:ext cx="790832" cy="5107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1600" b="1" kern="1200" dirty="0">
              <a:solidFill>
                <a:schemeClr val="accent3">
                  <a:lumMod val="50000"/>
                </a:schemeClr>
              </a:solidFill>
            </a:rPr>
            <a:t>76%</a:t>
          </a:r>
        </a:p>
      </cdr:txBody>
    </cdr:sp>
  </cdr:relSizeAnchor>
  <cdr:relSizeAnchor xmlns:cdr="http://schemas.openxmlformats.org/drawingml/2006/chartDrawing">
    <cdr:from>
      <cdr:x>0.75213</cdr:x>
      <cdr:y>0.63889</cdr:y>
    </cdr:from>
    <cdr:to>
      <cdr:x>0.83936</cdr:x>
      <cdr:y>0.76145</cdr:y>
    </cdr:to>
    <cdr:sp macro="" textlink="">
      <cdr:nvSpPr>
        <cdr:cNvPr id="6" name="CuadroTexto 1">
          <a:extLst xmlns:a="http://schemas.openxmlformats.org/drawingml/2006/main">
            <a:ext uri="{FF2B5EF4-FFF2-40B4-BE49-F238E27FC236}">
              <a16:creationId xmlns:a16="http://schemas.microsoft.com/office/drawing/2014/main" id="{F916C8BA-3397-D098-EA5D-79624B58DD75}"/>
            </a:ext>
          </a:extLst>
        </cdr:cNvPr>
        <cdr:cNvSpPr txBox="1"/>
      </cdr:nvSpPr>
      <cdr:spPr>
        <a:xfrm xmlns:a="http://schemas.openxmlformats.org/drawingml/2006/main">
          <a:off x="6818915" y="2662474"/>
          <a:ext cx="790832" cy="5107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1600" b="1" kern="1200" dirty="0">
              <a:solidFill>
                <a:srgbClr val="FFC000"/>
              </a:solidFill>
            </a:rPr>
            <a:t>69%</a:t>
          </a:r>
        </a:p>
      </cdr:txBody>
    </cdr:sp>
  </cdr:relSizeAnchor>
  <cdr:relSizeAnchor xmlns:cdr="http://schemas.openxmlformats.org/drawingml/2006/chartDrawing">
    <cdr:from>
      <cdr:x>0.82626</cdr:x>
      <cdr:y>0.71038</cdr:y>
    </cdr:from>
    <cdr:to>
      <cdr:x>0.91349</cdr:x>
      <cdr:y>0.83294</cdr:y>
    </cdr:to>
    <cdr:sp macro="" textlink="">
      <cdr:nvSpPr>
        <cdr:cNvPr id="7" name="CuadroTexto 1">
          <a:extLst xmlns:a="http://schemas.openxmlformats.org/drawingml/2006/main">
            <a:ext uri="{FF2B5EF4-FFF2-40B4-BE49-F238E27FC236}">
              <a16:creationId xmlns:a16="http://schemas.microsoft.com/office/drawing/2014/main" id="{EE40B738-170B-BFDC-F7AC-5B83AEDC4CA7}"/>
            </a:ext>
          </a:extLst>
        </cdr:cNvPr>
        <cdr:cNvSpPr txBox="1"/>
      </cdr:nvSpPr>
      <cdr:spPr>
        <a:xfrm xmlns:a="http://schemas.openxmlformats.org/drawingml/2006/main">
          <a:off x="7491039" y="2960429"/>
          <a:ext cx="790832" cy="5107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1600" b="1" kern="1200" dirty="0">
              <a:solidFill>
                <a:srgbClr val="FFFF00"/>
              </a:solidFill>
            </a:rPr>
            <a:t>23%</a:t>
          </a:r>
        </a:p>
      </cdr:txBody>
    </cdr:sp>
  </cdr:relSizeAnchor>
  <cdr:relSizeAnchor xmlns:cdr="http://schemas.openxmlformats.org/drawingml/2006/chartDrawing">
    <cdr:from>
      <cdr:x>0.89293</cdr:x>
      <cdr:y>0.71601</cdr:y>
    </cdr:from>
    <cdr:to>
      <cdr:x>0.98016</cdr:x>
      <cdr:y>0.83857</cdr:y>
    </cdr:to>
    <cdr:sp macro="" textlink="">
      <cdr:nvSpPr>
        <cdr:cNvPr id="8" name="CuadroTexto 1">
          <a:extLst xmlns:a="http://schemas.openxmlformats.org/drawingml/2006/main">
            <a:ext uri="{FF2B5EF4-FFF2-40B4-BE49-F238E27FC236}">
              <a16:creationId xmlns:a16="http://schemas.microsoft.com/office/drawing/2014/main" id="{B31C56D3-3DCA-43AB-8EEE-08F616AD5A50}"/>
            </a:ext>
          </a:extLst>
        </cdr:cNvPr>
        <cdr:cNvSpPr txBox="1"/>
      </cdr:nvSpPr>
      <cdr:spPr>
        <a:xfrm xmlns:a="http://schemas.openxmlformats.org/drawingml/2006/main">
          <a:off x="8095414" y="2983875"/>
          <a:ext cx="790832" cy="5107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1600" b="1" kern="1200" dirty="0">
              <a:solidFill>
                <a:schemeClr val="accent3">
                  <a:lumMod val="50000"/>
                </a:schemeClr>
              </a:solidFill>
            </a:rPr>
            <a:t>23%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0.19576</cdr:x>
      <cdr:y>0.47638</cdr:y>
    </cdr:from>
    <cdr:to>
      <cdr:x>0.24359</cdr:x>
      <cdr:y>0.5551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F04AE463-1E54-3A36-5CA4-50E5C4D68A19}"/>
            </a:ext>
          </a:extLst>
        </cdr:cNvPr>
        <cdr:cNvSpPr txBox="1"/>
      </cdr:nvSpPr>
      <cdr:spPr>
        <a:xfrm xmlns:a="http://schemas.openxmlformats.org/drawingml/2006/main">
          <a:off x="1780179" y="2063162"/>
          <a:ext cx="434970" cy="3409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CO" b="1" kern="1200" dirty="0">
              <a:solidFill>
                <a:srgbClr val="3333CC"/>
              </a:solidFill>
            </a:rPr>
            <a:t>60%</a:t>
          </a:r>
          <a:endParaRPr lang="es-CO" sz="1100" b="1" kern="1200" dirty="0">
            <a:solidFill>
              <a:srgbClr val="3333CC"/>
            </a:solidFill>
          </a:endParaRPr>
        </a:p>
      </cdr:txBody>
    </cdr:sp>
  </cdr:relSizeAnchor>
  <cdr:relSizeAnchor xmlns:cdr="http://schemas.openxmlformats.org/drawingml/2006/chartDrawing">
    <cdr:from>
      <cdr:x>0.25033</cdr:x>
      <cdr:y>0.51574</cdr:y>
    </cdr:from>
    <cdr:to>
      <cdr:x>0.29817</cdr:x>
      <cdr:y>0.59446</cdr:y>
    </cdr:to>
    <cdr:sp macro="" textlink="">
      <cdr:nvSpPr>
        <cdr:cNvPr id="3" name="CuadroTexto 1">
          <a:extLst xmlns:a="http://schemas.openxmlformats.org/drawingml/2006/main">
            <a:ext uri="{FF2B5EF4-FFF2-40B4-BE49-F238E27FC236}">
              <a16:creationId xmlns:a16="http://schemas.microsoft.com/office/drawing/2014/main" id="{27BEA603-A00A-A71C-7537-296935391A7D}"/>
            </a:ext>
          </a:extLst>
        </cdr:cNvPr>
        <cdr:cNvSpPr txBox="1"/>
      </cdr:nvSpPr>
      <cdr:spPr>
        <a:xfrm xmlns:a="http://schemas.openxmlformats.org/drawingml/2006/main">
          <a:off x="2276456" y="2233616"/>
          <a:ext cx="434970" cy="3409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1100" b="1" kern="1200" dirty="0">
              <a:solidFill>
                <a:schemeClr val="accent5"/>
              </a:solidFill>
            </a:rPr>
            <a:t>56%</a:t>
          </a:r>
        </a:p>
      </cdr:txBody>
    </cdr:sp>
  </cdr:relSizeAnchor>
  <cdr:relSizeAnchor xmlns:cdr="http://schemas.openxmlformats.org/drawingml/2006/chartDrawing">
    <cdr:from>
      <cdr:x>0.30491</cdr:x>
      <cdr:y>0.51574</cdr:y>
    </cdr:from>
    <cdr:to>
      <cdr:x>0.35274</cdr:x>
      <cdr:y>0.59446</cdr:y>
    </cdr:to>
    <cdr:sp macro="" textlink="">
      <cdr:nvSpPr>
        <cdr:cNvPr id="4" name="CuadroTexto 1">
          <a:extLst xmlns:a="http://schemas.openxmlformats.org/drawingml/2006/main">
            <a:ext uri="{FF2B5EF4-FFF2-40B4-BE49-F238E27FC236}">
              <a16:creationId xmlns:a16="http://schemas.microsoft.com/office/drawing/2014/main" id="{D51A2C71-A7EF-E65E-D88B-CD442BD83B9A}"/>
            </a:ext>
          </a:extLst>
        </cdr:cNvPr>
        <cdr:cNvSpPr txBox="1"/>
      </cdr:nvSpPr>
      <cdr:spPr>
        <a:xfrm xmlns:a="http://schemas.openxmlformats.org/drawingml/2006/main">
          <a:off x="2772733" y="2233616"/>
          <a:ext cx="434970" cy="3409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1100" b="1" kern="1200" dirty="0">
              <a:solidFill>
                <a:schemeClr val="tx2"/>
              </a:solidFill>
            </a:rPr>
            <a:t>56%</a:t>
          </a:r>
        </a:p>
      </cdr:txBody>
    </cdr:sp>
  </cdr:relSizeAnchor>
  <cdr:relSizeAnchor xmlns:cdr="http://schemas.openxmlformats.org/drawingml/2006/chartDrawing">
    <cdr:from>
      <cdr:x>0.55054</cdr:x>
      <cdr:y>0.64511</cdr:y>
    </cdr:from>
    <cdr:to>
      <cdr:x>0.59837</cdr:x>
      <cdr:y>0.72383</cdr:y>
    </cdr:to>
    <cdr:sp macro="" textlink="">
      <cdr:nvSpPr>
        <cdr:cNvPr id="5" name="CuadroTexto 1">
          <a:extLst xmlns:a="http://schemas.openxmlformats.org/drawingml/2006/main">
            <a:ext uri="{FF2B5EF4-FFF2-40B4-BE49-F238E27FC236}">
              <a16:creationId xmlns:a16="http://schemas.microsoft.com/office/drawing/2014/main" id="{8E5CE1CE-EC0A-7F08-640A-561504F9F7E8}"/>
            </a:ext>
          </a:extLst>
        </cdr:cNvPr>
        <cdr:cNvSpPr txBox="1"/>
      </cdr:nvSpPr>
      <cdr:spPr>
        <a:xfrm xmlns:a="http://schemas.openxmlformats.org/drawingml/2006/main">
          <a:off x="5006442" y="2793900"/>
          <a:ext cx="434970" cy="3409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b="1" kern="1200" dirty="0">
              <a:solidFill>
                <a:srgbClr val="3333CC"/>
              </a:solidFill>
            </a:rPr>
            <a:t>91%</a:t>
          </a:r>
          <a:endParaRPr lang="es-CO" sz="1100" b="1" kern="1200" dirty="0">
            <a:solidFill>
              <a:srgbClr val="3333CC"/>
            </a:solidFill>
          </a:endParaRPr>
        </a:p>
      </cdr:txBody>
    </cdr:sp>
  </cdr:relSizeAnchor>
  <cdr:relSizeAnchor xmlns:cdr="http://schemas.openxmlformats.org/drawingml/2006/chartDrawing">
    <cdr:from>
      <cdr:x>0.60399</cdr:x>
      <cdr:y>0.75592</cdr:y>
    </cdr:from>
    <cdr:to>
      <cdr:x>0.65182</cdr:x>
      <cdr:y>0.83464</cdr:y>
    </cdr:to>
    <cdr:sp macro="" textlink="">
      <cdr:nvSpPr>
        <cdr:cNvPr id="6" name="CuadroTexto 1">
          <a:extLst xmlns:a="http://schemas.openxmlformats.org/drawingml/2006/main">
            <a:ext uri="{FF2B5EF4-FFF2-40B4-BE49-F238E27FC236}">
              <a16:creationId xmlns:a16="http://schemas.microsoft.com/office/drawing/2014/main" id="{4C1AAAF9-AE56-B4BE-B06C-53B00B9606B6}"/>
            </a:ext>
          </a:extLst>
        </cdr:cNvPr>
        <cdr:cNvSpPr txBox="1"/>
      </cdr:nvSpPr>
      <cdr:spPr>
        <a:xfrm xmlns:a="http://schemas.openxmlformats.org/drawingml/2006/main">
          <a:off x="5492487" y="3273804"/>
          <a:ext cx="434970" cy="3409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1100" b="1" kern="1200" dirty="0">
              <a:solidFill>
                <a:schemeClr val="accent5"/>
              </a:solidFill>
            </a:rPr>
            <a:t>59%</a:t>
          </a:r>
        </a:p>
      </cdr:txBody>
    </cdr:sp>
  </cdr:relSizeAnchor>
  <cdr:relSizeAnchor xmlns:cdr="http://schemas.openxmlformats.org/drawingml/2006/chartDrawing">
    <cdr:from>
      <cdr:x>0.65728</cdr:x>
      <cdr:y>0.75592</cdr:y>
    </cdr:from>
    <cdr:to>
      <cdr:x>0.70511</cdr:x>
      <cdr:y>0.83464</cdr:y>
    </cdr:to>
    <cdr:sp macro="" textlink="">
      <cdr:nvSpPr>
        <cdr:cNvPr id="7" name="CuadroTexto 1">
          <a:extLst xmlns:a="http://schemas.openxmlformats.org/drawingml/2006/main">
            <a:ext uri="{FF2B5EF4-FFF2-40B4-BE49-F238E27FC236}">
              <a16:creationId xmlns:a16="http://schemas.microsoft.com/office/drawing/2014/main" id="{65038B20-A1C6-4C87-F5F3-30669BB2E3B0}"/>
            </a:ext>
          </a:extLst>
        </cdr:cNvPr>
        <cdr:cNvSpPr txBox="1"/>
      </cdr:nvSpPr>
      <cdr:spPr>
        <a:xfrm xmlns:a="http://schemas.openxmlformats.org/drawingml/2006/main">
          <a:off x="5977041" y="3273804"/>
          <a:ext cx="434970" cy="3409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1100" b="1" kern="1200" dirty="0">
              <a:solidFill>
                <a:schemeClr val="tx2"/>
              </a:solidFill>
            </a:rPr>
            <a:t>59%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43769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3016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3719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1904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6924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85073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1234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9"/>
          <p:cNvSpPr/>
          <p:nvPr/>
        </p:nvSpPr>
        <p:spPr>
          <a:xfrm rot="10800000" flipH="1">
            <a:off x="281975" y="4232425"/>
            <a:ext cx="8580000" cy="565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 dirty="0"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8BC145"/>
                </a:solidFill>
              </a:rPr>
              <a:pPr/>
              <a:t>‹Nº›</a:t>
            </a:fld>
            <a:endParaRPr dirty="0">
              <a:solidFill>
                <a:srgbClr val="8BC1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41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1931976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1630428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4001389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3044099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26064319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88978910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5017779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31737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78081129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/>
              <a:t>1/10/2025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65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52057211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88911447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4633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8332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01442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14341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57977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22065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5138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1/10/2025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44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46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5570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7" t="8510" r="6531" b="5815"/>
          <a:stretch>
            <a:fillRect/>
          </a:stretch>
        </p:blipFill>
        <p:spPr bwMode="auto">
          <a:xfrm>
            <a:off x="3329835" y="0"/>
            <a:ext cx="1934315" cy="890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68890" y="914591"/>
            <a:ext cx="4282751" cy="3337767"/>
          </a:xfr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SECCIÓN 3501 – MINISTERIO DE COMERCIO INDUSTRIA Y TURISMO</a:t>
            </a:r>
            <a: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</a:t>
            </a:r>
            <a:b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EJECUCIÓN  PRESUPUESTAL  ACUMULADA A </a:t>
            </a:r>
            <a:r>
              <a:rPr lang="es-E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SEPTIEMBRE 30 DE 2025</a:t>
            </a:r>
            <a:endParaRPr lang="es-CO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86139" y="4262618"/>
            <a:ext cx="8565502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accent3">
                    <a:lumMod val="50000"/>
                  </a:schemeClr>
                </a:solidFill>
              </a:rPr>
              <a:t>                   </a:t>
            </a:r>
            <a:r>
              <a:rPr lang="es-ES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COMPROMETIDO  </a:t>
            </a:r>
            <a:r>
              <a:rPr lang="es-CO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83%</a:t>
            </a:r>
            <a:r>
              <a:rPr lang="es-CO" dirty="0"/>
              <a:t> </a:t>
            </a:r>
            <a:r>
              <a:rPr lang="es-ES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-   OBLIGADO  63%    -   PAGADO 63%</a:t>
            </a:r>
            <a:endParaRPr lang="es-CO" dirty="0">
              <a:solidFill>
                <a:schemeClr val="accent3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AutoShape 2" descr="Programa para presupuestos de obras de construcción - BrickContr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75" y="914591"/>
            <a:ext cx="4260915" cy="3404609"/>
          </a:xfrm>
          <a:prstGeom prst="rect">
            <a:avLst/>
          </a:prstGeom>
          <a:ln w="1905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CuadroTexto 18"/>
          <p:cNvSpPr txBox="1"/>
          <p:nvPr/>
        </p:nvSpPr>
        <p:spPr>
          <a:xfrm>
            <a:off x="2320989" y="4113976"/>
            <a:ext cx="236855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" dirty="0">
                <a:solidFill>
                  <a:schemeClr val="accent2">
                    <a:lumMod val="75000"/>
                  </a:schemeClr>
                </a:solidFill>
              </a:rPr>
              <a:t>Fuente: </a:t>
            </a:r>
            <a:r>
              <a:rPr lang="es-ES" sz="500" dirty="0" err="1">
                <a:solidFill>
                  <a:schemeClr val="accent2">
                    <a:lumMod val="75000"/>
                  </a:schemeClr>
                </a:solidFill>
              </a:rPr>
              <a:t>Brickcontrol</a:t>
            </a:r>
            <a:r>
              <a:rPr lang="es-ES" sz="500" dirty="0">
                <a:solidFill>
                  <a:schemeClr val="accent2">
                    <a:lumMod val="75000"/>
                  </a:schemeClr>
                </a:solidFill>
              </a:rPr>
              <a:t>, https://www.brickcontrol.com/es/producto/presupuestos</a:t>
            </a:r>
            <a:r>
              <a:rPr lang="es-ES" sz="600" dirty="0">
                <a:solidFill>
                  <a:schemeClr val="accent2">
                    <a:lumMod val="75000"/>
                  </a:schemeClr>
                </a:solidFill>
              </a:rPr>
              <a:t>/</a:t>
            </a:r>
            <a:endParaRPr lang="es-CO" sz="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988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-1" y="-17549"/>
            <a:ext cx="9144000" cy="685800"/>
          </a:xfr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lvl="0"/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GRAFICA EJECUCIÓN PRESUPUESTAL ACUMULADA </a:t>
            </a:r>
          </a:p>
          <a:p>
            <a:pPr lvl="0"/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SECCIÓN 3501 MINCOMERCIO CON CORTE AL 30 DE SEPTIEMBRE DE 2025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77844" y="4924858"/>
            <a:ext cx="1604865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2596324"/>
              </p:ext>
            </p:extLst>
          </p:nvPr>
        </p:nvGraphicFramePr>
        <p:xfrm>
          <a:off x="77844" y="668252"/>
          <a:ext cx="9066155" cy="4167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13061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0" y="-497630"/>
            <a:ext cx="9144000" cy="754806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s-CO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                                                                                                                                                                                          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GRÁFICA EJECUCIÓN PRESUPUESTAL ACUMULADA    </a:t>
            </a:r>
          </a:p>
          <a:p>
            <a:pPr marL="0" indent="0"/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UNIDAD EJECUTORA 350101 GESTIÓN GENERAL CON CORTE AL 30 DE SEPTIEMBRE DE 2025</a:t>
            </a:r>
            <a:endParaRPr sz="1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4904" y="4949599"/>
            <a:ext cx="1654628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0000000-0008-0000-03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2618714"/>
              </p:ext>
            </p:extLst>
          </p:nvPr>
        </p:nvGraphicFramePr>
        <p:xfrm>
          <a:off x="44903" y="239245"/>
          <a:ext cx="8983767" cy="4710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1493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1" y="-1"/>
            <a:ext cx="9144000" cy="685801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endParaRPr lang="es-CO" sz="1400" dirty="0">
              <a:solidFill>
                <a:schemeClr val="bg1"/>
              </a:solidFill>
            </a:endParaRPr>
          </a:p>
          <a:p>
            <a:pPr marL="0" indent="0"/>
            <a:endParaRPr lang="es-CO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/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GRÁFICA EJECUCIÓN PRESUPUESTAL ACUMULADA   </a:t>
            </a:r>
          </a:p>
          <a:p>
            <a:pPr marL="0" indent="0"/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UNIDAD EJECUTORA 350102 DIRECCIÓN GENERAL DE COMERCIO EXTERIOR </a:t>
            </a:r>
          </a:p>
          <a:p>
            <a:pPr marL="0" indent="0"/>
            <a:r>
              <a:rPr lang="es-ES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 30 DE SEPTIEMBRE DE 2025</a:t>
            </a:r>
          </a:p>
          <a:p>
            <a:pPr marL="0" indent="0"/>
            <a:endParaRPr lang="es-CO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/>
            <a:endParaRPr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8225836"/>
              </p:ext>
            </p:extLst>
          </p:nvPr>
        </p:nvGraphicFramePr>
        <p:xfrm flipH="1">
          <a:off x="9054739" y="852522"/>
          <a:ext cx="45719" cy="4290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ángulo 5"/>
          <p:cNvSpPr/>
          <p:nvPr/>
        </p:nvSpPr>
        <p:spPr>
          <a:xfrm>
            <a:off x="6805" y="4905983"/>
            <a:ext cx="1654628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0000000-0008-0000-02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4145856"/>
              </p:ext>
            </p:extLst>
          </p:nvPr>
        </p:nvGraphicFramePr>
        <p:xfrm>
          <a:off x="134159" y="764394"/>
          <a:ext cx="9093653" cy="4330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0892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0" y="1"/>
            <a:ext cx="9144000" cy="609600"/>
          </a:xfr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/>
            <a:endParaRPr lang="es-CO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/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GRÁFICA EJECUCIÓN PRESUPUESTAL ACUMULADA </a:t>
            </a:r>
          </a:p>
          <a:p>
            <a:pPr marL="0" indent="0"/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GASTOS DE INVERSIÓN CON CORTE AL 30 DE SEPTIEMBRE DE 2025</a:t>
            </a:r>
          </a:p>
          <a:p>
            <a:pPr marL="0" indent="0"/>
            <a:endParaRPr lang="es-CO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0" y="4980990"/>
            <a:ext cx="1672334" cy="17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00000000-0008-0000-03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4668522"/>
              </p:ext>
            </p:extLst>
          </p:nvPr>
        </p:nvGraphicFramePr>
        <p:xfrm>
          <a:off x="-28014" y="609601"/>
          <a:ext cx="9200029" cy="4371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8273556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1_Office Theme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11424</TotalTime>
  <Words>163</Words>
  <Application>Microsoft Office PowerPoint</Application>
  <PresentationFormat>Presentación en pantalla (16:9)</PresentationFormat>
  <Paragraphs>34</Paragraphs>
  <Slides>5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Calibri</vt:lpstr>
      <vt:lpstr>Arial</vt:lpstr>
      <vt:lpstr>Montserrat</vt:lpstr>
      <vt:lpstr>Calibri Light</vt:lpstr>
      <vt:lpstr>Verdana</vt:lpstr>
      <vt:lpstr>1_Office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Alexander Reina Carrillo - Cont</dc:creator>
  <cp:lastModifiedBy>Heidy Yineth Arevalo Gomez</cp:lastModifiedBy>
  <cp:revision>1294</cp:revision>
  <cp:lastPrinted>2024-07-03T15:25:14Z</cp:lastPrinted>
  <dcterms:modified xsi:type="dcterms:W3CDTF">2025-10-01T16:44:36Z</dcterms:modified>
</cp:coreProperties>
</file>