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anose="00000500000000000000" pitchFamily="2" charset="0"/>
      <p:regular r:id="rId9"/>
      <p:bold r:id="rId10"/>
      <p:italic r:id="rId11"/>
      <p:boldItalic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FF4105"/>
    <a:srgbClr val="CC3300"/>
    <a:srgbClr val="043460"/>
    <a:srgbClr val="FF5B5B"/>
    <a:srgbClr val="FCBCBE"/>
    <a:srgbClr val="FF5757"/>
    <a:srgbClr val="FFD653"/>
    <a:srgbClr val="C5C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5972" autoAdjust="0"/>
  </p:normalViewPr>
  <p:slideViewPr>
    <p:cSldViewPr snapToGrid="0" snapToObjects="1" showGuides="1">
      <p:cViewPr>
        <p:scale>
          <a:sx n="75" d="100"/>
          <a:sy n="75" d="100"/>
        </p:scale>
        <p:origin x="1757" y="533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rgas%20Arevalo\Download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rgas%20Arevalo\Downloads\Excel%20para%20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rgas%20Arevalo\Downloads\Excel%20para%20grafica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rgas%20Arevalo\Download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288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5631939460493159E-2"/>
          <c:y val="3.1129698311553686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700302.22699999996</c:v>
                </c:pt>
                <c:pt idx="1">
                  <c:v>215322.19206500001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1E-4683-9382-073FCB641CAB}"/>
            </c:ext>
          </c:extLst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45475.353999999999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1E-4683-9382-073FCB641CAB}"/>
            </c:ext>
          </c:extLst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654826.87300000002</c:v>
                </c:pt>
                <c:pt idx="1">
                  <c:v>215322.19206500001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1E-4683-9382-073FCB641CAB}"/>
            </c:ext>
          </c:extLst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573050.69773073995</c:v>
                </c:pt>
                <c:pt idx="1">
                  <c:v>148480.78230125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1E-4683-9382-073FCB641CAB}"/>
            </c:ext>
          </c:extLst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495844.54193149006</c:v>
                </c:pt>
                <c:pt idx="1">
                  <c:v>50219.352298779995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1E-4683-9382-073FCB641CAB}"/>
            </c:ext>
          </c:extLst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495778.17542551999</c:v>
                </c:pt>
                <c:pt idx="1">
                  <c:v>50215.46489078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B1E-4683-9382-073FCB641C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2592304"/>
        <c:axId val="357880704"/>
      </c:barChart>
      <c:catAx>
        <c:axId val="2259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57880704"/>
        <c:crosses val="autoZero"/>
        <c:auto val="1"/>
        <c:lblAlgn val="ctr"/>
        <c:lblOffset val="100"/>
        <c:noMultiLvlLbl val="0"/>
      </c:catAx>
      <c:valAx>
        <c:axId val="357880704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2259230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accent3"/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MINCOMERCIO!$D$45:$K$45</c:f>
              <c:numCache>
                <c:formatCode>#,##0</c:formatCode>
                <c:ptCount val="7"/>
                <c:pt idx="0">
                  <c:v>674658.52</c:v>
                </c:pt>
                <c:pt idx="1">
                  <c:v>44500</c:v>
                </c:pt>
                <c:pt idx="2">
                  <c:v>630158.52</c:v>
                </c:pt>
                <c:pt idx="3">
                  <c:v>558369.85450898996</c:v>
                </c:pt>
                <c:pt idx="4">
                  <c:v>481919.87936277001</c:v>
                </c:pt>
                <c:pt idx="5">
                  <c:v>481853.51285680005</c:v>
                </c:pt>
                <c:pt idx="6">
                  <c:v>71788.665491010004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61-4691-880C-C16940279E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57881792"/>
        <c:axId val="357871456"/>
      </c:barChart>
      <c:lineChart>
        <c:grouping val="standard"/>
        <c:varyColors val="0"/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ln w="28575" cap="rnd">
              <a:solidFill>
                <a:srgbClr val="FF4105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layout>
                <c:manualLayout>
                  <c:x val="-1.4136608841257793E-3"/>
                  <c:y val="-1.07847543485594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1-4691-880C-C16940279E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MINCOMERCIO!$D$44:$K$44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MINCOMERCIO!$D$46:$K$46</c:f>
              <c:numCache>
                <c:formatCode>#,##0</c:formatCode>
                <c:ptCount val="7"/>
                <c:pt idx="0">
                  <c:v>205623.53492899999</c:v>
                </c:pt>
                <c:pt idx="1">
                  <c:v>0</c:v>
                </c:pt>
                <c:pt idx="2">
                  <c:v>205623.53492899999</c:v>
                </c:pt>
                <c:pt idx="3">
                  <c:v>139607.35567280999</c:v>
                </c:pt>
                <c:pt idx="4">
                  <c:v>44520.47169934</c:v>
                </c:pt>
                <c:pt idx="5">
                  <c:v>44520.47169934</c:v>
                </c:pt>
                <c:pt idx="6">
                  <c:v>66016.179256190007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B61-4691-880C-C16940279E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57867648"/>
        <c:axId val="357876352"/>
      </c:lineChart>
      <c:catAx>
        <c:axId val="357881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57871456"/>
        <c:crosses val="autoZero"/>
        <c:auto val="1"/>
        <c:lblAlgn val="ctr"/>
        <c:lblOffset val="100"/>
        <c:noMultiLvlLbl val="0"/>
      </c:catAx>
      <c:valAx>
        <c:axId val="35787145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357881792"/>
        <c:crosses val="autoZero"/>
        <c:crossBetween val="between"/>
      </c:valAx>
      <c:valAx>
        <c:axId val="357876352"/>
        <c:scaling>
          <c:orientation val="minMax"/>
        </c:scaling>
        <c:delete val="1"/>
        <c:axPos val="r"/>
        <c:numFmt formatCode="#,##0" sourceLinked="1"/>
        <c:majorTickMark val="none"/>
        <c:minorTickMark val="none"/>
        <c:tickLblPos val="nextTo"/>
        <c:crossAx val="357867648"/>
        <c:crosses val="max"/>
        <c:crossBetween val="between"/>
      </c:valAx>
      <c:catAx>
        <c:axId val="3578676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78763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255"/>
  </c:pivotSource>
  <c:chart>
    <c:autoTitleDeleted val="1"/>
    <c:pivotFmts>
      <c:pivotFmt>
        <c:idx val="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9525" cap="flat" cmpd="sng" algn="ctr">
            <a:noFill/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25643.706999999999</c:v>
                </c:pt>
                <c:pt idx="1">
                  <c:v>9698.6571359999998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F7-45A4-969D-0FEA9B4D9FCE}"/>
            </c:ext>
          </c:extLst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F7-45A4-969D-0FEA9B4D9FCE}"/>
            </c:ext>
          </c:extLst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24668.352999999999</c:v>
                </c:pt>
                <c:pt idx="1">
                  <c:v>9698.6571359999998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F7-45A4-969D-0FEA9B4D9FCE}"/>
            </c:ext>
          </c:extLst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14680.843221749999</c:v>
                </c:pt>
                <c:pt idx="1">
                  <c:v>8873.4266284400001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0F7-45A4-969D-0FEA9B4D9FCE}"/>
            </c:ext>
          </c:extLst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13924.662568719999</c:v>
                </c:pt>
                <c:pt idx="1">
                  <c:v>5698.88059944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F7-45A4-969D-0FEA9B4D9FCE}"/>
            </c:ext>
          </c:extLst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13924.662568719999</c:v>
                </c:pt>
                <c:pt idx="1">
                  <c:v>5694.9931914399995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0F7-45A4-969D-0FEA9B4D9FC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57879616"/>
        <c:axId val="357868192"/>
      </c:barChart>
      <c:catAx>
        <c:axId val="35787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57868192"/>
        <c:crosses val="autoZero"/>
        <c:auto val="1"/>
        <c:lblAlgn val="ctr"/>
        <c:lblOffset val="100"/>
        <c:noMultiLvlLbl val="0"/>
      </c:catAx>
      <c:valAx>
        <c:axId val="3578681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357879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12590.634065</c:v>
                </c:pt>
                <c:pt idx="1">
                  <c:v>0</c:v>
                </c:pt>
                <c:pt idx="2">
                  <c:v>12590.634065</c:v>
                </c:pt>
                <c:pt idx="3">
                  <c:v>11291.773203270001</c:v>
                </c:pt>
                <c:pt idx="4">
                  <c:v>7218.8497574399998</c:v>
                </c:pt>
                <c:pt idx="5">
                  <c:v>7214.9623494399993</c:v>
                </c:pt>
                <c:pt idx="6">
                  <c:v>1298.8608617299994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01-449C-BCB4-9F80D6E1CEE9}"/>
            </c:ext>
          </c:extLst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accent6"/>
              </a:solidFill>
              <a:prstDash val="solid"/>
              <a:miter lim="800000"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177131.5</c:v>
                </c:pt>
                <c:pt idx="1">
                  <c:v>0</c:v>
                </c:pt>
                <c:pt idx="2">
                  <c:v>177131.5</c:v>
                </c:pt>
                <c:pt idx="3">
                  <c:v>124791.70506598</c:v>
                </c:pt>
                <c:pt idx="4">
                  <c:v>36790.31869968</c:v>
                </c:pt>
                <c:pt idx="5">
                  <c:v>36790.31869968</c:v>
                </c:pt>
                <c:pt idx="6">
                  <c:v>52339.794934020007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01-449C-BCB4-9F80D6E1CEE9}"/>
            </c:ext>
          </c:extLst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19100.058000000001</c:v>
                </c:pt>
                <c:pt idx="1">
                  <c:v>0</c:v>
                </c:pt>
                <c:pt idx="2">
                  <c:v>19100.058000000001</c:v>
                </c:pt>
                <c:pt idx="3">
                  <c:v>7208.7893793999992</c:v>
                </c:pt>
                <c:pt idx="4">
                  <c:v>4073.00257173</c:v>
                </c:pt>
                <c:pt idx="5">
                  <c:v>4073.00257173</c:v>
                </c:pt>
                <c:pt idx="6">
                  <c:v>11891.2686206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01-449C-BCB4-9F80D6E1CEE9}"/>
            </c:ext>
          </c:extLst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6500</c:v>
                </c:pt>
                <c:pt idx="1">
                  <c:v>0</c:v>
                </c:pt>
                <c:pt idx="2">
                  <c:v>6500</c:v>
                </c:pt>
                <c:pt idx="3">
                  <c:v>5188.5146526000008</c:v>
                </c:pt>
                <c:pt idx="4">
                  <c:v>2137.1812699299999</c:v>
                </c:pt>
                <c:pt idx="5">
                  <c:v>2137.1812699299999</c:v>
                </c:pt>
                <c:pt idx="6">
                  <c:v>1311.4853473999997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01-449C-BCB4-9F80D6E1CE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901200"/>
        <c:axId val="246900656"/>
      </c:barChart>
      <c:catAx>
        <c:axId val="24690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46900656"/>
        <c:crosses val="autoZero"/>
        <c:auto val="1"/>
        <c:lblAlgn val="ctr"/>
        <c:lblOffset val="100"/>
        <c:noMultiLvlLbl val="0"/>
      </c:catAx>
      <c:valAx>
        <c:axId val="246900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46901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0.55477</cdr:x>
      <cdr:y>0.32</cdr:y>
    </cdr:from>
    <cdr:to>
      <cdr:x>0.60202</cdr:x>
      <cdr:y>0.38918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E61A3459-1E2F-3E64-ECB3-A59D63F146D5}"/>
            </a:ext>
          </a:extLst>
        </cdr:cNvPr>
        <cdr:cNvSpPr txBox="1"/>
      </cdr:nvSpPr>
      <cdr:spPr>
        <a:xfrm xmlns:a="http://schemas.openxmlformats.org/drawingml/2006/main">
          <a:off x="5029615" y="1333543"/>
          <a:ext cx="428368" cy="2883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100" kern="1200" dirty="0"/>
        </a:p>
      </cdr:txBody>
    </cdr:sp>
  </cdr:relSizeAnchor>
  <cdr:relSizeAnchor xmlns:cdr="http://schemas.openxmlformats.org/drawingml/2006/chartDrawing">
    <cdr:from>
      <cdr:x>0.27973</cdr:x>
      <cdr:y>0.24412</cdr:y>
    </cdr:from>
    <cdr:to>
      <cdr:x>0.36696</cdr:x>
      <cdr:y>0.36668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8BC8E0AF-46C3-03F9-2A1F-7DF174247EB7}"/>
            </a:ext>
          </a:extLst>
        </cdr:cNvPr>
        <cdr:cNvSpPr txBox="1"/>
      </cdr:nvSpPr>
      <cdr:spPr>
        <a:xfrm xmlns:a="http://schemas.openxmlformats.org/drawingml/2006/main">
          <a:off x="2536085" y="1017336"/>
          <a:ext cx="790832" cy="5107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sz="1600" b="1" kern="1200" dirty="0">
              <a:solidFill>
                <a:srgbClr val="FFC000"/>
              </a:solidFill>
            </a:rPr>
            <a:t>88%</a:t>
          </a:r>
        </a:p>
      </cdr:txBody>
    </cdr:sp>
  </cdr:relSizeAnchor>
  <cdr:relSizeAnchor xmlns:cdr="http://schemas.openxmlformats.org/drawingml/2006/chartDrawing">
    <cdr:from>
      <cdr:x>0.34869</cdr:x>
      <cdr:y>0.32687</cdr:y>
    </cdr:from>
    <cdr:to>
      <cdr:x>0.43592</cdr:x>
      <cdr:y>0.44943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08A328FB-FA52-2070-42CB-81CA19091B8F}"/>
            </a:ext>
          </a:extLst>
        </cdr:cNvPr>
        <cdr:cNvSpPr txBox="1"/>
      </cdr:nvSpPr>
      <cdr:spPr>
        <a:xfrm xmlns:a="http://schemas.openxmlformats.org/drawingml/2006/main">
          <a:off x="3161316" y="1362183"/>
          <a:ext cx="790832" cy="5107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600" b="1" kern="1200" dirty="0">
              <a:solidFill>
                <a:srgbClr val="FFFF00"/>
              </a:solidFill>
            </a:rPr>
            <a:t>76%</a:t>
          </a:r>
        </a:p>
      </cdr:txBody>
    </cdr:sp>
  </cdr:relSizeAnchor>
  <cdr:relSizeAnchor xmlns:cdr="http://schemas.openxmlformats.org/drawingml/2006/chartDrawing">
    <cdr:from>
      <cdr:x>0.42182</cdr:x>
      <cdr:y>0.32687</cdr:y>
    </cdr:from>
    <cdr:to>
      <cdr:x>0.50905</cdr:x>
      <cdr:y>0.44943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6355C30E-D448-FB26-961B-2B68ED1EE560}"/>
            </a:ext>
          </a:extLst>
        </cdr:cNvPr>
        <cdr:cNvSpPr txBox="1"/>
      </cdr:nvSpPr>
      <cdr:spPr>
        <a:xfrm xmlns:a="http://schemas.openxmlformats.org/drawingml/2006/main">
          <a:off x="3824307" y="1362183"/>
          <a:ext cx="790832" cy="5107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600" b="1" kern="1200" dirty="0">
              <a:solidFill>
                <a:schemeClr val="accent3">
                  <a:lumMod val="50000"/>
                </a:schemeClr>
              </a:solidFill>
            </a:rPr>
            <a:t>76%</a:t>
          </a:r>
        </a:p>
      </cdr:txBody>
    </cdr:sp>
  </cdr:relSizeAnchor>
  <cdr:relSizeAnchor xmlns:cdr="http://schemas.openxmlformats.org/drawingml/2006/chartDrawing">
    <cdr:from>
      <cdr:x>0.75213</cdr:x>
      <cdr:y>0.63889</cdr:y>
    </cdr:from>
    <cdr:to>
      <cdr:x>0.83936</cdr:x>
      <cdr:y>0.76145</cdr:y>
    </cdr:to>
    <cdr:sp macro="" textlink="">
      <cdr:nvSpPr>
        <cdr:cNvPr id="6" name="CuadroTexto 1">
          <a:extLst xmlns:a="http://schemas.openxmlformats.org/drawingml/2006/main">
            <a:ext uri="{FF2B5EF4-FFF2-40B4-BE49-F238E27FC236}">
              <a16:creationId xmlns:a16="http://schemas.microsoft.com/office/drawing/2014/main" id="{F916C8BA-3397-D098-EA5D-79624B58DD75}"/>
            </a:ext>
          </a:extLst>
        </cdr:cNvPr>
        <cdr:cNvSpPr txBox="1"/>
      </cdr:nvSpPr>
      <cdr:spPr>
        <a:xfrm xmlns:a="http://schemas.openxmlformats.org/drawingml/2006/main">
          <a:off x="6818915" y="2662474"/>
          <a:ext cx="790832" cy="5107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600" b="1" kern="1200" dirty="0">
              <a:solidFill>
                <a:srgbClr val="FFC000"/>
              </a:solidFill>
            </a:rPr>
            <a:t>69%</a:t>
          </a:r>
        </a:p>
      </cdr:txBody>
    </cdr:sp>
  </cdr:relSizeAnchor>
  <cdr:relSizeAnchor xmlns:cdr="http://schemas.openxmlformats.org/drawingml/2006/chartDrawing">
    <cdr:from>
      <cdr:x>0.82626</cdr:x>
      <cdr:y>0.71038</cdr:y>
    </cdr:from>
    <cdr:to>
      <cdr:x>0.91349</cdr:x>
      <cdr:y>0.83294</cdr:y>
    </cdr:to>
    <cdr:sp macro="" textlink="">
      <cdr:nvSpPr>
        <cdr:cNvPr id="7" name="CuadroTexto 1">
          <a:extLst xmlns:a="http://schemas.openxmlformats.org/drawingml/2006/main">
            <a:ext uri="{FF2B5EF4-FFF2-40B4-BE49-F238E27FC236}">
              <a16:creationId xmlns:a16="http://schemas.microsoft.com/office/drawing/2014/main" id="{EE40B738-170B-BFDC-F7AC-5B83AEDC4CA7}"/>
            </a:ext>
          </a:extLst>
        </cdr:cNvPr>
        <cdr:cNvSpPr txBox="1"/>
      </cdr:nvSpPr>
      <cdr:spPr>
        <a:xfrm xmlns:a="http://schemas.openxmlformats.org/drawingml/2006/main">
          <a:off x="7491039" y="2960429"/>
          <a:ext cx="790832" cy="5107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600" b="1" kern="1200" dirty="0">
              <a:solidFill>
                <a:srgbClr val="FFFF00"/>
              </a:solidFill>
            </a:rPr>
            <a:t>23%</a:t>
          </a:r>
        </a:p>
      </cdr:txBody>
    </cdr:sp>
  </cdr:relSizeAnchor>
  <cdr:relSizeAnchor xmlns:cdr="http://schemas.openxmlformats.org/drawingml/2006/chartDrawing">
    <cdr:from>
      <cdr:x>0.89293</cdr:x>
      <cdr:y>0.71601</cdr:y>
    </cdr:from>
    <cdr:to>
      <cdr:x>0.98016</cdr:x>
      <cdr:y>0.83857</cdr:y>
    </cdr:to>
    <cdr:sp macro="" textlink="">
      <cdr:nvSpPr>
        <cdr:cNvPr id="8" name="CuadroTexto 1">
          <a:extLst xmlns:a="http://schemas.openxmlformats.org/drawingml/2006/main">
            <a:ext uri="{FF2B5EF4-FFF2-40B4-BE49-F238E27FC236}">
              <a16:creationId xmlns:a16="http://schemas.microsoft.com/office/drawing/2014/main" id="{B31C56D3-3DCA-43AB-8EEE-08F616AD5A50}"/>
            </a:ext>
          </a:extLst>
        </cdr:cNvPr>
        <cdr:cNvSpPr txBox="1"/>
      </cdr:nvSpPr>
      <cdr:spPr>
        <a:xfrm xmlns:a="http://schemas.openxmlformats.org/drawingml/2006/main">
          <a:off x="8095414" y="2983875"/>
          <a:ext cx="790832" cy="5107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600" b="1" kern="1200" dirty="0">
              <a:solidFill>
                <a:schemeClr val="accent3">
                  <a:lumMod val="50000"/>
                </a:schemeClr>
              </a:solidFill>
            </a:rPr>
            <a:t>23%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0.19576</cdr:x>
      <cdr:y>0.47638</cdr:y>
    </cdr:from>
    <cdr:to>
      <cdr:x>0.24359</cdr:x>
      <cdr:y>0.5551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F04AE463-1E54-3A36-5CA4-50E5C4D68A19}"/>
            </a:ext>
          </a:extLst>
        </cdr:cNvPr>
        <cdr:cNvSpPr txBox="1"/>
      </cdr:nvSpPr>
      <cdr:spPr>
        <a:xfrm xmlns:a="http://schemas.openxmlformats.org/drawingml/2006/main">
          <a:off x="1780179" y="2063162"/>
          <a:ext cx="434970" cy="340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CO" b="1" kern="1200" dirty="0">
              <a:solidFill>
                <a:srgbClr val="3333CC"/>
              </a:solidFill>
            </a:rPr>
            <a:t>60%</a:t>
          </a:r>
          <a:endParaRPr lang="es-CO" sz="1100" b="1" kern="1200" dirty="0">
            <a:solidFill>
              <a:srgbClr val="3333CC"/>
            </a:solidFill>
          </a:endParaRPr>
        </a:p>
      </cdr:txBody>
    </cdr:sp>
  </cdr:relSizeAnchor>
  <cdr:relSizeAnchor xmlns:cdr="http://schemas.openxmlformats.org/drawingml/2006/chartDrawing">
    <cdr:from>
      <cdr:x>0.25033</cdr:x>
      <cdr:y>0.51574</cdr:y>
    </cdr:from>
    <cdr:to>
      <cdr:x>0.29817</cdr:x>
      <cdr:y>0.59446</cdr:y>
    </cdr:to>
    <cdr:sp macro="" textlink="">
      <cdr:nvSpPr>
        <cdr:cNvPr id="3" name="CuadroTexto 1">
          <a:extLst xmlns:a="http://schemas.openxmlformats.org/drawingml/2006/main">
            <a:ext uri="{FF2B5EF4-FFF2-40B4-BE49-F238E27FC236}">
              <a16:creationId xmlns:a16="http://schemas.microsoft.com/office/drawing/2014/main" id="{27BEA603-A00A-A71C-7537-296935391A7D}"/>
            </a:ext>
          </a:extLst>
        </cdr:cNvPr>
        <cdr:cNvSpPr txBox="1"/>
      </cdr:nvSpPr>
      <cdr:spPr>
        <a:xfrm xmlns:a="http://schemas.openxmlformats.org/drawingml/2006/main">
          <a:off x="2276456" y="2233616"/>
          <a:ext cx="434970" cy="340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100" b="1" kern="1200" dirty="0">
              <a:solidFill>
                <a:schemeClr val="accent5"/>
              </a:solidFill>
            </a:rPr>
            <a:t>56%</a:t>
          </a:r>
        </a:p>
      </cdr:txBody>
    </cdr:sp>
  </cdr:relSizeAnchor>
  <cdr:relSizeAnchor xmlns:cdr="http://schemas.openxmlformats.org/drawingml/2006/chartDrawing">
    <cdr:from>
      <cdr:x>0.30491</cdr:x>
      <cdr:y>0.51574</cdr:y>
    </cdr:from>
    <cdr:to>
      <cdr:x>0.35274</cdr:x>
      <cdr:y>0.59446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D51A2C71-A7EF-E65E-D88B-CD442BD83B9A}"/>
            </a:ext>
          </a:extLst>
        </cdr:cNvPr>
        <cdr:cNvSpPr txBox="1"/>
      </cdr:nvSpPr>
      <cdr:spPr>
        <a:xfrm xmlns:a="http://schemas.openxmlformats.org/drawingml/2006/main">
          <a:off x="2772733" y="2233616"/>
          <a:ext cx="434970" cy="340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100" b="1" kern="1200" dirty="0">
              <a:solidFill>
                <a:schemeClr val="tx2"/>
              </a:solidFill>
            </a:rPr>
            <a:t>56%</a:t>
          </a:r>
        </a:p>
      </cdr:txBody>
    </cdr:sp>
  </cdr:relSizeAnchor>
  <cdr:relSizeAnchor xmlns:cdr="http://schemas.openxmlformats.org/drawingml/2006/chartDrawing">
    <cdr:from>
      <cdr:x>0.55054</cdr:x>
      <cdr:y>0.64511</cdr:y>
    </cdr:from>
    <cdr:to>
      <cdr:x>0.59837</cdr:x>
      <cdr:y>0.72383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8E5CE1CE-EC0A-7F08-640A-561504F9F7E8}"/>
            </a:ext>
          </a:extLst>
        </cdr:cNvPr>
        <cdr:cNvSpPr txBox="1"/>
      </cdr:nvSpPr>
      <cdr:spPr>
        <a:xfrm xmlns:a="http://schemas.openxmlformats.org/drawingml/2006/main">
          <a:off x="5006442" y="2793900"/>
          <a:ext cx="434970" cy="340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b="1" kern="1200" dirty="0">
              <a:solidFill>
                <a:srgbClr val="3333CC"/>
              </a:solidFill>
            </a:rPr>
            <a:t>91%</a:t>
          </a:r>
          <a:endParaRPr lang="es-CO" sz="1100" b="1" kern="1200" dirty="0">
            <a:solidFill>
              <a:srgbClr val="3333CC"/>
            </a:solidFill>
          </a:endParaRPr>
        </a:p>
      </cdr:txBody>
    </cdr:sp>
  </cdr:relSizeAnchor>
  <cdr:relSizeAnchor xmlns:cdr="http://schemas.openxmlformats.org/drawingml/2006/chartDrawing">
    <cdr:from>
      <cdr:x>0.60399</cdr:x>
      <cdr:y>0.75592</cdr:y>
    </cdr:from>
    <cdr:to>
      <cdr:x>0.65182</cdr:x>
      <cdr:y>0.83464</cdr:y>
    </cdr:to>
    <cdr:sp macro="" textlink="">
      <cdr:nvSpPr>
        <cdr:cNvPr id="6" name="CuadroTexto 1">
          <a:extLst xmlns:a="http://schemas.openxmlformats.org/drawingml/2006/main">
            <a:ext uri="{FF2B5EF4-FFF2-40B4-BE49-F238E27FC236}">
              <a16:creationId xmlns:a16="http://schemas.microsoft.com/office/drawing/2014/main" id="{4C1AAAF9-AE56-B4BE-B06C-53B00B9606B6}"/>
            </a:ext>
          </a:extLst>
        </cdr:cNvPr>
        <cdr:cNvSpPr txBox="1"/>
      </cdr:nvSpPr>
      <cdr:spPr>
        <a:xfrm xmlns:a="http://schemas.openxmlformats.org/drawingml/2006/main">
          <a:off x="5492487" y="3273804"/>
          <a:ext cx="434970" cy="340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100" b="1" kern="1200" dirty="0">
              <a:solidFill>
                <a:schemeClr val="accent5"/>
              </a:solidFill>
            </a:rPr>
            <a:t>59%</a:t>
          </a:r>
        </a:p>
      </cdr:txBody>
    </cdr:sp>
  </cdr:relSizeAnchor>
  <cdr:relSizeAnchor xmlns:cdr="http://schemas.openxmlformats.org/drawingml/2006/chartDrawing">
    <cdr:from>
      <cdr:x>0.65728</cdr:x>
      <cdr:y>0.75592</cdr:y>
    </cdr:from>
    <cdr:to>
      <cdr:x>0.70511</cdr:x>
      <cdr:y>0.83464</cdr:y>
    </cdr:to>
    <cdr:sp macro="" textlink="">
      <cdr:nvSpPr>
        <cdr:cNvPr id="7" name="CuadroTexto 1">
          <a:extLst xmlns:a="http://schemas.openxmlformats.org/drawingml/2006/main">
            <a:ext uri="{FF2B5EF4-FFF2-40B4-BE49-F238E27FC236}">
              <a16:creationId xmlns:a16="http://schemas.microsoft.com/office/drawing/2014/main" id="{65038B20-A1C6-4C87-F5F3-30669BB2E3B0}"/>
            </a:ext>
          </a:extLst>
        </cdr:cNvPr>
        <cdr:cNvSpPr txBox="1"/>
      </cdr:nvSpPr>
      <cdr:spPr>
        <a:xfrm xmlns:a="http://schemas.openxmlformats.org/drawingml/2006/main">
          <a:off x="5977041" y="3273804"/>
          <a:ext cx="434970" cy="340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100" b="1" kern="1200" dirty="0">
              <a:solidFill>
                <a:schemeClr val="tx2"/>
              </a:solidFill>
            </a:rPr>
            <a:t>59%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1/10/2025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1/10/2025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A </a:t>
            </a:r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SEPTIEMBRE 30 DE 2025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83%</a:t>
            </a:r>
            <a:r>
              <a:rPr lang="es-CO" dirty="0"/>
              <a:t>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-   OBLIGADO  63%    -   PAGADO 63%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914591"/>
            <a:ext cx="4260915" cy="3404609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, https://www.brickcontrol.com/es/producto/presupuestos</a:t>
            </a:r>
            <a:r>
              <a:rPr lang="es-ES" sz="600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30 DE SEPTIEMBRE DE 2025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596324"/>
              </p:ext>
            </p:extLst>
          </p:nvPr>
        </p:nvGraphicFramePr>
        <p:xfrm>
          <a:off x="77844" y="668252"/>
          <a:ext cx="9066155" cy="4167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30 DE SEPTIEMBRE DE 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3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618714"/>
              </p:ext>
            </p:extLst>
          </p:nvPr>
        </p:nvGraphicFramePr>
        <p:xfrm>
          <a:off x="44903" y="239245"/>
          <a:ext cx="8983767" cy="4710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SEPTIEMBRE DE 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4145856"/>
              </p:ext>
            </p:extLst>
          </p:nvPr>
        </p:nvGraphicFramePr>
        <p:xfrm>
          <a:off x="134159" y="764394"/>
          <a:ext cx="9093653" cy="4330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30 DE SEPTIEMBRE DE 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3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4668522"/>
              </p:ext>
            </p:extLst>
          </p:nvPr>
        </p:nvGraphicFramePr>
        <p:xfrm>
          <a:off x="-28014" y="609601"/>
          <a:ext cx="9200029" cy="4371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11424</TotalTime>
  <Words>163</Words>
  <Application>Microsoft Office PowerPoint</Application>
  <PresentationFormat>Presentación en pantalla (16:9)</PresentationFormat>
  <Paragraphs>34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Calibri</vt:lpstr>
      <vt:lpstr>Arial</vt:lpstr>
      <vt:lpstr>Montserrat</vt:lpstr>
      <vt:lpstr>Calibri Light</vt:lpstr>
      <vt:lpstr>Verdana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1294</cp:revision>
  <cp:lastPrinted>2024-07-03T15:25:14Z</cp:lastPrinted>
  <dcterms:modified xsi:type="dcterms:W3CDTF">2025-10-01T16:44:36Z</dcterms:modified>
</cp:coreProperties>
</file>