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3333CC"/>
    <a:srgbClr val="FF4105"/>
    <a:srgbClr val="CC3300"/>
    <a:srgbClr val="043460"/>
    <a:srgbClr val="FF5B5B"/>
    <a:srgbClr val="FCBCBE"/>
    <a:srgbClr val="FF5757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972" autoAdjust="0"/>
  </p:normalViewPr>
  <p:slideViewPr>
    <p:cSldViewPr snapToGrid="0" snapToObjects="1" showGuides="1">
      <p:cViewPr>
        <p:scale>
          <a:sx n="100" d="100"/>
          <a:sy n="100" d="100"/>
        </p:scale>
        <p:origin x="2028" y="88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43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207594068268191E-2"/>
          <c:y val="2.5469676600846182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701039.54200000002</c:v>
                </c:pt>
                <c:pt idx="1">
                  <c:v>215322.19206500001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655564.18799999997</c:v>
                </c:pt>
                <c:pt idx="1">
                  <c:v>215322.19206500001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586397.10457076004</c:v>
                </c:pt>
                <c:pt idx="1">
                  <c:v>149972.82861142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530511.30861586006</c:v>
                </c:pt>
                <c:pt idx="1">
                  <c:v>80780.800501439997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530496.00914986001</c:v>
                </c:pt>
                <c:pt idx="1">
                  <c:v>80738.971755439998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08956544"/>
        <c:axId val="1608946752"/>
      </c:barChart>
      <c:catAx>
        <c:axId val="16089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946752"/>
        <c:crosses val="autoZero"/>
        <c:auto val="1"/>
        <c:lblAlgn val="ctr"/>
        <c:lblOffset val="100"/>
        <c:noMultiLvlLbl val="0"/>
      </c:catAx>
      <c:valAx>
        <c:axId val="16089467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608956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198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5353173546031386E-2"/>
          <c:y val="3.1633545416215485E-2"/>
          <c:w val="0.727530075515194"/>
          <c:h val="0.89291105154252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675395.83499999996</c:v>
                </c:pt>
                <c:pt idx="1">
                  <c:v>205623.53492899999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44500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630895.83499999996</c:v>
                </c:pt>
                <c:pt idx="1">
                  <c:v>205623.53492899999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568614.81065423996</c:v>
                </c:pt>
                <c:pt idx="1">
                  <c:v>140962.80873298002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514947.50672293006</c:v>
                </c:pt>
                <c:pt idx="1">
                  <c:v>73879.867807999995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3727631843866635E-2"/>
                  <c:y val="8.6273305680587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6168744675285E-2"/>
                  <c:y val="-2.8757768560196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514947.50672293006</c:v>
                </c:pt>
                <c:pt idx="1">
                  <c:v>73879.867807999995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08947296"/>
        <c:axId val="1608949472"/>
      </c:barChart>
      <c:catAx>
        <c:axId val="16089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949472"/>
        <c:crosses val="autoZero"/>
        <c:auto val="1"/>
        <c:lblAlgn val="ctr"/>
        <c:lblOffset val="100"/>
        <c:noMultiLvlLbl val="0"/>
      </c:catAx>
      <c:valAx>
        <c:axId val="1608949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60894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86196430942154"/>
          <c:y val="0.25443220616466927"/>
          <c:w val="0.25013803569057846"/>
          <c:h val="0.62917287675960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469"/>
  </c:pivotSource>
  <c:chart>
    <c:autoTitleDeleted val="0"/>
    <c:pivotFmts>
      <c:pivotFmt>
        <c:idx val="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9698.6571359999998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9698.6571359999998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17782.29391652</c:v>
                </c:pt>
                <c:pt idx="1">
                  <c:v>9010.01987844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15563.80189293</c:v>
                </c:pt>
                <c:pt idx="1">
                  <c:v>6900.9326934399996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15548.502426930001</c:v>
                </c:pt>
                <c:pt idx="1">
                  <c:v>6859.1039474399995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48115984"/>
        <c:axId val="1548124144"/>
      </c:barChart>
      <c:catAx>
        <c:axId val="154811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8124144"/>
        <c:crosses val="autoZero"/>
        <c:auto val="1"/>
        <c:lblAlgn val="ctr"/>
        <c:lblOffset val="100"/>
        <c:noMultiLvlLbl val="0"/>
      </c:catAx>
      <c:valAx>
        <c:axId val="154812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811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12590.634065</c:v>
                </c:pt>
                <c:pt idx="1">
                  <c:v>0</c:v>
                </c:pt>
                <c:pt idx="2">
                  <c:v>12590.634065</c:v>
                </c:pt>
                <c:pt idx="3">
                  <c:v>11484.157416850001</c:v>
                </c:pt>
                <c:pt idx="4">
                  <c:v>8673.1339740200001</c:v>
                </c:pt>
                <c:pt idx="5">
                  <c:v>8631.3052280200009</c:v>
                </c:pt>
                <c:pt idx="6">
                  <c:v>1106.4766481499996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177131.5</c:v>
                </c:pt>
                <c:pt idx="1">
                  <c:v>0</c:v>
                </c:pt>
                <c:pt idx="2">
                  <c:v>177131.5</c:v>
                </c:pt>
                <c:pt idx="3">
                  <c:v>125142.28072513001</c:v>
                </c:pt>
                <c:pt idx="4">
                  <c:v>64495.058851829999</c:v>
                </c:pt>
                <c:pt idx="5">
                  <c:v>64495.058851829999</c:v>
                </c:pt>
                <c:pt idx="6">
                  <c:v>51989.219274869996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19100.058000000001</c:v>
                </c:pt>
                <c:pt idx="1">
                  <c:v>0</c:v>
                </c:pt>
                <c:pt idx="2">
                  <c:v>19100.058000000001</c:v>
                </c:pt>
                <c:pt idx="3">
                  <c:v>8000.6772580699999</c:v>
                </c:pt>
                <c:pt idx="4">
                  <c:v>4905.4211552200004</c:v>
                </c:pt>
                <c:pt idx="5">
                  <c:v>4905.4211552200004</c:v>
                </c:pt>
                <c:pt idx="6">
                  <c:v>11099.380741930001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5345.71321137</c:v>
                </c:pt>
                <c:pt idx="4">
                  <c:v>2707.1865203699999</c:v>
                </c:pt>
                <c:pt idx="5">
                  <c:v>2707.1865203699999</c:v>
                </c:pt>
                <c:pt idx="6">
                  <c:v>1154.28678863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5399808"/>
        <c:axId val="1645398176"/>
      </c:barChart>
      <c:catAx>
        <c:axId val="16453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5398176"/>
        <c:crosses val="autoZero"/>
        <c:auto val="1"/>
        <c:lblAlgn val="ctr"/>
        <c:lblOffset val="100"/>
        <c:noMultiLvlLbl val="0"/>
      </c:catAx>
      <c:valAx>
        <c:axId val="16453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5399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0.35282</cdr:x>
      <cdr:y>0.27459</cdr:y>
    </cdr:from>
    <cdr:to>
      <cdr:x>0.42216</cdr:x>
      <cdr:y>0.34624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3198756" y="1179598"/>
          <a:ext cx="62865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FFD653"/>
              </a:solidFill>
            </a:rPr>
            <a:t>81%</a:t>
          </a:r>
          <a:endParaRPr lang="es-CO" b="1" dirty="0">
            <a:solidFill>
              <a:srgbClr val="FFD653"/>
            </a:solidFill>
          </a:endParaRPr>
        </a:p>
      </cdr:txBody>
    </cdr:sp>
  </cdr:relSizeAnchor>
  <cdr:relSizeAnchor xmlns:cdr="http://schemas.openxmlformats.org/drawingml/2006/chartDrawing">
    <cdr:from>
      <cdr:x>0.42637</cdr:x>
      <cdr:y>0.27529</cdr:y>
    </cdr:from>
    <cdr:to>
      <cdr:x>0.49571</cdr:x>
      <cdr:y>0.34694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865505" y="1182588"/>
          <a:ext cx="62865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81</a:t>
          </a:r>
          <a:r>
            <a:rPr lang="es-ES" sz="1400" b="1" dirty="0" smtClean="0">
              <a:solidFill>
                <a:srgbClr val="FF0000"/>
              </a:solidFill>
            </a:rPr>
            <a:t>%</a:t>
          </a:r>
          <a:endParaRPr lang="es-CO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0.75889</cdr:x>
      <cdr:y>0.62345</cdr:y>
    </cdr:from>
    <cdr:to>
      <cdr:x>0.82823</cdr:x>
      <cdr:y>0.6951</cdr:y>
    </cdr:to>
    <cdr:sp macro="" textlink="">
      <cdr:nvSpPr>
        <cdr:cNvPr id="4" name="CuadroTexto 2"/>
        <cdr:cNvSpPr txBox="1"/>
      </cdr:nvSpPr>
      <cdr:spPr>
        <a:xfrm xmlns:a="http://schemas.openxmlformats.org/drawingml/2006/main">
          <a:off x="6880225" y="2678211"/>
          <a:ext cx="62865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70</a:t>
          </a:r>
          <a:r>
            <a:rPr lang="es-ES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%</a:t>
          </a:r>
          <a:endParaRPr lang="es-CO" b="1" dirty="0">
            <a:solidFill>
              <a:schemeClr val="accent1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0.8333</cdr:x>
      <cdr:y>0.68332</cdr:y>
    </cdr:from>
    <cdr:to>
      <cdr:x>0.90264</cdr:x>
      <cdr:y>0.75496</cdr:y>
    </cdr:to>
    <cdr:sp macro="" textlink="">
      <cdr:nvSpPr>
        <cdr:cNvPr id="5" name="CuadroTexto 2"/>
        <cdr:cNvSpPr txBox="1"/>
      </cdr:nvSpPr>
      <cdr:spPr>
        <a:xfrm xmlns:a="http://schemas.openxmlformats.org/drawingml/2006/main">
          <a:off x="7554856" y="2935373"/>
          <a:ext cx="62865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>
              <a:solidFill>
                <a:srgbClr val="FFD653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s-ES" sz="1400" b="1" dirty="0" smtClean="0">
              <a:solidFill>
                <a:srgbClr val="FFD653"/>
              </a:solidFill>
              <a:latin typeface="Arial" panose="020B0604020202020204" pitchFamily="34" charset="0"/>
              <a:cs typeface="Arial" panose="020B0604020202020204" pitchFamily="34" charset="0"/>
            </a:rPr>
            <a:t>8%</a:t>
          </a:r>
          <a:endParaRPr lang="es-CO" sz="1400" b="1" dirty="0">
            <a:solidFill>
              <a:srgbClr val="FFD65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0.90264</cdr:x>
      <cdr:y>0.68919</cdr:y>
    </cdr:from>
    <cdr:to>
      <cdr:x>0.97198</cdr:x>
      <cdr:y>0.76083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183505" y="2960588"/>
          <a:ext cx="62865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38</a:t>
          </a:r>
          <a:r>
            <a:rPr lang="es-E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0.19954</cdr:x>
      <cdr:y>0.28111</cdr:y>
    </cdr:from>
    <cdr:to>
      <cdr:x>0.26514</cdr:x>
      <cdr:y>0.33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815646" y="1241424"/>
          <a:ext cx="5969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90%</a:t>
          </a:r>
          <a:endParaRPr lang="es-CO" sz="12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0.25746</cdr:x>
      <cdr:y>0.35516</cdr:y>
    </cdr:from>
    <cdr:to>
      <cdr:x>0.32306</cdr:x>
      <cdr:y>0.40405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342696" y="1568449"/>
          <a:ext cx="5969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82</a:t>
          </a:r>
          <a:r>
            <a:rPr lang="es-ES" sz="1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%</a:t>
          </a:r>
          <a:endParaRPr lang="es-CO" sz="1200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0.31225</cdr:x>
      <cdr:y>0.36235</cdr:y>
    </cdr:from>
    <cdr:to>
      <cdr:x>0.37785</cdr:x>
      <cdr:y>0.41124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841171" y="1600199"/>
          <a:ext cx="5969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0000"/>
              </a:solidFill>
            </a:rPr>
            <a:t>82%</a:t>
          </a:r>
          <a:endParaRPr lang="es-CO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0.56627</cdr:x>
      <cdr:y>0.76064</cdr:y>
    </cdr:from>
    <cdr:to>
      <cdr:x>0.63187</cdr:x>
      <cdr:y>0.80953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152571" y="3359149"/>
          <a:ext cx="5969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solidFill>
                <a:schemeClr val="accent1">
                  <a:lumMod val="60000"/>
                  <a:lumOff val="40000"/>
                </a:schemeClr>
              </a:solidFill>
            </a:rPr>
            <a:t>6</a:t>
          </a:r>
          <a:r>
            <a: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9%</a:t>
          </a:r>
          <a:endParaRPr lang="es-CO" sz="12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0.61792</cdr:x>
      <cdr:y>0.83254</cdr:y>
    </cdr:from>
    <cdr:to>
      <cdr:x>0.68352</cdr:x>
      <cdr:y>0.88143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5622471" y="3676649"/>
          <a:ext cx="5969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36</a:t>
          </a:r>
          <a:r>
            <a:rPr lang="es-ES" sz="1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%</a:t>
          </a:r>
          <a:endParaRPr lang="es-CO" sz="1200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0.67375</cdr:x>
      <cdr:y>0.83541</cdr:y>
    </cdr:from>
    <cdr:to>
      <cdr:x>0.73934</cdr:x>
      <cdr:y>0.8843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6130471" y="3689349"/>
          <a:ext cx="5969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0000"/>
              </a:solidFill>
            </a:rPr>
            <a:t>36</a:t>
          </a:r>
          <a:r>
            <a:rPr lang="es-ES" sz="1200" b="1" dirty="0" smtClean="0">
              <a:solidFill>
                <a:srgbClr val="FF0000"/>
              </a:solidFill>
            </a:rPr>
            <a:t>%</a:t>
          </a:r>
          <a:endParaRPr lang="es-CO" sz="12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0.62006</cdr:x>
      <cdr:y>0.17497</cdr:y>
    </cdr:from>
    <cdr:to>
      <cdr:x>0.67844</cdr:x>
      <cdr:y>0.25057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665606" y="771525"/>
          <a:ext cx="533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0.37667</cdr:x>
      <cdr:y>0.56096</cdr:y>
    </cdr:from>
    <cdr:to>
      <cdr:x>0.43817</cdr:x>
      <cdr:y>0.63076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441700" y="2473523"/>
          <a:ext cx="5619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63</a:t>
          </a:r>
          <a:r>
            <a:rPr lang="es-E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%</a:t>
          </a:r>
          <a:endParaRPr lang="es-CO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0.37875</cdr:x>
      <cdr:y>0.5</cdr:y>
    </cdr:from>
    <cdr:to>
      <cdr:x>0.44026</cdr:x>
      <cdr:y>0.5698</cdr:y>
    </cdr:to>
    <cdr:sp macro="" textlink="">
      <cdr:nvSpPr>
        <cdr:cNvPr id="4" name="CuadroTexto 2"/>
        <cdr:cNvSpPr txBox="1"/>
      </cdr:nvSpPr>
      <cdr:spPr>
        <a:xfrm xmlns:a="http://schemas.openxmlformats.org/drawingml/2006/main">
          <a:off x="3460750" y="2204733"/>
          <a:ext cx="5619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63</a:t>
          </a:r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%</a:t>
          </a:r>
          <a:endParaRPr lang="es-CO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0.2693</cdr:x>
      <cdr:y>0.18649</cdr:y>
    </cdr:from>
    <cdr:to>
      <cdr:x>0.3308</cdr:x>
      <cdr:y>0.25629</cdr:y>
    </cdr:to>
    <cdr:sp macro="" textlink="">
      <cdr:nvSpPr>
        <cdr:cNvPr id="5" name="CuadroTexto 2"/>
        <cdr:cNvSpPr txBox="1"/>
      </cdr:nvSpPr>
      <cdr:spPr>
        <a:xfrm xmlns:a="http://schemas.openxmlformats.org/drawingml/2006/main">
          <a:off x="2460625" y="822325"/>
          <a:ext cx="5619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FFFF00"/>
              </a:solidFill>
            </a:rPr>
            <a:t>91</a:t>
          </a:r>
          <a:r>
            <a:rPr lang="es-ES" b="1" dirty="0" smtClean="0">
              <a:solidFill>
                <a:srgbClr val="FFFF00"/>
              </a:solidFill>
            </a:rPr>
            <a:t>%</a:t>
          </a:r>
          <a:endParaRPr lang="es-CO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0.23107</cdr:x>
      <cdr:y>0.12063</cdr:y>
    </cdr:from>
    <cdr:to>
      <cdr:x>0.29258</cdr:x>
      <cdr:y>0.19043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2111375" y="531912"/>
          <a:ext cx="5619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71</a:t>
          </a:r>
          <a:r>
            <a:rPr lang="es-ES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6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0.22899</cdr:x>
      <cdr:y>0.06005</cdr:y>
    </cdr:from>
    <cdr:to>
      <cdr:x>0.29049</cdr:x>
      <cdr:y>0.12985</cdr:y>
    </cdr:to>
    <cdr:sp macro="" textlink="">
      <cdr:nvSpPr>
        <cdr:cNvPr id="7" name="CuadroTexto 2"/>
        <cdr:cNvSpPr txBox="1"/>
      </cdr:nvSpPr>
      <cdr:spPr>
        <a:xfrm xmlns:a="http://schemas.openxmlformats.org/drawingml/2006/main">
          <a:off x="2092325" y="264808"/>
          <a:ext cx="5619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71</a:t>
          </a:r>
          <a:r>
            <a:rPr lang="es-ES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4/11/2025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OCTUBRE 31 DE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, https://www.brickcontrol.com/es/producto/presupuestos</a:t>
            </a:r>
            <a:r>
              <a:rPr lang="es-ES" sz="6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OCTUBRE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58873"/>
              </p:ext>
            </p:extLst>
          </p:nvPr>
        </p:nvGraphicFramePr>
        <p:xfrm>
          <a:off x="77844" y="742950"/>
          <a:ext cx="9066155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647950" y="1693961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89%</a:t>
            </a:r>
            <a:endParaRPr lang="es-CO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OCTUBRE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518813"/>
              </p:ext>
            </p:extLst>
          </p:nvPr>
        </p:nvGraphicFramePr>
        <p:xfrm>
          <a:off x="44904" y="533401"/>
          <a:ext cx="9099096" cy="441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OCTUBRE DE </a:t>
            </a:r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57076"/>
              </p:ext>
            </p:extLst>
          </p:nvPr>
        </p:nvGraphicFramePr>
        <p:xfrm>
          <a:off x="6805" y="685800"/>
          <a:ext cx="9137195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857625" y="3467100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72%</a:t>
            </a:r>
            <a:endParaRPr lang="es-CO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OCTUBRE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544805"/>
              </p:ext>
            </p:extLst>
          </p:nvPr>
        </p:nvGraphicFramePr>
        <p:xfrm>
          <a:off x="0" y="609601"/>
          <a:ext cx="9144000" cy="453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11441</TotalTime>
  <Words>156</Words>
  <Application>Microsoft Office PowerPoint</Application>
  <PresentationFormat>Presentación en pantalla (16:9)</PresentationFormat>
  <Paragraphs>41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Verdana</vt:lpstr>
      <vt:lpstr>Calibri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1297</cp:revision>
  <cp:lastPrinted>2024-07-03T15:25:14Z</cp:lastPrinted>
  <dcterms:modified xsi:type="dcterms:W3CDTF">2025-11-04T15:41:18Z</dcterms:modified>
</cp:coreProperties>
</file>