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itchFamily="2" charset="0"/>
      <p:regular r:id="rId11"/>
      <p:bold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05"/>
    <a:srgbClr val="FFD653"/>
    <a:srgbClr val="3333CC"/>
    <a:srgbClr val="CC3300"/>
    <a:srgbClr val="043460"/>
    <a:srgbClr val="FF5B5B"/>
    <a:srgbClr val="FCBCBE"/>
    <a:srgbClr val="FF5757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5972" autoAdjust="0"/>
  </p:normalViewPr>
  <p:slideViewPr>
    <p:cSldViewPr snapToGrid="0" snapToObjects="1" showGuides="1">
      <p:cViewPr>
        <p:scale>
          <a:sx n="75" d="100"/>
          <a:sy n="75" d="100"/>
        </p:scale>
        <p:origin x="2748" y="129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46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7873474800569434E-2"/>
          <c:y val="2.5469753163998469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701039.54200000002</c:v>
                </c:pt>
                <c:pt idx="1">
                  <c:v>215322.19206500001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12475.353999999999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688564.18799999997</c:v>
                </c:pt>
                <c:pt idx="1">
                  <c:v>215322.19206500001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599097.12536418007</c:v>
                </c:pt>
                <c:pt idx="1">
                  <c:v>170984.51404117999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562330.46218770999</c:v>
                </c:pt>
                <c:pt idx="1">
                  <c:v>114923.77929868999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560606.00494190003</c:v>
                </c:pt>
                <c:pt idx="1">
                  <c:v>114393.90220168998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760875200"/>
        <c:axId val="-760874112"/>
      </c:barChart>
      <c:catAx>
        <c:axId val="-7608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60874112"/>
        <c:crosses val="autoZero"/>
        <c:auto val="1"/>
        <c:lblAlgn val="ctr"/>
        <c:lblOffset val="100"/>
        <c:noMultiLvlLbl val="0"/>
      </c:catAx>
      <c:valAx>
        <c:axId val="-7608741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76087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25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5504657168390121E-2"/>
          <c:y val="2.9255319148936171E-2"/>
          <c:w val="0.97150672416005157"/>
          <c:h val="0.73872801139219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_-* #,##0_-;\-* #,##0_-;_-* "-"??_-;_-@_-</c:formatCode>
                <c:ptCount val="2"/>
                <c:pt idx="0">
                  <c:v>675395.83499999996</c:v>
                </c:pt>
                <c:pt idx="1">
                  <c:v>205623.53492899999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_-* #,##0_-;\-* #,##0_-;_-* "-"??_-;_-@_-</c:formatCode>
                <c:ptCount val="2"/>
                <c:pt idx="0">
                  <c:v>11500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_-* #,##0_-;\-* #,##0_-;_-* "-"??_-;_-@_-</c:formatCode>
                <c:ptCount val="2"/>
                <c:pt idx="0">
                  <c:v>663895.83499999996</c:v>
                </c:pt>
                <c:pt idx="1">
                  <c:v>205623.53492899999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_-* #,##0_-;\-* #,##0_-;_-* "-"??_-;_-@_-</c:formatCode>
                <c:ptCount val="2"/>
                <c:pt idx="0">
                  <c:v>579764.02169393003</c:v>
                </c:pt>
                <c:pt idx="1">
                  <c:v>161840.65073274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_-* #,##0_-;\-* #,##0_-;_-* "-"??_-;_-@_-</c:formatCode>
                <c:ptCount val="2"/>
                <c:pt idx="0">
                  <c:v>543624.46230274998</c:v>
                </c:pt>
                <c:pt idx="1">
                  <c:v>107342.59626424998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_-* #,##0_-;\-* #,##0_-;_-* "-"??_-;_-@_-</c:formatCode>
                <c:ptCount val="2"/>
                <c:pt idx="0">
                  <c:v>543427.83750039001</c:v>
                </c:pt>
                <c:pt idx="1">
                  <c:v>106944.16474924999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289338432"/>
        <c:axId val="-1289344416"/>
      </c:barChart>
      <c:catAx>
        <c:axId val="-12893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89344416"/>
        <c:crosses val="autoZero"/>
        <c:auto val="1"/>
        <c:lblAlgn val="ctr"/>
        <c:lblOffset val="100"/>
        <c:noMultiLvlLbl val="0"/>
      </c:catAx>
      <c:valAx>
        <c:axId val="-128934441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12893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455836920750677E-2"/>
          <c:y val="0.85800050259674976"/>
          <c:w val="0.95454416307924939"/>
          <c:h val="0.1004883565086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540"/>
  </c:pivotSource>
  <c:chart>
    <c:autoTitleDeleted val="0"/>
    <c:pivotFmts>
      <c:pivotFmt>
        <c:idx val="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9698.6571359999998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9698.6571359999998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19333.103670249999</c:v>
                </c:pt>
                <c:pt idx="1">
                  <c:v>9143.8633084400008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18705.999884959998</c:v>
                </c:pt>
                <c:pt idx="1">
                  <c:v>7581.1830344399996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17178.167441509999</c:v>
                </c:pt>
                <c:pt idx="1">
                  <c:v>7449.7374524399993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769185408"/>
        <c:axId val="-769178336"/>
      </c:barChart>
      <c:catAx>
        <c:axId val="-76918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69178336"/>
        <c:crosses val="autoZero"/>
        <c:auto val="1"/>
        <c:lblAlgn val="ctr"/>
        <c:lblOffset val="100"/>
        <c:noMultiLvlLbl val="0"/>
      </c:catAx>
      <c:valAx>
        <c:axId val="-7691783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6918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</c:formatCode>
                <c:ptCount val="7"/>
                <c:pt idx="0">
                  <c:v>12590.634065</c:v>
                </c:pt>
                <c:pt idx="1">
                  <c:v>0</c:v>
                </c:pt>
                <c:pt idx="2">
                  <c:v>12590.634065</c:v>
                </c:pt>
                <c:pt idx="3">
                  <c:v>11479.40332976</c:v>
                </c:pt>
                <c:pt idx="4">
                  <c:v>9553.4339599300001</c:v>
                </c:pt>
                <c:pt idx="5">
                  <c:v>9421.9883779299998</c:v>
                </c:pt>
                <c:pt idx="6">
                  <c:v>1111.2307352399998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</c:formatCode>
                <c:ptCount val="7"/>
                <c:pt idx="0">
                  <c:v>177131.5</c:v>
                </c:pt>
                <c:pt idx="1">
                  <c:v>0</c:v>
                </c:pt>
                <c:pt idx="2">
                  <c:v>177131.5</c:v>
                </c:pt>
                <c:pt idx="3">
                  <c:v>144450.23579478997</c:v>
                </c:pt>
                <c:pt idx="4">
                  <c:v>96169.891311489991</c:v>
                </c:pt>
                <c:pt idx="5">
                  <c:v>96051.464917489997</c:v>
                </c:pt>
                <c:pt idx="6">
                  <c:v>32681.264205210024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</c:formatCode>
                <c:ptCount val="7"/>
                <c:pt idx="0">
                  <c:v>19100.058000000001</c:v>
                </c:pt>
                <c:pt idx="1">
                  <c:v>0</c:v>
                </c:pt>
                <c:pt idx="2">
                  <c:v>19100.058000000001</c:v>
                </c:pt>
                <c:pt idx="3">
                  <c:v>9980.9337080699988</c:v>
                </c:pt>
                <c:pt idx="4">
                  <c:v>5810.6321567100003</c:v>
                </c:pt>
                <c:pt idx="5">
                  <c:v>5539.2790357100002</c:v>
                </c:pt>
                <c:pt idx="6">
                  <c:v>9119.1242919300003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</c:formatCode>
                <c:ptCount val="7"/>
                <c:pt idx="0">
                  <c:v>6500</c:v>
                </c:pt>
                <c:pt idx="1">
                  <c:v>0</c:v>
                </c:pt>
                <c:pt idx="2">
                  <c:v>6500</c:v>
                </c:pt>
                <c:pt idx="3">
                  <c:v>5073.9412085600006</c:v>
                </c:pt>
                <c:pt idx="4">
                  <c:v>3389.8218705599998</c:v>
                </c:pt>
                <c:pt idx="5">
                  <c:v>3381.1698705600002</c:v>
                </c:pt>
                <c:pt idx="6">
                  <c:v>1426.0587914399996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69184320"/>
        <c:axId val="-769178880"/>
      </c:barChart>
      <c:catAx>
        <c:axId val="-7691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69178880"/>
        <c:crosses val="autoZero"/>
        <c:auto val="1"/>
        <c:lblAlgn val="ctr"/>
        <c:lblOffset val="100"/>
        <c:noMultiLvlLbl val="0"/>
      </c:catAx>
      <c:valAx>
        <c:axId val="-76917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69184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0.35002</cdr:x>
      <cdr:y>0.25202</cdr:y>
    </cdr:from>
    <cdr:to>
      <cdr:x>0.41726</cdr:x>
      <cdr:y>0.32852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173357" y="1013898"/>
          <a:ext cx="60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rgbClr val="FFFF00"/>
              </a:solidFill>
            </a:rPr>
            <a:t>82%</a:t>
          </a:r>
          <a:endParaRPr lang="es-CO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0.41586</cdr:x>
      <cdr:y>0.26516</cdr:y>
    </cdr:from>
    <cdr:to>
      <cdr:x>0.4831</cdr:x>
      <cdr:y>0.34167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770257" y="1066800"/>
          <a:ext cx="60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81%</a:t>
          </a:r>
          <a:endParaRPr lang="es-CO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0.75784</cdr:x>
      <cdr:y>0.60256</cdr:y>
    </cdr:from>
    <cdr:to>
      <cdr:x>0.82508</cdr:x>
      <cdr:y>0.67907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870700" y="2424211"/>
          <a:ext cx="60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79%</a:t>
          </a:r>
          <a:endParaRPr lang="es-CO" b="1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0.8277</cdr:x>
      <cdr:y>0.65608</cdr:y>
    </cdr:from>
    <cdr:to>
      <cdr:x>0.89494</cdr:x>
      <cdr:y>0.73258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504057" y="2639498"/>
          <a:ext cx="60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53</a:t>
          </a:r>
          <a:r>
            <a:rPr lang="es-E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0.89914</cdr:x>
      <cdr:y>0.65344</cdr:y>
    </cdr:from>
    <cdr:to>
      <cdr:x>0.96638</cdr:x>
      <cdr:y>0.72994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151758" y="2628900"/>
          <a:ext cx="609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53</a:t>
          </a:r>
          <a:r>
            <a:rPr lang="es-E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s-CO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0.26564</cdr:x>
      <cdr:y>0.23404</cdr:y>
    </cdr:from>
    <cdr:to>
      <cdr:x>0.33189</cdr:x>
      <cdr:y>0.31117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93496" y="1117600"/>
          <a:ext cx="5969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87%</a:t>
          </a:r>
          <a:endParaRPr lang="es-CO" sz="1100" b="1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0.32907</cdr:x>
      <cdr:y>0.27394</cdr:y>
    </cdr:from>
    <cdr:to>
      <cdr:x>0.39532</cdr:x>
      <cdr:y>0.35106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964996" y="1308100"/>
          <a:ext cx="5969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rgbClr val="FF4105"/>
              </a:solidFill>
            </a:rPr>
            <a:t>82%</a:t>
          </a:r>
          <a:endParaRPr lang="es-CO" sz="1100" b="1" dirty="0">
            <a:solidFill>
              <a:srgbClr val="FF4105"/>
            </a:solidFill>
          </a:endParaRPr>
        </a:p>
      </cdr:txBody>
    </cdr:sp>
  </cdr:relSizeAnchor>
  <cdr:relSizeAnchor xmlns:cdr="http://schemas.openxmlformats.org/drawingml/2006/chartDrawing">
    <cdr:from>
      <cdr:x>0.38968</cdr:x>
      <cdr:y>0.2766</cdr:y>
    </cdr:from>
    <cdr:to>
      <cdr:x>0.45593</cdr:x>
      <cdr:y>0.35372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511096" y="1320800"/>
          <a:ext cx="5969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rgbClr val="FFFF00"/>
              </a:solidFill>
            </a:rPr>
            <a:t>82%</a:t>
          </a:r>
          <a:endParaRPr lang="es-CO" sz="11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0.75333</cdr:x>
      <cdr:y>0.61436</cdr:y>
    </cdr:from>
    <cdr:to>
      <cdr:x>0.81958</cdr:x>
      <cdr:y>0.69149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6787696" y="2933700"/>
          <a:ext cx="5969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79%</a:t>
          </a:r>
          <a:endParaRPr lang="es-CO" sz="1100" b="1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0.81676</cdr:x>
      <cdr:y>0.65957</cdr:y>
    </cdr:from>
    <cdr:to>
      <cdr:x>0.88301</cdr:x>
      <cdr:y>0.7367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7359196" y="3149600"/>
          <a:ext cx="5969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dirty="0">
              <a:solidFill>
                <a:srgbClr val="FF4105"/>
              </a:solidFill>
            </a:rPr>
            <a:t>5</a:t>
          </a:r>
          <a:r>
            <a:rPr lang="es-ES" sz="1100" b="1" dirty="0" smtClean="0">
              <a:solidFill>
                <a:srgbClr val="FF4105"/>
              </a:solidFill>
            </a:rPr>
            <a:t>2</a:t>
          </a:r>
          <a:r>
            <a:rPr lang="es-ES" sz="1100" b="1" dirty="0" smtClean="0">
              <a:solidFill>
                <a:srgbClr val="FF4105"/>
              </a:solidFill>
            </a:rPr>
            <a:t>%</a:t>
          </a:r>
          <a:endParaRPr lang="es-CO" sz="1100" b="1" dirty="0">
            <a:solidFill>
              <a:srgbClr val="FF4105"/>
            </a:solidFill>
          </a:endParaRPr>
        </a:p>
      </cdr:txBody>
    </cdr:sp>
  </cdr:relSizeAnchor>
  <cdr:relSizeAnchor xmlns:cdr="http://schemas.openxmlformats.org/drawingml/2006/chartDrawing">
    <cdr:from>
      <cdr:x>0.87596</cdr:x>
      <cdr:y>0.66755</cdr:y>
    </cdr:from>
    <cdr:to>
      <cdr:x>0.94221</cdr:x>
      <cdr:y>0.74468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7892596" y="3187700"/>
          <a:ext cx="5969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dirty="0">
              <a:solidFill>
                <a:srgbClr val="FFFF00"/>
              </a:solidFill>
            </a:rPr>
            <a:t>5</a:t>
          </a:r>
          <a:r>
            <a:rPr lang="es-ES" sz="1100" b="1" dirty="0" smtClean="0">
              <a:solidFill>
                <a:srgbClr val="FFFF00"/>
              </a:solidFill>
            </a:rPr>
            <a:t>2</a:t>
          </a:r>
          <a:r>
            <a:rPr lang="es-ES" sz="1100" b="1" dirty="0" smtClean="0">
              <a:solidFill>
                <a:srgbClr val="FFFF00"/>
              </a:solidFill>
            </a:rPr>
            <a:t>%</a:t>
          </a:r>
          <a:endParaRPr lang="es-CO" sz="1100" b="1" dirty="0">
            <a:solidFill>
              <a:srgbClr val="FFFF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0.28915</cdr:x>
      <cdr:y>0.12063</cdr:y>
    </cdr:from>
    <cdr:to>
      <cdr:x>0.36143</cdr:x>
      <cdr:y>0.19043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642052" y="531912"/>
          <a:ext cx="6604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4">
                  <a:lumMod val="75000"/>
                </a:schemeClr>
              </a:solidFill>
            </a:rPr>
            <a:t>78%</a:t>
          </a:r>
          <a:endParaRPr lang="es-CO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0.2828</cdr:x>
      <cdr:y>0.04253</cdr:y>
    </cdr:from>
    <cdr:to>
      <cdr:x>0.35508</cdr:x>
      <cdr:y>0.11233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583995" y="187522"/>
          <a:ext cx="6604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77%</a:t>
          </a:r>
          <a:endParaRPr lang="es-CO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0.51338</cdr:x>
      <cdr:y>0.62788</cdr:y>
    </cdr:from>
    <cdr:to>
      <cdr:x>0.58566</cdr:x>
      <cdr:y>0.69768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4690881" y="2768600"/>
          <a:ext cx="6604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rgbClr val="00B050"/>
              </a:solidFill>
            </a:rPr>
            <a:t>78%</a:t>
          </a:r>
          <a:endParaRPr lang="es-CO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0.48791</cdr:x>
      <cdr:y>0.56418</cdr:y>
    </cdr:from>
    <cdr:to>
      <cdr:x>0.56019</cdr:x>
      <cdr:y>0.63397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4458152" y="2487712"/>
          <a:ext cx="6604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76%</a:t>
          </a:r>
          <a:endParaRPr lang="es-CO" sz="14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0.46349</cdr:x>
      <cdr:y>0.48947</cdr:y>
    </cdr:from>
    <cdr:to>
      <cdr:x>0.53577</cdr:x>
      <cdr:y>0.55927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4234996" y="2158321"/>
          <a:ext cx="6604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76%</a:t>
          </a:r>
          <a:endParaRPr lang="es-CO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2/12/2025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– 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PRESUPUESTAL  ACUMULADA 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NOVIEMBRE 30 DE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75%   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75%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, https://www.brickcontrol.com/es/producto/presupuestos</a:t>
            </a:r>
            <a:r>
              <a:rPr lang="es-ES" sz="6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733584"/>
              </p:ext>
            </p:extLst>
          </p:nvPr>
        </p:nvGraphicFramePr>
        <p:xfrm>
          <a:off x="77843" y="901699"/>
          <a:ext cx="9066157" cy="402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641600" y="181461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87%</a:t>
            </a:r>
            <a:endParaRPr lang="es-CO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350101 GESTIÓN GENERAL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291882"/>
              </p:ext>
            </p:extLst>
          </p:nvPr>
        </p:nvGraphicFramePr>
        <p:xfrm>
          <a:off x="44904" y="368300"/>
          <a:ext cx="9010196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>
              <a:solidFill>
                <a:schemeClr val="bg1"/>
              </a:solidFill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 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EJECUTORA 350102 DIRECCIÓN GENERAL DE COMERCIO EXTERIOR </a:t>
            </a:r>
          </a:p>
          <a:p>
            <a:pPr marL="0" indent="0"/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NOVIEMBRE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018782"/>
              </p:ext>
            </p:extLst>
          </p:nvPr>
        </p:nvGraphicFramePr>
        <p:xfrm>
          <a:off x="6805" y="685800"/>
          <a:ext cx="9137196" cy="440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022600" y="1524000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94%</a:t>
            </a:r>
            <a:endParaRPr lang="es-CO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017839"/>
              </p:ext>
            </p:extLst>
          </p:nvPr>
        </p:nvGraphicFramePr>
        <p:xfrm>
          <a:off x="133350" y="609600"/>
          <a:ext cx="9010650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11530</TotalTime>
  <Words>154</Words>
  <Application>Microsoft Office PowerPoint</Application>
  <PresentationFormat>Presentación en pantalla (16:9)</PresentationFormat>
  <Paragraphs>39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Montserrat</vt:lpstr>
      <vt:lpstr>Verdana</vt:lpstr>
      <vt:lpstr>Calibri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1302</cp:revision>
  <cp:lastPrinted>2024-07-03T15:25:14Z</cp:lastPrinted>
  <dcterms:modified xsi:type="dcterms:W3CDTF">2025-12-02T22:07:05Z</dcterms:modified>
</cp:coreProperties>
</file>