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Montserrat" pitchFamily="2" charset="0"/>
      <p:regular r:id="rId11"/>
      <p:bold r:id="rId12"/>
    </p:embeddedFont>
    <p:embeddedFont>
      <p:font typeface="Verdana" panose="020B0604030504040204" pitchFamily="3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FFD653"/>
    <a:srgbClr val="FCBCBE"/>
    <a:srgbClr val="FF4105"/>
    <a:srgbClr val="FF5757"/>
    <a:srgbClr val="043460"/>
    <a:srgbClr val="CC3300"/>
    <a:srgbClr val="FF5B5B"/>
    <a:srgbClr val="C5C0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6" autoAdjust="0"/>
    <p:restoredTop sz="92245" autoAdjust="0"/>
  </p:normalViewPr>
  <p:slideViewPr>
    <p:cSldViewPr snapToGrid="0" snapToObjects="1" showGuides="1">
      <p:cViewPr varScale="1">
        <p:scale>
          <a:sx n="142" d="100"/>
          <a:sy n="142" d="100"/>
        </p:scale>
        <p:origin x="828" y="120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graficas.xlsx]CONSOL!Tabla dinámica2</c:name>
    <c:fmtId val="288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9262353536488021E-2"/>
          <c:y val="1.6283219810688157E-2"/>
          <c:w val="0.94773982212461005"/>
          <c:h val="0.74721659941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CONSOL!$B$3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CONSOL!$B$4:$B$6</c:f>
              <c:numCache>
                <c:formatCode>_-* #,##0_-;\-* #,##0_-;_-* "-"??_-;_-@_-</c:formatCode>
                <c:ptCount val="2"/>
                <c:pt idx="0">
                  <c:v>660302.22699999996</c:v>
                </c:pt>
                <c:pt idx="1">
                  <c:v>198352.18406500001</c:v>
                </c:pt>
              </c:numCache>
            </c:numRef>
          </c:val>
        </c:ser>
        <c:ser>
          <c:idx val="1"/>
          <c:order val="1"/>
          <c:tx>
            <c:strRef>
              <c:f>CONSOL!$C$3</c:f>
              <c:strCache>
                <c:ptCount val="1"/>
                <c:pt idx="0">
                  <c:v> BLOQUEOS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CONSOL!$C$4:$C$6</c:f>
              <c:numCache>
                <c:formatCode>_-* #,##0_-;\-* #,##0_-;_-* "-"??_-;_-@_-</c:formatCode>
                <c:ptCount val="2"/>
                <c:pt idx="0">
                  <c:v>45475.353999999999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CONSOL!$D$3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CONSOL!$D$4:$D$6</c:f>
              <c:numCache>
                <c:formatCode>_-* #,##0_-;\-* #,##0_-;_-* "-"??_-;_-@_-</c:formatCode>
                <c:ptCount val="2"/>
                <c:pt idx="0">
                  <c:v>614826.87300000002</c:v>
                </c:pt>
                <c:pt idx="1">
                  <c:v>198352.18406500001</c:v>
                </c:pt>
              </c:numCache>
            </c:numRef>
          </c:val>
        </c:ser>
        <c:ser>
          <c:idx val="3"/>
          <c:order val="3"/>
          <c:tx>
            <c:strRef>
              <c:f>CONSOL!$E$3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CONSOL!$E$4:$E$6</c:f>
              <c:numCache>
                <c:formatCode>_-* #,##0_-;\-* #,##0_-;_-* "-"??_-;_-@_-</c:formatCode>
                <c:ptCount val="2"/>
                <c:pt idx="0">
                  <c:v>508094.34690285998</c:v>
                </c:pt>
                <c:pt idx="1">
                  <c:v>25593.275807099999</c:v>
                </c:pt>
              </c:numCache>
            </c:numRef>
          </c:val>
        </c:ser>
        <c:ser>
          <c:idx val="4"/>
          <c:order val="4"/>
          <c:tx>
            <c:strRef>
              <c:f>CONSOL!$F$3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CONSOL!$F$4:$F$6</c:f>
              <c:numCache>
                <c:formatCode>_-* #,##0_-;\-* #,##0_-;_-* "-"??_-;_-@_-</c:formatCode>
                <c:ptCount val="2"/>
                <c:pt idx="0">
                  <c:v>145479.96084195</c:v>
                </c:pt>
                <c:pt idx="1">
                  <c:v>9217.1815897099987</c:v>
                </c:pt>
              </c:numCache>
            </c:numRef>
          </c:val>
        </c:ser>
        <c:ser>
          <c:idx val="5"/>
          <c:order val="5"/>
          <c:tx>
            <c:strRef>
              <c:f>CONSOL!$G$3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CONSOL!$G$4:$G$6</c:f>
              <c:numCache>
                <c:formatCode>_-* #,##0_-;\-* #,##0_-;_-* "-"??_-;_-@_-</c:formatCode>
                <c:ptCount val="2"/>
                <c:pt idx="0">
                  <c:v>145406.91795995002</c:v>
                </c:pt>
                <c:pt idx="1">
                  <c:v>9154.5740897099986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951427840"/>
        <c:axId val="1951421312"/>
      </c:barChart>
      <c:catAx>
        <c:axId val="1951427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51421312"/>
        <c:crosses val="autoZero"/>
        <c:auto val="1"/>
        <c:lblAlgn val="ctr"/>
        <c:lblOffset val="100"/>
        <c:noMultiLvlLbl val="0"/>
      </c:catAx>
      <c:valAx>
        <c:axId val="1951421312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195142784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915590980655611E-2"/>
          <c:y val="2.9817437032274973E-2"/>
          <c:w val="0.96968130757119819"/>
          <c:h val="0.815515653834283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MINCOMERCIO!$B$45</c:f>
              <c:strCache>
                <c:ptCount val="1"/>
                <c:pt idx="0">
                  <c:v>FUNCIONAMIENTO 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MINCOMERCIO!$D$44:$K$44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MINCOMERCIO!$D$45:$K$45</c:f>
              <c:numCache>
                <c:formatCode>#,##0</c:formatCode>
                <c:ptCount val="7"/>
                <c:pt idx="0">
                  <c:v>634658.52</c:v>
                </c:pt>
                <c:pt idx="1">
                  <c:v>44500</c:v>
                </c:pt>
                <c:pt idx="2">
                  <c:v>590158.52</c:v>
                </c:pt>
                <c:pt idx="3">
                  <c:v>500003.61360493995</c:v>
                </c:pt>
                <c:pt idx="4">
                  <c:v>138415.69504521001</c:v>
                </c:pt>
                <c:pt idx="5">
                  <c:v>138342.65216321003</c:v>
                </c:pt>
                <c:pt idx="6">
                  <c:v>90154.906395060054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940511440"/>
        <c:axId val="1940507088"/>
      </c:barChart>
      <c:lineChart>
        <c:grouping val="standard"/>
        <c:varyColors val="0"/>
        <c:ser>
          <c:idx val="1"/>
          <c:order val="1"/>
          <c:tx>
            <c:strRef>
              <c:f>MINCOMERCIO!$B$46</c:f>
              <c:strCache>
                <c:ptCount val="1"/>
                <c:pt idx="0">
                  <c:v>INVERSIÓN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-9.646856681891483E-3"/>
                  <c:y val="-2.7106760938431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1343671493821654E-3"/>
                  <c:y val="-1.0842704375372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MINCOMERCIO!$D$44:$K$44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MINCOMERCIO!$D$46:$K$46</c:f>
              <c:numCache>
                <c:formatCode>#,##0</c:formatCode>
                <c:ptCount val="7"/>
                <c:pt idx="0">
                  <c:v>189479.076929</c:v>
                </c:pt>
                <c:pt idx="1">
                  <c:v>0</c:v>
                </c:pt>
                <c:pt idx="2">
                  <c:v>189479.076929</c:v>
                </c:pt>
                <c:pt idx="3">
                  <c:v>17729.079206099999</c:v>
                </c:pt>
                <c:pt idx="4">
                  <c:v>6449.3297107099997</c:v>
                </c:pt>
                <c:pt idx="5">
                  <c:v>6392.3192107100003</c:v>
                </c:pt>
                <c:pt idx="6">
                  <c:v>171749.99772290001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40513616"/>
        <c:axId val="1940508176"/>
      </c:lineChart>
      <c:catAx>
        <c:axId val="1940511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40507088"/>
        <c:crosses val="autoZero"/>
        <c:auto val="1"/>
        <c:lblAlgn val="ctr"/>
        <c:lblOffset val="100"/>
        <c:noMultiLvlLbl val="0"/>
      </c:catAx>
      <c:valAx>
        <c:axId val="194050708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940511440"/>
        <c:crosses val="autoZero"/>
        <c:crossBetween val="between"/>
      </c:valAx>
      <c:valAx>
        <c:axId val="1940508176"/>
        <c:scaling>
          <c:orientation val="minMax"/>
        </c:scaling>
        <c:delete val="1"/>
        <c:axPos val="r"/>
        <c:numFmt formatCode="#,##0" sourceLinked="1"/>
        <c:majorTickMark val="none"/>
        <c:minorTickMark val="none"/>
        <c:tickLblPos val="nextTo"/>
        <c:crossAx val="1940513616"/>
        <c:crosses val="max"/>
        <c:crossBetween val="between"/>
      </c:valAx>
      <c:catAx>
        <c:axId val="19405136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405081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graficas.xlsx]DCE!Tabla dinámica4</c:name>
    <c:fmtId val="255"/>
  </c:pivotSource>
  <c:chart>
    <c:autoTitleDeleted val="0"/>
    <c:pivotFmts>
      <c:pivotFmt>
        <c:idx val="0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1.9537478223623471E-2"/>
          <c:y val="3.8070624120726537E-2"/>
          <c:w val="0.96929824850573454"/>
          <c:h val="0.806218678495078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25643.706999999999</c:v>
                </c:pt>
                <c:pt idx="1">
                  <c:v>8873.1071360000005</c:v>
                </c:pt>
              </c:numCache>
            </c:numRef>
          </c:val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975.35400000000004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24668.352999999999</c:v>
                </c:pt>
                <c:pt idx="1">
                  <c:v>8873.1071360000005</c:v>
                </c:pt>
              </c:numCache>
            </c:numRef>
          </c:val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8090.73329792</c:v>
                </c:pt>
                <c:pt idx="1">
                  <c:v>7864.1966009999996</c:v>
                </c:pt>
              </c:numCache>
            </c:numRef>
          </c:val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7064.26579674</c:v>
                </c:pt>
                <c:pt idx="1">
                  <c:v>2767.8518789999998</c:v>
                </c:pt>
              </c:numCache>
            </c:numRef>
          </c:val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7064.26579674</c:v>
                </c:pt>
                <c:pt idx="1">
                  <c:v>2762.2548790000001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940509264"/>
        <c:axId val="1940511984"/>
      </c:barChart>
      <c:catAx>
        <c:axId val="1940509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40511984"/>
        <c:crosses val="autoZero"/>
        <c:auto val="1"/>
        <c:lblAlgn val="ctr"/>
        <c:lblOffset val="100"/>
        <c:noMultiLvlLbl val="0"/>
      </c:catAx>
      <c:valAx>
        <c:axId val="194051198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940509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MINCOMERCIO!$D$119:$K$119</c:f>
              <c:numCache>
                <c:formatCode>#,##0</c:formatCode>
                <c:ptCount val="7"/>
                <c:pt idx="0">
                  <c:v>11765.084064999999</c:v>
                </c:pt>
                <c:pt idx="1">
                  <c:v>0</c:v>
                </c:pt>
                <c:pt idx="2">
                  <c:v>11765.084064999999</c:v>
                </c:pt>
                <c:pt idx="3">
                  <c:v>9907.990610840001</c:v>
                </c:pt>
                <c:pt idx="4">
                  <c:v>3498.3291585100001</c:v>
                </c:pt>
                <c:pt idx="5">
                  <c:v>3487.40760851</c:v>
                </c:pt>
                <c:pt idx="6">
                  <c:v>2176.9996232499998</c:v>
                </c:pt>
              </c:numCache>
            </c:numRef>
          </c:val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MINCOMERCIO!$D$120:$K$120</c:f>
              <c:numCache>
                <c:formatCode>#,##0</c:formatCode>
                <c:ptCount val="7"/>
                <c:pt idx="0">
                  <c:v>161837.1</c:v>
                </c:pt>
                <c:pt idx="1">
                  <c:v>0</c:v>
                </c:pt>
                <c:pt idx="2">
                  <c:v>161837.1</c:v>
                </c:pt>
                <c:pt idx="3">
                  <c:v>6489.9089111599997</c:v>
                </c:pt>
                <c:pt idx="4">
                  <c:v>2516.92314515</c:v>
                </c:pt>
                <c:pt idx="5">
                  <c:v>2507.2431951500002</c:v>
                </c:pt>
                <c:pt idx="6">
                  <c:v>155724.34657610001</c:v>
                </c:pt>
              </c:numCache>
            </c:numRef>
          </c:val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MINCOMERCIO!$D$121:$K$121</c:f>
              <c:numCache>
                <c:formatCode>#,##0</c:formatCode>
                <c:ptCount val="7"/>
                <c:pt idx="0">
                  <c:v>18250</c:v>
                </c:pt>
                <c:pt idx="1">
                  <c:v>0</c:v>
                </c:pt>
                <c:pt idx="2">
                  <c:v>18250</c:v>
                </c:pt>
                <c:pt idx="3">
                  <c:v>5981.8907693899992</c:v>
                </c:pt>
                <c:pt idx="4">
                  <c:v>2241.5624053400002</c:v>
                </c:pt>
                <c:pt idx="5">
                  <c:v>2227.3194053400002</c:v>
                </c:pt>
                <c:pt idx="6">
                  <c:v>15213.825971</c:v>
                </c:pt>
              </c:numCache>
            </c:numRef>
          </c:val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MINCOMERCIO!$D$122:$K$122</c:f>
              <c:numCache>
                <c:formatCode>#,##0</c:formatCode>
                <c:ptCount val="7"/>
                <c:pt idx="0">
                  <c:v>6500</c:v>
                </c:pt>
                <c:pt idx="1">
                  <c:v>0</c:v>
                </c:pt>
                <c:pt idx="2">
                  <c:v>6500</c:v>
                </c:pt>
                <c:pt idx="3">
                  <c:v>3213.4855157100001</c:v>
                </c:pt>
                <c:pt idx="4">
                  <c:v>960.36688071000003</c:v>
                </c:pt>
                <c:pt idx="5">
                  <c:v>932.60388071</c:v>
                </c:pt>
                <c:pt idx="6">
                  <c:v>4302.3972610000001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74092992"/>
        <c:axId val="1774089184"/>
      </c:barChart>
      <c:catAx>
        <c:axId val="177409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74089184"/>
        <c:crosses val="autoZero"/>
        <c:auto val="1"/>
        <c:lblAlgn val="ctr"/>
        <c:lblOffset val="100"/>
        <c:noMultiLvlLbl val="0"/>
      </c:catAx>
      <c:valAx>
        <c:axId val="1774089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740929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0.285</cdr:x>
      <cdr:y>0.22287</cdr:y>
    </cdr:from>
    <cdr:to>
      <cdr:x>0.35</cdr:x>
      <cdr:y>0.27983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606042" y="924330"/>
          <a:ext cx="594360" cy="236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400" dirty="0" smtClean="0">
              <a:solidFill>
                <a:schemeClr val="bg1"/>
              </a:solidFill>
            </a:rPr>
            <a:t>85%</a:t>
          </a:r>
          <a:endParaRPr lang="es-CO" sz="14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0.35639</cdr:x>
      <cdr:y>0.58973</cdr:y>
    </cdr:from>
    <cdr:to>
      <cdr:x>0.42139</cdr:x>
      <cdr:y>0.64668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3258822" y="2445790"/>
          <a:ext cx="594360" cy="236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FFD653"/>
              </a:solidFill>
            </a:rPr>
            <a:t>23</a:t>
          </a:r>
          <a:r>
            <a:rPr lang="es-ES" sz="1400" b="1" dirty="0" smtClean="0">
              <a:solidFill>
                <a:srgbClr val="FFD653"/>
              </a:solidFill>
            </a:rPr>
            <a:t>%</a:t>
          </a:r>
          <a:endParaRPr lang="es-CO" sz="1400" b="1" dirty="0">
            <a:solidFill>
              <a:srgbClr val="FFD653"/>
            </a:solidFill>
          </a:endParaRPr>
        </a:p>
      </cdr:txBody>
    </cdr:sp>
  </cdr:relSizeAnchor>
  <cdr:relSizeAnchor xmlns:cdr="http://schemas.openxmlformats.org/drawingml/2006/chartDrawing">
    <cdr:from>
      <cdr:x>0.42611</cdr:x>
      <cdr:y>0.58911</cdr:y>
    </cdr:from>
    <cdr:to>
      <cdr:x>0.49111</cdr:x>
      <cdr:y>0.64607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3896362" y="2443250"/>
          <a:ext cx="594360" cy="236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2">
                  <a:lumMod val="75000"/>
                </a:schemeClr>
              </a:solidFill>
            </a:rPr>
            <a:t>23%</a:t>
          </a:r>
          <a:endParaRPr lang="es-CO" sz="1400" b="1" dirty="0">
            <a:solidFill>
              <a:schemeClr val="accent2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0.76924</cdr:x>
      <cdr:y>0.71681</cdr:y>
    </cdr:from>
    <cdr:to>
      <cdr:x>0.83424</cdr:x>
      <cdr:y>0.77376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7033897" y="2972840"/>
          <a:ext cx="594360" cy="236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b="1" dirty="0">
              <a:solidFill>
                <a:srgbClr val="FFD653"/>
              </a:solidFill>
            </a:rPr>
            <a:t>9</a:t>
          </a:r>
          <a:r>
            <a:rPr lang="es-ES" sz="1100" b="1" dirty="0" smtClean="0">
              <a:solidFill>
                <a:srgbClr val="FFD653"/>
              </a:solidFill>
            </a:rPr>
            <a:t>%</a:t>
          </a:r>
          <a:endParaRPr lang="es-CO" sz="1100" b="1" dirty="0">
            <a:solidFill>
              <a:srgbClr val="FFD653"/>
            </a:solidFill>
          </a:endParaRPr>
        </a:p>
      </cdr:txBody>
    </cdr:sp>
  </cdr:relSizeAnchor>
  <cdr:relSizeAnchor xmlns:cdr="http://schemas.openxmlformats.org/drawingml/2006/chartDrawing">
    <cdr:from>
      <cdr:x>0.84042</cdr:x>
      <cdr:y>0.71757</cdr:y>
    </cdr:from>
    <cdr:to>
      <cdr:x>0.90542</cdr:x>
      <cdr:y>0.77453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7684772" y="2976015"/>
          <a:ext cx="594360" cy="236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100" b="1" dirty="0" smtClean="0">
              <a:solidFill>
                <a:schemeClr val="accent4">
                  <a:lumMod val="50000"/>
                </a:schemeClr>
              </a:solidFill>
            </a:rPr>
            <a:t>3%</a:t>
          </a:r>
          <a:endParaRPr lang="es-CO" sz="1100" b="1" dirty="0">
            <a:solidFill>
              <a:schemeClr val="accent4">
                <a:lumMod val="5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0.91042</cdr:x>
      <cdr:y>0.71885</cdr:y>
    </cdr:from>
    <cdr:to>
      <cdr:x>0.94842</cdr:x>
      <cdr:y>0.79088</cdr:y>
    </cdr:to>
    <cdr:pic>
      <cdr:nvPicPr>
        <cdr:cNvPr id="7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8324850" y="2981325"/>
          <a:ext cx="347502" cy="298730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0.27186</cdr:x>
      <cdr:y>0.62777</cdr:y>
    </cdr:from>
    <cdr:to>
      <cdr:x>0.34232</cdr:x>
      <cdr:y>0.70992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2474026" y="2722419"/>
          <a:ext cx="641268" cy="3562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600" b="1" dirty="0" smtClean="0">
              <a:solidFill>
                <a:schemeClr val="accent2">
                  <a:lumMod val="40000"/>
                  <a:lumOff val="60000"/>
                </a:schemeClr>
              </a:solidFill>
            </a:rPr>
            <a:t>33%</a:t>
          </a:r>
          <a:endParaRPr lang="es-CO" sz="1600" b="1" dirty="0">
            <a:solidFill>
              <a:schemeClr val="accent2">
                <a:lumMod val="40000"/>
                <a:lumOff val="6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0.34138</cdr:x>
      <cdr:y>0.64496</cdr:y>
    </cdr:from>
    <cdr:to>
      <cdr:x>0.41185</cdr:x>
      <cdr:y>0.72711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3106717" y="2796969"/>
          <a:ext cx="641268" cy="3562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rgbClr val="FFFF00"/>
              </a:solidFill>
            </a:rPr>
            <a:t>29</a:t>
          </a:r>
          <a:r>
            <a:rPr lang="es-ES" sz="1600" b="1" dirty="0" smtClean="0">
              <a:solidFill>
                <a:srgbClr val="FFFF00"/>
              </a:solidFill>
            </a:rPr>
            <a:t>%</a:t>
          </a:r>
          <a:endParaRPr lang="es-CO" sz="1600" b="1" dirty="0">
            <a:solidFill>
              <a:srgbClr val="FFFF00"/>
            </a:solidFill>
          </a:endParaRPr>
        </a:p>
      </cdr:txBody>
    </cdr:sp>
  </cdr:relSizeAnchor>
  <cdr:relSizeAnchor xmlns:cdr="http://schemas.openxmlformats.org/drawingml/2006/chartDrawing">
    <cdr:from>
      <cdr:x>0.4109</cdr:x>
      <cdr:y>0.64298</cdr:y>
    </cdr:from>
    <cdr:to>
      <cdr:x>0.48137</cdr:x>
      <cdr:y>0.72513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3739408" y="2788394"/>
          <a:ext cx="641268" cy="3562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rgbClr val="3333CC"/>
              </a:solidFill>
            </a:rPr>
            <a:t>29%</a:t>
          </a:r>
          <a:endParaRPr lang="es-CO" sz="1600" b="1" dirty="0">
            <a:solidFill>
              <a:srgbClr val="3333CC"/>
            </a:solidFill>
          </a:endParaRPr>
        </a:p>
      </cdr:txBody>
    </cdr:sp>
  </cdr:relSizeAnchor>
  <cdr:relSizeAnchor xmlns:cdr="http://schemas.openxmlformats.org/drawingml/2006/chartDrawing">
    <cdr:from>
      <cdr:x>0.75373</cdr:x>
      <cdr:y>0.62031</cdr:y>
    </cdr:from>
    <cdr:to>
      <cdr:x>0.8242</cdr:x>
      <cdr:y>0.70246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6859320" y="2690092"/>
          <a:ext cx="641268" cy="3562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2">
                  <a:lumMod val="40000"/>
                  <a:lumOff val="60000"/>
                </a:schemeClr>
              </a:solidFill>
            </a:rPr>
            <a:t>89</a:t>
          </a:r>
          <a:r>
            <a:rPr lang="es-ES" sz="1600" b="1" dirty="0" smtClean="0">
              <a:solidFill>
                <a:schemeClr val="accent2">
                  <a:lumMod val="40000"/>
                  <a:lumOff val="60000"/>
                </a:schemeClr>
              </a:solidFill>
            </a:rPr>
            <a:t>%</a:t>
          </a:r>
          <a:endParaRPr lang="es-CO" sz="1600" b="1" dirty="0">
            <a:solidFill>
              <a:schemeClr val="accent2">
                <a:lumMod val="40000"/>
                <a:lumOff val="6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0.82848</cdr:x>
      <cdr:y>0.75251</cdr:y>
    </cdr:from>
    <cdr:to>
      <cdr:x>0.89894</cdr:x>
      <cdr:y>0.83466</cdr:y>
    </cdr:to>
    <cdr:sp macro="" textlink="">
      <cdr:nvSpPr>
        <cdr:cNvPr id="7" name="CuadroTexto 1"/>
        <cdr:cNvSpPr txBox="1"/>
      </cdr:nvSpPr>
      <cdr:spPr>
        <a:xfrm xmlns:a="http://schemas.openxmlformats.org/drawingml/2006/main">
          <a:off x="7539512" y="3263406"/>
          <a:ext cx="641268" cy="3562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rgbClr val="FFFF00"/>
              </a:solidFill>
            </a:rPr>
            <a:t>31</a:t>
          </a:r>
          <a:r>
            <a:rPr lang="es-ES" sz="1600" b="1" dirty="0" smtClean="0">
              <a:solidFill>
                <a:srgbClr val="FFFF00"/>
              </a:solidFill>
            </a:rPr>
            <a:t>%</a:t>
          </a:r>
          <a:endParaRPr lang="es-CO" sz="1600" b="1" dirty="0">
            <a:solidFill>
              <a:srgbClr val="FFFF00"/>
            </a:solidFill>
          </a:endParaRPr>
        </a:p>
      </cdr:txBody>
    </cdr:sp>
  </cdr:relSizeAnchor>
  <cdr:relSizeAnchor xmlns:cdr="http://schemas.openxmlformats.org/drawingml/2006/chartDrawing">
    <cdr:from>
      <cdr:x>0.89669</cdr:x>
      <cdr:y>0.7478</cdr:y>
    </cdr:from>
    <cdr:to>
      <cdr:x>0.96716</cdr:x>
      <cdr:y>0.82995</cdr:y>
    </cdr:to>
    <cdr:sp macro="" textlink="">
      <cdr:nvSpPr>
        <cdr:cNvPr id="8" name="CuadroTexto 1"/>
        <cdr:cNvSpPr txBox="1"/>
      </cdr:nvSpPr>
      <cdr:spPr>
        <a:xfrm xmlns:a="http://schemas.openxmlformats.org/drawingml/2006/main">
          <a:off x="8160328" y="3242956"/>
          <a:ext cx="641268" cy="3562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rgbClr val="3333CC"/>
              </a:solidFill>
            </a:rPr>
            <a:t>31</a:t>
          </a:r>
          <a:r>
            <a:rPr lang="es-ES" sz="1600" b="1" dirty="0" smtClean="0">
              <a:solidFill>
                <a:srgbClr val="3333CC"/>
              </a:solidFill>
            </a:rPr>
            <a:t>%</a:t>
          </a:r>
          <a:endParaRPr lang="es-CO" sz="1600" b="1" dirty="0">
            <a:solidFill>
              <a:srgbClr val="3333CC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5/06/2025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5/06/2025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914591"/>
            <a:ext cx="4282751" cy="3337767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MAYO 31 DE 2025</a:t>
            </a:r>
            <a:endParaRPr lang="es-CO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66%   -   OBLIGADO  19%    -   PAGADO 19%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914591"/>
            <a:ext cx="4260915" cy="3404609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2320989" y="4113976"/>
            <a:ext cx="2368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Fuente: </a:t>
            </a:r>
            <a:r>
              <a:rPr lang="es-ES" sz="500" dirty="0" err="1" smtClean="0">
                <a:solidFill>
                  <a:schemeClr val="accent2">
                    <a:lumMod val="75000"/>
                  </a:schemeClr>
                </a:solidFill>
              </a:rPr>
              <a:t>Brickcontrol</a:t>
            </a:r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, https</a:t>
            </a:r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://www.brickcontrol.com/es/producto/presupuestos</a:t>
            </a:r>
            <a:r>
              <a:rPr lang="es-ES" sz="600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endParaRPr lang="es-CO" sz="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31 DE MAYO DE 2025</a:t>
            </a:r>
          </a:p>
        </p:txBody>
      </p:sp>
      <p:graphicFrame>
        <p:nvGraphicFramePr>
          <p:cNvPr id="25" name="Gráfico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833077"/>
              </p:ext>
            </p:extLst>
          </p:nvPr>
        </p:nvGraphicFramePr>
        <p:xfrm>
          <a:off x="-2" y="668250"/>
          <a:ext cx="9144001" cy="4147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Rectángulo 25"/>
          <p:cNvSpPr/>
          <p:nvPr/>
        </p:nvSpPr>
        <p:spPr>
          <a:xfrm>
            <a:off x="44904" y="4949599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350101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MAYO DE 2025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4904" y="4949599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1663705"/>
              </p:ext>
            </p:extLst>
          </p:nvPr>
        </p:nvGraphicFramePr>
        <p:xfrm>
          <a:off x="3385930" y="2471730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6867341"/>
              </p:ext>
            </p:extLst>
          </p:nvPr>
        </p:nvGraphicFramePr>
        <p:xfrm>
          <a:off x="-35719" y="229161"/>
          <a:ext cx="9215437" cy="4685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350102 DIRECCIÓN GENERAL DE COMERCIO EXTERIOR </a:t>
            </a:r>
          </a:p>
          <a:p>
            <a:pPr marL="0" indent="0"/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MAYO  DE 2025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6971731"/>
              </p:ext>
            </p:extLst>
          </p:nvPr>
        </p:nvGraphicFramePr>
        <p:xfrm>
          <a:off x="43543" y="685800"/>
          <a:ext cx="9100458" cy="426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ángulo 5"/>
          <p:cNvSpPr/>
          <p:nvPr/>
        </p:nvSpPr>
        <p:spPr>
          <a:xfrm>
            <a:off x="44904" y="4949599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MAYO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2124199"/>
              </p:ext>
            </p:extLst>
          </p:nvPr>
        </p:nvGraphicFramePr>
        <p:xfrm>
          <a:off x="0" y="609601"/>
          <a:ext cx="9090212" cy="4371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11283</TotalTime>
  <Words>142</Words>
  <Application>Microsoft Office PowerPoint</Application>
  <PresentationFormat>Presentación en pantalla (16:9)</PresentationFormat>
  <Paragraphs>34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 Light</vt:lpstr>
      <vt:lpstr>Montserrat</vt:lpstr>
      <vt:lpstr>Verdana</vt:lpstr>
      <vt:lpstr>Calibri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1280</cp:revision>
  <cp:lastPrinted>2024-07-03T15:25:14Z</cp:lastPrinted>
  <dcterms:modified xsi:type="dcterms:W3CDTF">2025-06-05T14:51:21Z</dcterms:modified>
</cp:coreProperties>
</file>