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043460"/>
    <a:srgbClr val="3333CC"/>
    <a:srgbClr val="FF4105"/>
    <a:srgbClr val="FCBCBE"/>
    <a:srgbClr val="CC3300"/>
    <a:srgbClr val="FF5B5B"/>
    <a:srgbClr val="FFD653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6296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648" y="12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12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9912770097702749E-2"/>
          <c:y val="3.1129614014969123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660302.22699999996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614826.87300000002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485764.17600489</c:v>
                </c:pt>
                <c:pt idx="1">
                  <c:v>20934.614633650002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81989.287917419992</c:v>
                </c:pt>
                <c:pt idx="1">
                  <c:v>2656.7264456599996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81951.12020623</c:v>
                </c:pt>
                <c:pt idx="1">
                  <c:v>2500.7365476599998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04428064"/>
        <c:axId val="1704424800"/>
      </c:barChart>
      <c:catAx>
        <c:axId val="17044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4424800"/>
        <c:crosses val="autoZero"/>
        <c:auto val="1"/>
        <c:lblAlgn val="ctr"/>
        <c:lblOffset val="100"/>
        <c:noMultiLvlLbl val="0"/>
      </c:catAx>
      <c:valAx>
        <c:axId val="170442480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704428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#,##0.00</c:formatCode>
                <c:ptCount val="7"/>
                <c:pt idx="0">
                  <c:v>634658.52</c:v>
                </c:pt>
                <c:pt idx="1">
                  <c:v>44500</c:v>
                </c:pt>
                <c:pt idx="2">
                  <c:v>590158.52</c:v>
                </c:pt>
                <c:pt idx="3">
                  <c:v>480379.8355017</c:v>
                </c:pt>
                <c:pt idx="4">
                  <c:v>77999.056144010014</c:v>
                </c:pt>
                <c:pt idx="5">
                  <c:v>77997.209506959989</c:v>
                </c:pt>
                <c:pt idx="6">
                  <c:v>109778.68449829999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463824"/>
        <c:axId val="1755451312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#,##0.00</c:formatCode>
                <c:ptCount val="7"/>
                <c:pt idx="0">
                  <c:v>189479.076929</c:v>
                </c:pt>
                <c:pt idx="1">
                  <c:v>0</c:v>
                </c:pt>
                <c:pt idx="2">
                  <c:v>189479.076929</c:v>
                </c:pt>
                <c:pt idx="3">
                  <c:v>13127.68003265</c:v>
                </c:pt>
                <c:pt idx="4">
                  <c:v>1420.8355696600001</c:v>
                </c:pt>
                <c:pt idx="5">
                  <c:v>1339.0972036600001</c:v>
                </c:pt>
                <c:pt idx="6">
                  <c:v>176351.39689634999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453488"/>
        <c:axId val="1755449136"/>
      </c:lineChart>
      <c:catAx>
        <c:axId val="175546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5451312"/>
        <c:crosses val="autoZero"/>
        <c:auto val="1"/>
        <c:lblAlgn val="ctr"/>
        <c:lblOffset val="100"/>
        <c:noMultiLvlLbl val="0"/>
      </c:catAx>
      <c:valAx>
        <c:axId val="17554513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5463824"/>
        <c:crosses val="autoZero"/>
        <c:crossBetween val="between"/>
      </c:valAx>
      <c:valAx>
        <c:axId val="1755449136"/>
        <c:scaling>
          <c:orientation val="minMax"/>
        </c:scaling>
        <c:delete val="1"/>
        <c:axPos val="r"/>
        <c:numFmt formatCode="#,##0.00" sourceLinked="1"/>
        <c:majorTickMark val="none"/>
        <c:minorTickMark val="none"/>
        <c:tickLblPos val="nextTo"/>
        <c:crossAx val="1755453488"/>
        <c:crosses val="max"/>
        <c:crossBetween val="between"/>
      </c:valAx>
      <c:catAx>
        <c:axId val="175545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54491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15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5384.3405031900002</c:v>
                </c:pt>
                <c:pt idx="1">
                  <c:v>7806.9346009999999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3990.2317734099997</c:v>
                </c:pt>
                <c:pt idx="1">
                  <c:v>1235.8908759999999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3953.9106992699999</c:v>
                </c:pt>
                <c:pt idx="1">
                  <c:v>1161.6393439999999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34010304"/>
        <c:axId val="2034014112"/>
      </c:barChart>
      <c:catAx>
        <c:axId val="203401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4014112"/>
        <c:crosses val="autoZero"/>
        <c:auto val="1"/>
        <c:lblAlgn val="ctr"/>
        <c:lblOffset val="100"/>
        <c:noMultiLvlLbl val="0"/>
      </c:catAx>
      <c:valAx>
        <c:axId val="20340141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401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graficas.xlsx]Hoja4!Tabla dinámica5</c:name>
    <c:fmtId val="16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Hoja4!$B$14</c:f>
              <c:strCache>
                <c:ptCount val="1"/>
                <c:pt idx="0">
                  <c:v> APROPIACIÓN VIGENTE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Hoja4!$B$15:$B$19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Hoja4!$C$14</c:f>
              <c:strCache>
                <c:ptCount val="1"/>
                <c:pt idx="0">
                  <c:v>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Hoja4!$C$15:$C$19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Hoja4!$D$14</c:f>
              <c:strCache>
                <c:ptCount val="1"/>
                <c:pt idx="0">
                  <c:v>APR. VIGENTE DESPUES DE BLOQUEOS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Hoja4!$D$15:$D$19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4430784"/>
        <c:axId val="1704429152"/>
      </c:barChart>
      <c:lineChart>
        <c:grouping val="standard"/>
        <c:varyColors val="0"/>
        <c:ser>
          <c:idx val="3"/>
          <c:order val="3"/>
          <c:tx>
            <c:strRef>
              <c:f>Hoja4!$E$14</c:f>
              <c:strCache>
                <c:ptCount val="1"/>
                <c:pt idx="0">
                  <c:v>COMPROMISOS 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Hoja4!$E$15:$E$19</c:f>
              <c:numCache>
                <c:formatCode>_-* #,##0_-;\-* #,##0_-;_-* "-"??_-;_-@_-</c:formatCode>
                <c:ptCount val="4"/>
                <c:pt idx="0">
                  <c:v>2295.0527120000002</c:v>
                </c:pt>
                <c:pt idx="1">
                  <c:v>9529.5722509999996</c:v>
                </c:pt>
                <c:pt idx="2">
                  <c:v>6057.848019</c:v>
                </c:pt>
                <c:pt idx="3">
                  <c:v>2097.1073390000001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Hoja4!$F$14</c:f>
              <c:strCache>
                <c:ptCount val="1"/>
                <c:pt idx="0">
                  <c:v>OBLIGACIONES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Hoja4!$F$15:$F$19</c:f>
              <c:numCache>
                <c:formatCode>_-* #,##0_-;\-* #,##0_-;_-* "-"??_-;_-@_-</c:formatCode>
                <c:ptCount val="4"/>
                <c:pt idx="0">
                  <c:v>49.094324669999999</c:v>
                </c:pt>
                <c:pt idx="1">
                  <c:v>114.821685</c:v>
                </c:pt>
                <c:pt idx="2">
                  <c:v>246.48535799000001</c:v>
                </c:pt>
                <c:pt idx="3">
                  <c:v>39.698599000000002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Hoja4!$G$14</c:f>
              <c:strCache>
                <c:ptCount val="1"/>
                <c:pt idx="0">
                  <c:v>  PAGOS </c:v>
                </c:pt>
              </c:strCache>
            </c:strRef>
          </c:tx>
          <c:spPr>
            <a:ln w="60325" cap="rnd">
              <a:solidFill>
                <a:srgbClr val="FF5B5B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Hoja4!$G$15:$G$19</c:f>
              <c:numCache>
                <c:formatCode>_-* #,##0_-;\-* #,##0_-;_-* "-"??_-;_-@_-</c:formatCode>
                <c:ptCount val="4"/>
                <c:pt idx="0">
                  <c:v>49.094324669999999</c:v>
                </c:pt>
                <c:pt idx="1">
                  <c:v>104.91188099999999</c:v>
                </c:pt>
                <c:pt idx="2">
                  <c:v>236.11829099000002</c:v>
                </c:pt>
                <c:pt idx="3">
                  <c:v>39.698599000000002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4430784"/>
        <c:axId val="1704429152"/>
      </c:lineChart>
      <c:catAx>
        <c:axId val="17044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4429152"/>
        <c:crosses val="autoZero"/>
        <c:auto val="1"/>
        <c:lblAlgn val="ctr"/>
        <c:lblOffset val="100"/>
        <c:noMultiLvlLbl val="0"/>
      </c:catAx>
      <c:valAx>
        <c:axId val="170442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4430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0.35873</cdr:x>
      <cdr:y>0.70143</cdr:y>
    </cdr:from>
    <cdr:to>
      <cdr:x>0.4283</cdr:x>
      <cdr:y>0.75655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192780" y="2909060"/>
          <a:ext cx="619126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>
              <a:solidFill>
                <a:schemeClr val="bg1"/>
              </a:solidFill>
            </a:rPr>
            <a:t>13%</a:t>
          </a:r>
          <a:endParaRPr lang="es-CO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0.43044</cdr:x>
      <cdr:y>0.70449</cdr:y>
    </cdr:from>
    <cdr:to>
      <cdr:x>0.5</cdr:x>
      <cdr:y>0.75961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830953" y="2921760"/>
          <a:ext cx="619126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dirty="0" smtClean="0">
              <a:solidFill>
                <a:schemeClr val="bg1"/>
              </a:solidFill>
            </a:rPr>
            <a:t>13%</a:t>
          </a:r>
          <a:endParaRPr lang="es-CO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0.83357</cdr:x>
      <cdr:y>0.678</cdr:y>
    </cdr:from>
    <cdr:to>
      <cdr:x>0.90562</cdr:x>
      <cdr:y>0.74479</cdr:y>
    </cdr:to>
    <cdr:sp macro="" textlink="">
      <cdr:nvSpPr>
        <cdr:cNvPr id="6" name="CuadroTexto 3"/>
        <cdr:cNvSpPr txBox="1"/>
      </cdr:nvSpPr>
      <cdr:spPr>
        <a:xfrm xmlns:a="http://schemas.openxmlformats.org/drawingml/2006/main">
          <a:off x="7418910" y="2811876"/>
          <a:ext cx="64126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5757"/>
              </a:solidFill>
            </a:rPr>
            <a:t>1%</a:t>
          </a:r>
          <a:endParaRPr lang="es-CO" sz="1200" b="1" dirty="0">
            <a:solidFill>
              <a:srgbClr val="FF5757"/>
            </a:solidFill>
          </a:endParaRPr>
        </a:p>
      </cdr:txBody>
    </cdr:sp>
  </cdr:relSizeAnchor>
  <cdr:relSizeAnchor xmlns:cdr="http://schemas.openxmlformats.org/drawingml/2006/chartDrawing">
    <cdr:from>
      <cdr:x>0.90599</cdr:x>
      <cdr:y>0.68447</cdr:y>
    </cdr:from>
    <cdr:to>
      <cdr:x>0.97804</cdr:x>
      <cdr:y>0.75126</cdr:y>
    </cdr:to>
    <cdr:sp macro="" textlink="">
      <cdr:nvSpPr>
        <cdr:cNvPr id="7" name="CuadroTexto 3"/>
        <cdr:cNvSpPr txBox="1"/>
      </cdr:nvSpPr>
      <cdr:spPr>
        <a:xfrm xmlns:a="http://schemas.openxmlformats.org/drawingml/2006/main">
          <a:off x="8063476" y="2838734"/>
          <a:ext cx="64126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es-CO" sz="1200" b="1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2/04/2025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2/04/2025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MARZO 31 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62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846622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763" y="4888706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137494"/>
              </p:ext>
            </p:extLst>
          </p:nvPr>
        </p:nvGraphicFramePr>
        <p:xfrm>
          <a:off x="121919" y="741369"/>
          <a:ext cx="8900159" cy="41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686049" y="2363754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79%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35189" y="3458604"/>
            <a:ext cx="641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43460"/>
                </a:solidFill>
              </a:rPr>
              <a:t>11%</a:t>
            </a:r>
            <a:endParaRPr lang="es-CO" sz="1200" b="1" dirty="0">
              <a:solidFill>
                <a:srgbClr val="043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24147"/>
              </p:ext>
            </p:extLst>
          </p:nvPr>
        </p:nvGraphicFramePr>
        <p:xfrm>
          <a:off x="49762" y="229161"/>
          <a:ext cx="8837063" cy="468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2025</a:t>
            </a:r>
            <a:endParaRPr lang="es-E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33956" y="4963429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792201"/>
              </p:ext>
            </p:extLst>
          </p:nvPr>
        </p:nvGraphicFramePr>
        <p:xfrm>
          <a:off x="190499" y="685800"/>
          <a:ext cx="8864240" cy="411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2025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22827"/>
              </p:ext>
            </p:extLst>
          </p:nvPr>
        </p:nvGraphicFramePr>
        <p:xfrm>
          <a:off x="0" y="626268"/>
          <a:ext cx="9143999" cy="441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10914</TotalTime>
  <Words>130</Words>
  <Application>Microsoft Office PowerPoint</Application>
  <PresentationFormat>Presentación en pantalla (16:9)</PresentationFormat>
  <Paragraphs>27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1264</cp:revision>
  <cp:lastPrinted>2024-07-03T15:25:14Z</cp:lastPrinted>
  <dcterms:modified xsi:type="dcterms:W3CDTF">2025-04-02T18:50:36Z</dcterms:modified>
</cp:coreProperties>
</file>