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BE"/>
    <a:srgbClr val="FF4105"/>
    <a:srgbClr val="FF5757"/>
    <a:srgbClr val="043460"/>
    <a:srgbClr val="3333CC"/>
    <a:srgbClr val="CC3300"/>
    <a:srgbClr val="FF5B5B"/>
    <a:srgbClr val="FFD653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087" autoAdjust="0"/>
  </p:normalViewPr>
  <p:slideViewPr>
    <p:cSldViewPr snapToGrid="0" snapToObjects="1" showGuides="1">
      <p:cViewPr>
        <p:scale>
          <a:sx n="100" d="100"/>
          <a:sy n="100" d="100"/>
        </p:scale>
        <p:origin x="2028" y="88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33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99105280698061E-2"/>
          <c:y val="2.546981668732865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660302.22699999996</c:v>
                </c:pt>
                <c:pt idx="1">
                  <c:v>198352.18406500001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614826.87300000002</c:v>
                </c:pt>
                <c:pt idx="1">
                  <c:v>198352.18406500001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520914.65761615004</c:v>
                </c:pt>
                <c:pt idx="1">
                  <c:v>26515.777832960001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212151.86670027999</c:v>
                </c:pt>
                <c:pt idx="1">
                  <c:v>10534.776437549999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210759.33030728</c:v>
                </c:pt>
                <c:pt idx="1">
                  <c:v>10370.04424555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579066608"/>
        <c:axId val="-1579069328"/>
      </c:barChart>
      <c:catAx>
        <c:axId val="-157906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579069328"/>
        <c:crosses val="autoZero"/>
        <c:auto val="1"/>
        <c:lblAlgn val="ctr"/>
        <c:lblOffset val="100"/>
        <c:noMultiLvlLbl val="0"/>
      </c:catAx>
      <c:valAx>
        <c:axId val="-157906932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15790666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MINCOMERCIO!$D$45:$K$45</c:f>
              <c:numCache>
                <c:formatCode>#,##0</c:formatCode>
                <c:ptCount val="7"/>
                <c:pt idx="0">
                  <c:v>634658.52</c:v>
                </c:pt>
                <c:pt idx="1">
                  <c:v>44500</c:v>
                </c:pt>
                <c:pt idx="2">
                  <c:v>590158.52</c:v>
                </c:pt>
                <c:pt idx="3">
                  <c:v>511171.95303923002</c:v>
                </c:pt>
                <c:pt idx="4">
                  <c:v>203263.15513850001</c:v>
                </c:pt>
                <c:pt idx="5">
                  <c:v>202292.55078250001</c:v>
                </c:pt>
                <c:pt idx="6">
                  <c:v>78986.566960769953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724840720"/>
        <c:axId val="-1724838544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3675213675213675E-3"/>
                  <c:y val="-8.132028281529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35042735042735E-3"/>
                  <c:y val="-1.084270437537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675213675213675E-3"/>
                  <c:y val="-5.4213521876864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MINCOMERCIO!$D$46:$K$46</c:f>
              <c:numCache>
                <c:formatCode>#,##0</c:formatCode>
                <c:ptCount val="7"/>
                <c:pt idx="0">
                  <c:v>189479.076929</c:v>
                </c:pt>
                <c:pt idx="1">
                  <c:v>0</c:v>
                </c:pt>
                <c:pt idx="2">
                  <c:v>189479.076929</c:v>
                </c:pt>
                <c:pt idx="3">
                  <c:v>18101.262480519999</c:v>
                </c:pt>
                <c:pt idx="4">
                  <c:v>7500.2234685499998</c:v>
                </c:pt>
                <c:pt idx="5">
                  <c:v>7352.9653965500002</c:v>
                </c:pt>
                <c:pt idx="6">
                  <c:v>171377.81444848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724845616"/>
        <c:axId val="-1724840176"/>
      </c:lineChart>
      <c:catAx>
        <c:axId val="-172484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4838544"/>
        <c:crosses val="autoZero"/>
        <c:auto val="1"/>
        <c:lblAlgn val="ctr"/>
        <c:lblOffset val="100"/>
        <c:noMultiLvlLbl val="0"/>
      </c:catAx>
      <c:valAx>
        <c:axId val="-1724838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724840720"/>
        <c:crosses val="autoZero"/>
        <c:crossBetween val="between"/>
      </c:valAx>
      <c:valAx>
        <c:axId val="-1724840176"/>
        <c:scaling>
          <c:orientation val="minMax"/>
        </c:scaling>
        <c:delete val="1"/>
        <c:axPos val="r"/>
        <c:numFmt formatCode="#,##0" sourceLinked="1"/>
        <c:majorTickMark val="none"/>
        <c:minorTickMark val="none"/>
        <c:tickLblPos val="nextTo"/>
        <c:crossAx val="-1724845616"/>
        <c:crosses val="max"/>
        <c:crossBetween val="between"/>
      </c:valAx>
      <c:catAx>
        <c:axId val="-1724845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24840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28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9742.7045769199995</c:v>
                </c:pt>
                <c:pt idx="1">
                  <c:v>8414.5153524399993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8888.7115617800009</c:v>
                </c:pt>
                <c:pt idx="1">
                  <c:v>3034.5529689999998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8466.7795247800004</c:v>
                </c:pt>
                <c:pt idx="1">
                  <c:v>3017.078849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579071504"/>
        <c:axId val="-1579069872"/>
      </c:barChart>
      <c:catAx>
        <c:axId val="-157907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579069872"/>
        <c:crosses val="autoZero"/>
        <c:auto val="1"/>
        <c:lblAlgn val="ctr"/>
        <c:lblOffset val="100"/>
        <c:noMultiLvlLbl val="0"/>
      </c:catAx>
      <c:valAx>
        <c:axId val="-15790698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57907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11765.084064999999</c:v>
                </c:pt>
                <c:pt idx="1">
                  <c:v>0</c:v>
                </c:pt>
                <c:pt idx="2">
                  <c:v>11765.084064999999</c:v>
                </c:pt>
                <c:pt idx="3">
                  <c:v>10465.166568029999</c:v>
                </c:pt>
                <c:pt idx="4">
                  <c:v>3891.6099052600002</c:v>
                </c:pt>
                <c:pt idx="5">
                  <c:v>3862.2079192600004</c:v>
                </c:pt>
                <c:pt idx="6">
                  <c:v>1299.9174969700011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161837.1</c:v>
                </c:pt>
                <c:pt idx="1">
                  <c:v>0</c:v>
                </c:pt>
                <c:pt idx="2">
                  <c:v>161837.1</c:v>
                </c:pt>
                <c:pt idx="3">
                  <c:v>6720.12410009</c:v>
                </c:pt>
                <c:pt idx="4">
                  <c:v>3047.3798580799998</c:v>
                </c:pt>
                <c:pt idx="5">
                  <c:v>2976.8666020800001</c:v>
                </c:pt>
                <c:pt idx="6">
                  <c:v>155116.97589991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18250</c:v>
                </c:pt>
                <c:pt idx="1">
                  <c:v>0</c:v>
                </c:pt>
                <c:pt idx="2">
                  <c:v>18250</c:v>
                </c:pt>
                <c:pt idx="3">
                  <c:v>6088.6979463899997</c:v>
                </c:pt>
                <c:pt idx="4">
                  <c:v>2443.5119253400003</c:v>
                </c:pt>
                <c:pt idx="5">
                  <c:v>2422.7589253400001</c:v>
                </c:pt>
                <c:pt idx="6">
                  <c:v>12161.302053610001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6500</c:v>
                </c:pt>
                <c:pt idx="1">
                  <c:v>0</c:v>
                </c:pt>
                <c:pt idx="2">
                  <c:v>6500</c:v>
                </c:pt>
                <c:pt idx="3">
                  <c:v>3241.7892184499997</c:v>
                </c:pt>
                <c:pt idx="4">
                  <c:v>1152.2747488699999</c:v>
                </c:pt>
                <c:pt idx="5">
                  <c:v>1108.21079887</c:v>
                </c:pt>
                <c:pt idx="6">
                  <c:v>3258.2107815500003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79078032"/>
        <c:axId val="-1579073136"/>
      </c:barChart>
      <c:catAx>
        <c:axId val="-15790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579073136"/>
        <c:crosses val="autoZero"/>
        <c:auto val="1"/>
        <c:lblAlgn val="ctr"/>
        <c:lblOffset val="100"/>
        <c:noMultiLvlLbl val="0"/>
      </c:catAx>
      <c:valAx>
        <c:axId val="-157907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57907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0.77646</cdr:x>
      <cdr:y>0.65051</cdr:y>
    </cdr:from>
    <cdr:to>
      <cdr:x>0.84626</cdr:x>
      <cdr:y>0.75095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984918" y="2768971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 smtClean="0">
              <a:solidFill>
                <a:schemeClr val="accent1">
                  <a:lumMod val="75000"/>
                </a:schemeClr>
              </a:solidFill>
            </a:rPr>
            <a:t>13%</a:t>
          </a:r>
          <a:endParaRPr lang="es-CO" sz="14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0.36867</cdr:x>
      <cdr:y>0.54527</cdr:y>
    </cdr:from>
    <cdr:to>
      <cdr:x>0.43848</cdr:x>
      <cdr:y>0.64571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316516" y="2321008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C000"/>
              </a:solidFill>
            </a:rPr>
            <a:t>35</a:t>
          </a:r>
          <a:r>
            <a:rPr lang="es-ES" sz="1400" b="1" dirty="0" smtClean="0">
              <a:solidFill>
                <a:srgbClr val="FFC000"/>
              </a:solidFill>
            </a:rPr>
            <a:t>%</a:t>
          </a:r>
          <a:endParaRPr lang="es-CO" sz="14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0.43843</cdr:x>
      <cdr:y>0.54326</cdr:y>
    </cdr:from>
    <cdr:to>
      <cdr:x>0.50823</cdr:x>
      <cdr:y>0.64369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944032" y="2312431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2060"/>
              </a:solidFill>
            </a:rPr>
            <a:t>34%</a:t>
          </a:r>
          <a:endParaRPr lang="es-CO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0.84955</cdr:x>
      <cdr:y>0.66322</cdr:y>
    </cdr:from>
    <cdr:to>
      <cdr:x>0.91935</cdr:x>
      <cdr:y>0.76366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642432" y="2823070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0000"/>
              </a:solidFill>
            </a:rPr>
            <a:t>5</a:t>
          </a:r>
          <a:r>
            <a:rPr lang="es-ES" sz="1400" b="1" dirty="0" smtClean="0">
              <a:solidFill>
                <a:srgbClr val="FF0000"/>
              </a:solidFill>
            </a:rPr>
            <a:t>%</a:t>
          </a:r>
          <a:endParaRPr lang="es-CO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0.92037</cdr:x>
      <cdr:y>0.66679</cdr:y>
    </cdr:from>
    <cdr:to>
      <cdr:x>0.99018</cdr:x>
      <cdr:y>0.76722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279573" y="2838245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2060"/>
              </a:solidFill>
            </a:rPr>
            <a:t>5%</a:t>
          </a:r>
          <a:endParaRPr lang="es-CO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0.2932</cdr:x>
      <cdr:y>0.21808</cdr:y>
    </cdr:from>
    <cdr:to>
      <cdr:x>0.363</cdr:x>
      <cdr:y>0.31852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2637582" y="928296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85</a:t>
          </a:r>
          <a:r>
            <a:rPr lang="es-ES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%</a:t>
          </a:r>
          <a:endParaRPr lang="es-CO" sz="1400" b="1" dirty="0">
            <a:solidFill>
              <a:schemeClr val="accent5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0.2663</cdr:x>
      <cdr:y>0.52437</cdr:y>
    </cdr:from>
    <cdr:to>
      <cdr:x>0.33668</cdr:x>
      <cdr:y>0.62133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76334" y="2312210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39</a:t>
          </a:r>
          <a:r>
            <a:rPr lang="es-ES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%</a:t>
          </a:r>
          <a:endParaRPr lang="es-CO" sz="1400" b="1" dirty="0">
            <a:solidFill>
              <a:schemeClr val="accent5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0.75126</cdr:x>
      <cdr:y>0.56302</cdr:y>
    </cdr:from>
    <cdr:to>
      <cdr:x>0.82163</cdr:x>
      <cdr:y>0.65997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6703785" y="2482617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95</a:t>
          </a:r>
          <a:r>
            <a:rPr lang="es-ES" sz="1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%</a:t>
          </a:r>
          <a:endParaRPr lang="es-CO" sz="1400" b="1" dirty="0">
            <a:solidFill>
              <a:schemeClr val="accent5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0.82033</cdr:x>
      <cdr:y>0.70825</cdr:y>
    </cdr:from>
    <cdr:to>
      <cdr:x>0.8907</cdr:x>
      <cdr:y>0.8052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7320131" y="3122987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C000"/>
              </a:solidFill>
            </a:rPr>
            <a:t>34%</a:t>
          </a:r>
          <a:endParaRPr lang="es-CO" sz="14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0.40132</cdr:x>
      <cdr:y>0.56033</cdr:y>
    </cdr:from>
    <cdr:to>
      <cdr:x>0.47169</cdr:x>
      <cdr:y>0.65729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3581119" y="2470778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2060"/>
              </a:solidFill>
            </a:rPr>
            <a:t>34%</a:t>
          </a:r>
          <a:endParaRPr lang="es-CO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0.88621</cdr:x>
      <cdr:y>0.70797</cdr:y>
    </cdr:from>
    <cdr:to>
      <cdr:x>0.95658</cdr:x>
      <cdr:y>0.80493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908040" y="3121784"/>
          <a:ext cx="627968" cy="427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002060"/>
              </a:solidFill>
            </a:rPr>
            <a:t>34%</a:t>
          </a:r>
          <a:endParaRPr lang="es-CO" sz="14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1/07/2025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1/07/2025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JUNIO 30 DE 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67%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27%    -   PAGADO 27%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JUNIO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86049" y="2363754"/>
            <a:ext cx="84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79%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379413"/>
              </p:ext>
            </p:extLst>
          </p:nvPr>
        </p:nvGraphicFramePr>
        <p:xfrm>
          <a:off x="-1" y="668251"/>
          <a:ext cx="8995894" cy="425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JUNIO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280069"/>
              </p:ext>
            </p:extLst>
          </p:nvPr>
        </p:nvGraphicFramePr>
        <p:xfrm>
          <a:off x="-71437" y="229161"/>
          <a:ext cx="9286875" cy="468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060090"/>
              </p:ext>
            </p:extLst>
          </p:nvPr>
        </p:nvGraphicFramePr>
        <p:xfrm>
          <a:off x="6805" y="685800"/>
          <a:ext cx="8923439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1"/>
          <p:cNvSpPr txBox="1"/>
          <p:nvPr/>
        </p:nvSpPr>
        <p:spPr>
          <a:xfrm>
            <a:off x="3011107" y="3090501"/>
            <a:ext cx="627968" cy="4275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>
                <a:solidFill>
                  <a:srgbClr val="FFC000"/>
                </a:solidFill>
              </a:rPr>
              <a:t>36%</a:t>
            </a:r>
            <a:endParaRPr lang="es-CO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JUNIO 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209517"/>
              </p:ext>
            </p:extLst>
          </p:nvPr>
        </p:nvGraphicFramePr>
        <p:xfrm>
          <a:off x="0" y="819150"/>
          <a:ext cx="901065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11335</TotalTime>
  <Words>147</Words>
  <Application>Microsoft Office PowerPoint</Application>
  <PresentationFormat>Presentación en pantalla (16:9)</PresentationFormat>
  <Paragraphs>37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Montserrat</vt:lpstr>
      <vt:lpstr>Calibri Light</vt:lpstr>
      <vt:lpstr>Verdana</vt:lpstr>
      <vt:lpstr>Calibri</vt:lpstr>
      <vt:lpstr>Arial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1282</cp:revision>
  <cp:lastPrinted>2024-07-03T15:25:14Z</cp:lastPrinted>
  <dcterms:modified xsi:type="dcterms:W3CDTF">2025-07-01T19:56:18Z</dcterms:modified>
</cp:coreProperties>
</file>