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itchFamily="2" charset="0"/>
      <p:regular r:id="rId11"/>
      <p:bold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5B5B"/>
    <a:srgbClr val="FCBCBE"/>
    <a:srgbClr val="FF4105"/>
    <a:srgbClr val="FF5757"/>
    <a:srgbClr val="043460"/>
    <a:srgbClr val="CC3300"/>
    <a:srgbClr val="FFD653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6087" autoAdjust="0"/>
  </p:normalViewPr>
  <p:slideViewPr>
    <p:cSldViewPr snapToGrid="0" snapToObjects="1" showGuides="1">
      <p:cViewPr>
        <p:scale>
          <a:sx n="100" d="100"/>
          <a:sy n="100" d="100"/>
        </p:scale>
        <p:origin x="2028" y="88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395"/>
  </c:pivotSource>
  <c:chart>
    <c:autoTitleDeleted val="0"/>
    <c:pivotFmts>
      <c:pivotFmt>
        <c:idx val="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5.1762363491072126E-2"/>
          <c:y val="2.5469863142107241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700302.22699999996</c:v>
                </c:pt>
                <c:pt idx="1">
                  <c:v>198352.18406500001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654826.87300000002</c:v>
                </c:pt>
                <c:pt idx="1">
                  <c:v>198352.18406500001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546153.00963135005</c:v>
                </c:pt>
                <c:pt idx="1">
                  <c:v>140060.18855640996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317304.75581954001</c:v>
                </c:pt>
                <c:pt idx="1">
                  <c:v>14303.358719829999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317082.99079878995</c:v>
                </c:pt>
                <c:pt idx="1">
                  <c:v>14266.45251583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-1740811264"/>
        <c:axId val="-1740819424"/>
      </c:barChart>
      <c:catAx>
        <c:axId val="-174081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40819424"/>
        <c:crosses val="autoZero"/>
        <c:auto val="1"/>
        <c:lblAlgn val="ctr"/>
        <c:lblOffset val="100"/>
        <c:noMultiLvlLbl val="0"/>
      </c:catAx>
      <c:valAx>
        <c:axId val="-17408194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-1740811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4"/>
  </c:pivotSource>
  <c:chart>
    <c:autoTitleDeleted val="1"/>
    <c:pivotFmts>
      <c:pivotFmt>
        <c:idx val="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2.5369978858350951E-2"/>
          <c:y val="0.11614878696187926"/>
          <c:w val="0.96899224806201545"/>
          <c:h val="0.68960240491154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_-"$"\ * #,##0_-;\-"$"\ * #,##0_-;_-"$"\ * "-"??_-;_-@_-</c:formatCode>
                <c:ptCount val="2"/>
                <c:pt idx="0">
                  <c:v>674658.52</c:v>
                </c:pt>
                <c:pt idx="1">
                  <c:v>189479.076929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_-"$"\ * #,##0_-;\-"$"\ * #,##0_-;_-"$"\ * "-"??_-;_-@_-</c:formatCode>
                <c:ptCount val="2"/>
                <c:pt idx="0">
                  <c:v>44500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_-"$"\ * #,##0_-;\-"$"\ * #,##0_-;_-"$"\ * "-"??_-;_-@_-</c:formatCode>
                <c:ptCount val="2"/>
                <c:pt idx="0">
                  <c:v>630158.52</c:v>
                </c:pt>
                <c:pt idx="1">
                  <c:v>189479.076929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_-"$"\ * #,##0_-;\-"$"\ * #,##0_-;_-"$"\ * "-"??_-;_-@_-</c:formatCode>
                <c:ptCount val="2"/>
                <c:pt idx="0">
                  <c:v>535011.56236473005</c:v>
                </c:pt>
                <c:pt idx="1">
                  <c:v>131583.26190496999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264462809917355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_-"$"\ * #,##0_-;\-"$"\ * #,##0_-;_-"$"\ * "-"??_-;_-@_-</c:formatCode>
                <c:ptCount val="2"/>
                <c:pt idx="0">
                  <c:v>306895.34009110997</c:v>
                </c:pt>
                <c:pt idx="1">
                  <c:v>10024.143668389999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2644628099173053E-3"/>
                  <c:y val="1.32802180381749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_-"$"\ * #,##0_-;\-"$"\ * #,##0_-;_-"$"\ * "-"??_-;_-@_-</c:formatCode>
                <c:ptCount val="2"/>
                <c:pt idx="0">
                  <c:v>306693.65924235998</c:v>
                </c:pt>
                <c:pt idx="1">
                  <c:v>10024.143668389999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740813440"/>
        <c:axId val="-1740815072"/>
      </c:barChart>
      <c:catAx>
        <c:axId val="-17408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40815072"/>
        <c:crosses val="autoZero"/>
        <c:auto val="1"/>
        <c:lblAlgn val="ctr"/>
        <c:lblOffset val="100"/>
        <c:noMultiLvlLbl val="0"/>
      </c:catAx>
      <c:valAx>
        <c:axId val="-17408150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$&quot;\ * #,##0_-;\-&quot;$&quot;\ * #,##0_-;_-&quot;$&quot;\ * &quot;-&quot;??_-;_-@_-" sourceLinked="1"/>
        <c:majorTickMark val="none"/>
        <c:minorTickMark val="none"/>
        <c:tickLblPos val="nextTo"/>
        <c:crossAx val="-174081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320"/>
  </c:pivotSource>
  <c:chart>
    <c:autoTitleDeleted val="0"/>
    <c:pivotFmts>
      <c:pivotFmt>
        <c:idx val="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16368905734319367"/>
          <c:y val="3.7442175537808889E-2"/>
          <c:w val="0.54286380635809939"/>
          <c:h val="0.885637852746795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11141.447266619998</c:v>
                </c:pt>
                <c:pt idx="1">
                  <c:v>8476.9266514399987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10409.41572843</c:v>
                </c:pt>
                <c:pt idx="1">
                  <c:v>4279.21505144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10389.331556430001</c:v>
                </c:pt>
                <c:pt idx="1">
                  <c:v>4242.3088474400001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536748016"/>
        <c:axId val="-536745296"/>
      </c:barChart>
      <c:catAx>
        <c:axId val="-536748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6745296"/>
        <c:crosses val="autoZero"/>
        <c:auto val="1"/>
        <c:lblAlgn val="ctr"/>
        <c:lblOffset val="100"/>
        <c:noMultiLvlLbl val="0"/>
      </c:catAx>
      <c:valAx>
        <c:axId val="-5367452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36748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11765.084064999999</c:v>
                </c:pt>
                <c:pt idx="1">
                  <c:v>0</c:v>
                </c:pt>
                <c:pt idx="2">
                  <c:v>11765.084064999999</c:v>
                </c:pt>
                <c:pt idx="3">
                  <c:v>10823.366661349999</c:v>
                </c:pt>
                <c:pt idx="4">
                  <c:v>5358.5383720200007</c:v>
                </c:pt>
                <c:pt idx="5">
                  <c:v>5321.6321680200008</c:v>
                </c:pt>
                <c:pt idx="6">
                  <c:v>941.71740365000153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161837.1</c:v>
                </c:pt>
                <c:pt idx="1">
                  <c:v>0</c:v>
                </c:pt>
                <c:pt idx="2">
                  <c:v>161837.1</c:v>
                </c:pt>
                <c:pt idx="3">
                  <c:v>118668.49647695999</c:v>
                </c:pt>
                <c:pt idx="4">
                  <c:v>4395.8479329600004</c:v>
                </c:pt>
                <c:pt idx="5">
                  <c:v>4395.8479329600004</c:v>
                </c:pt>
                <c:pt idx="6">
                  <c:v>43168.603523040008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18250</c:v>
                </c:pt>
                <c:pt idx="1">
                  <c:v>0</c:v>
                </c:pt>
                <c:pt idx="2">
                  <c:v>18250</c:v>
                </c:pt>
                <c:pt idx="3">
                  <c:v>6467.3953463999997</c:v>
                </c:pt>
                <c:pt idx="4">
                  <c:v>3120.7385267300001</c:v>
                </c:pt>
                <c:pt idx="5">
                  <c:v>3120.7385267300001</c:v>
                </c:pt>
                <c:pt idx="6">
                  <c:v>11782.604653600001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6500</c:v>
                </c:pt>
                <c:pt idx="1">
                  <c:v>0</c:v>
                </c:pt>
                <c:pt idx="2">
                  <c:v>6500</c:v>
                </c:pt>
                <c:pt idx="3">
                  <c:v>4100.9300716999996</c:v>
                </c:pt>
                <c:pt idx="4">
                  <c:v>1428.2338881199998</c:v>
                </c:pt>
                <c:pt idx="5">
                  <c:v>1428.2338881199998</c:v>
                </c:pt>
                <c:pt idx="6">
                  <c:v>2399.0699283000004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15003536"/>
        <c:axId val="-1715001904"/>
      </c:barChart>
      <c:catAx>
        <c:axId val="-171500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15001904"/>
        <c:crosses val="autoZero"/>
        <c:auto val="1"/>
        <c:lblAlgn val="ctr"/>
        <c:lblOffset val="100"/>
        <c:noMultiLvlLbl val="0"/>
      </c:catAx>
      <c:valAx>
        <c:axId val="-171500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15003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0.76076</cdr:x>
      <cdr:y>0.69048</cdr:y>
    </cdr:from>
    <cdr:to>
      <cdr:x>0.82743</cdr:x>
      <cdr:y>0.75539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6956425" y="2946400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5B5B"/>
              </a:solidFill>
            </a:rPr>
            <a:t>71</a:t>
          </a:r>
          <a:r>
            <a:rPr lang="es-ES" sz="1200" b="1" dirty="0" smtClean="0">
              <a:solidFill>
                <a:srgbClr val="FF5B5B"/>
              </a:solidFill>
            </a:rPr>
            <a:t> </a:t>
          </a:r>
          <a:r>
            <a:rPr lang="es-ES" sz="1200" b="1" dirty="0" smtClean="0">
              <a:solidFill>
                <a:srgbClr val="FF5B5B"/>
              </a:solidFill>
            </a:rPr>
            <a:t>%</a:t>
          </a:r>
          <a:endParaRPr lang="es-CO" sz="1200" b="1" dirty="0">
            <a:solidFill>
              <a:srgbClr val="FF5B5B"/>
            </a:solidFill>
          </a:endParaRPr>
        </a:p>
      </cdr:txBody>
    </cdr:sp>
  </cdr:relSizeAnchor>
  <cdr:relSizeAnchor xmlns:cdr="http://schemas.openxmlformats.org/drawingml/2006/chartDrawing">
    <cdr:from>
      <cdr:x>0.36146</cdr:x>
      <cdr:y>0.52751</cdr:y>
    </cdr:from>
    <cdr:to>
      <cdr:x>0.42812</cdr:x>
      <cdr:y>0.59243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305174" y="2251007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C00000"/>
              </a:solidFill>
            </a:rPr>
            <a:t>48 </a:t>
          </a:r>
          <a:r>
            <a:rPr lang="es-ES" sz="1200" b="1" dirty="0" smtClean="0">
              <a:solidFill>
                <a:srgbClr val="C00000"/>
              </a:solidFill>
            </a:rPr>
            <a:t>%</a:t>
          </a:r>
          <a:endParaRPr lang="es-CO" sz="12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0.84514</cdr:x>
      <cdr:y>0.66665</cdr:y>
    </cdr:from>
    <cdr:to>
      <cdr:x>0.91181</cdr:x>
      <cdr:y>0.73156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7727949" y="2844732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7</a:t>
          </a:r>
          <a:r>
            <a:rPr lang="es-ES" sz="1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0.43333</cdr:x>
      <cdr:y>0.52826</cdr:y>
    </cdr:from>
    <cdr:to>
      <cdr:x>0.5</cdr:x>
      <cdr:y>0.59317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3962399" y="2254182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48 %</a:t>
          </a:r>
          <a:endParaRPr lang="es-CO" sz="1200" b="1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0.92431</cdr:x>
      <cdr:y>0.66739</cdr:y>
    </cdr:from>
    <cdr:to>
      <cdr:x>0.99097</cdr:x>
      <cdr:y>0.73231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451849" y="2847907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</a:t>
          </a:r>
          <a:r>
            <a:rPr lang="es-ES" sz="1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0.28021</cdr:x>
      <cdr:y>0.24461</cdr:y>
    </cdr:from>
    <cdr:to>
      <cdr:x>0.34787</cdr:x>
      <cdr:y>0.30254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583638" y="1169600"/>
          <a:ext cx="62377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8</a:t>
          </a:r>
          <a:r>
            <a:rPr lang="es-ES" sz="12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5 </a:t>
          </a:r>
          <a:r>
            <a:rPr lang="es-ES" sz="12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0.34167</cdr:x>
      <cdr:y>0.4422</cdr:y>
    </cdr:from>
    <cdr:to>
      <cdr:x>0.40932</cdr:x>
      <cdr:y>0.50013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150241" y="2114396"/>
          <a:ext cx="62377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49</a:t>
          </a:r>
          <a:r>
            <a:rPr lang="es-ES" sz="1200" b="1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200" b="1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0.41226</cdr:x>
      <cdr:y>0.46315</cdr:y>
    </cdr:from>
    <cdr:to>
      <cdr:x>0.47991</cdr:x>
      <cdr:y>0.52108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801116" y="2214553"/>
          <a:ext cx="62377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rPr>
            <a:t>49 %</a:t>
          </a:r>
          <a:endParaRPr lang="es-CO" sz="1200" b="1" dirty="0">
            <a:solidFill>
              <a:srgbClr val="3333CC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0.76562</cdr:x>
      <cdr:y>0.59587</cdr:y>
    </cdr:from>
    <cdr:to>
      <cdr:x>0.83327</cdr:x>
      <cdr:y>0.6538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059170" y="2849175"/>
          <a:ext cx="62377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69 </a:t>
          </a:r>
          <a:r>
            <a:rPr lang="es-ES" sz="12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0.83581</cdr:x>
      <cdr:y>0.71236</cdr:y>
    </cdr:from>
    <cdr:to>
      <cdr:x>0.90347</cdr:x>
      <cdr:y>0.77029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706366" y="3406167"/>
          <a:ext cx="62377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s-ES" sz="1200" b="1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200" b="1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chemeClr val="accent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0.89504</cdr:x>
      <cdr:y>0.71236</cdr:y>
    </cdr:from>
    <cdr:to>
      <cdr:x>0.9627</cdr:x>
      <cdr:y>0.77029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8252466" y="3406167"/>
          <a:ext cx="62377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s-ES" sz="12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2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rgbClr val="3333CC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0.20462</cdr:x>
      <cdr:y>0.56893</cdr:y>
    </cdr:from>
    <cdr:to>
      <cdr:x>0.27133</cdr:x>
      <cdr:y>0.63175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869620" y="2508676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42 </a:t>
          </a:r>
          <a:r>
            <a:rPr lang="es-ES" sz="12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%</a:t>
          </a:r>
          <a:endParaRPr lang="es-CO" sz="12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0.20462</cdr:x>
      <cdr:y>0.5</cdr:y>
    </cdr:from>
    <cdr:to>
      <cdr:x>0.27133</cdr:x>
      <cdr:y>0.56282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1869620" y="2204733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42 %</a:t>
          </a:r>
          <a:endParaRPr lang="es-CO" sz="12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0.19419</cdr:x>
      <cdr:y>0.19257</cdr:y>
    </cdr:from>
    <cdr:to>
      <cdr:x>0.26091</cdr:x>
      <cdr:y>0.25539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1774370" y="849138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96</a:t>
          </a:r>
          <a:r>
            <a:rPr lang="es-ES" sz="12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2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0.23797</cdr:x>
      <cdr:y>0.12412</cdr:y>
    </cdr:from>
    <cdr:to>
      <cdr:x>0.30469</cdr:x>
      <cdr:y>0.18694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174420" y="547301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48 </a:t>
          </a:r>
          <a:r>
            <a:rPr lang="es-ES" sz="1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0.23797</cdr:x>
      <cdr:y>0.05849</cdr:y>
    </cdr:from>
    <cdr:to>
      <cdr:x>0.30469</cdr:x>
      <cdr:y>0.12131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2174420" y="257897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48 </a:t>
          </a:r>
          <a:r>
            <a:rPr lang="es-ES" sz="1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2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1/08/2025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1/08/2025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JULIO 31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80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39%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39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JULIO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86049" y="2363754"/>
            <a:ext cx="847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79%</a:t>
            </a:r>
            <a:endParaRPr lang="es-CO" sz="1200" dirty="0">
              <a:solidFill>
                <a:schemeClr val="bg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424414"/>
              </p:ext>
            </p:extLst>
          </p:nvPr>
        </p:nvGraphicFramePr>
        <p:xfrm>
          <a:off x="0" y="571501"/>
          <a:ext cx="9143999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686049" y="1877199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5B5B"/>
                </a:solidFill>
              </a:rPr>
              <a:t>83 %</a:t>
            </a:r>
            <a:endParaRPr lang="es-CO" sz="1200" b="1" dirty="0">
              <a:solidFill>
                <a:srgbClr val="FF5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JULIO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2401724"/>
              </p:ext>
            </p:extLst>
          </p:nvPr>
        </p:nvGraphicFramePr>
        <p:xfrm>
          <a:off x="-76200" y="257177"/>
          <a:ext cx="9220200" cy="4781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JULIO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5795208"/>
              </p:ext>
            </p:extLst>
          </p:nvPr>
        </p:nvGraphicFramePr>
        <p:xfrm>
          <a:off x="6805" y="685800"/>
          <a:ext cx="9137196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uadroTexto 1"/>
          <p:cNvSpPr txBox="1"/>
          <p:nvPr/>
        </p:nvSpPr>
        <p:spPr>
          <a:xfrm>
            <a:off x="1876425" y="3471475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s-ES" sz="1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s-CO" sz="1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JULIO 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89599"/>
              </p:ext>
            </p:extLst>
          </p:nvPr>
        </p:nvGraphicFramePr>
        <p:xfrm>
          <a:off x="0" y="609601"/>
          <a:ext cx="9144000" cy="4533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11361</TotalTime>
  <Words>158</Words>
  <Application>Microsoft Office PowerPoint</Application>
  <PresentationFormat>Presentación en pantalla (16:9)</PresentationFormat>
  <Paragraphs>42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Montserrat</vt:lpstr>
      <vt:lpstr>Verdana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1285</cp:revision>
  <cp:lastPrinted>2024-07-03T15:25:14Z</cp:lastPrinted>
  <dcterms:modified xsi:type="dcterms:W3CDTF">2025-08-01T17:23:12Z</dcterms:modified>
</cp:coreProperties>
</file>