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5757"/>
    <a:srgbClr val="CC3300"/>
    <a:srgbClr val="FCBCBE"/>
    <a:srgbClr val="FFD653"/>
    <a:srgbClr val="FF4105"/>
    <a:srgbClr val="C5C000"/>
    <a:srgbClr val="3333CC"/>
    <a:srgbClr val="04346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249" autoAdjust="0"/>
  </p:normalViewPr>
  <p:slideViewPr>
    <p:cSldViewPr snapToGrid="0" snapToObjects="1" showGuides="1">
      <p:cViewPr>
        <p:scale>
          <a:sx n="125" d="100"/>
          <a:sy n="125" d="100"/>
        </p:scale>
        <p:origin x="1308" y="58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72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9798560782869724E-2"/>
          <c:y val="7.568331303715975E-2"/>
          <c:w val="0.94773982212461005"/>
          <c:h val="0.70544756022745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660302.22699999996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614826.87300000002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462114.06231615011</c:v>
                </c:pt>
                <c:pt idx="1">
                  <c:v>19979.580321000001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38271.961119539999</c:v>
                </c:pt>
                <c:pt idx="1">
                  <c:v>450.09996666000001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34824.049878629994</c:v>
                </c:pt>
                <c:pt idx="1">
                  <c:v>429.82309566000004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0536960"/>
        <c:axId val="1940537504"/>
      </c:barChart>
      <c:catAx>
        <c:axId val="19405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40537504"/>
        <c:crosses val="autoZero"/>
        <c:auto val="1"/>
        <c:lblAlgn val="ctr"/>
        <c:lblOffset val="100"/>
        <c:noMultiLvlLbl val="0"/>
      </c:catAx>
      <c:valAx>
        <c:axId val="194053750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940536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96296296296295E-2"/>
          <c:y val="9.2569673604077501E-2"/>
          <c:w val="0.96740740740740738"/>
          <c:h val="0.7361248516134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MINCOMERCIO!$B$49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MINCOMERCIO!$C$48:$J$48</c:f>
              <c:strCache>
                <c:ptCount val="6"/>
                <c:pt idx="0">
                  <c:v>APROPIACIÓN  VIGENTE</c:v>
                </c:pt>
                <c:pt idx="1">
                  <c:v>BLOQUEOS</c:v>
                </c:pt>
                <c:pt idx="2">
                  <c:v>APR. VIGENTE DESPUES DE BLOQUEOS </c:v>
                </c:pt>
                <c:pt idx="3">
                  <c:v>COMPROMISOS</c:v>
                </c:pt>
                <c:pt idx="4">
                  <c:v>OBLIGACIONES</c:v>
                </c:pt>
                <c:pt idx="5">
                  <c:v>PAGOS</c:v>
                </c:pt>
              </c:strCache>
            </c:strRef>
          </c:cat>
          <c:val>
            <c:numRef>
              <c:f>MINCOMERCIO!$C$49:$J$49</c:f>
              <c:numCache>
                <c:formatCode>#,##0</c:formatCode>
                <c:ptCount val="6"/>
                <c:pt idx="0">
                  <c:v>634658.52</c:v>
                </c:pt>
                <c:pt idx="1">
                  <c:v>44500</c:v>
                </c:pt>
                <c:pt idx="2">
                  <c:v>590158.52</c:v>
                </c:pt>
                <c:pt idx="3">
                  <c:v>457968.21378936007</c:v>
                </c:pt>
                <c:pt idx="4">
                  <c:v>35745.263560029998</c:v>
                </c:pt>
                <c:pt idx="5">
                  <c:v>32488.548065589996</c:v>
                </c:pt>
              </c:numCache>
            </c:numRef>
          </c:val>
        </c:ser>
        <c:ser>
          <c:idx val="1"/>
          <c:order val="1"/>
          <c:tx>
            <c:strRef>
              <c:f>MINCOMERCIO!$B$50</c:f>
              <c:strCache>
                <c:ptCount val="1"/>
                <c:pt idx="0">
                  <c:v>INVERSIÓN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MINCOMERCIO!$C$48:$J$48</c:f>
              <c:strCache>
                <c:ptCount val="6"/>
                <c:pt idx="0">
                  <c:v>APROPIACIÓN  VIGENTE</c:v>
                </c:pt>
                <c:pt idx="1">
                  <c:v>BLOQUEOS</c:v>
                </c:pt>
                <c:pt idx="2">
                  <c:v>APR. VIGENTE DESPUES DE BLOQUEOS </c:v>
                </c:pt>
                <c:pt idx="3">
                  <c:v>COMPROMISOS</c:v>
                </c:pt>
                <c:pt idx="4">
                  <c:v>OBLIGACIONES</c:v>
                </c:pt>
                <c:pt idx="5">
                  <c:v>PAGOS</c:v>
                </c:pt>
              </c:strCache>
            </c:strRef>
          </c:cat>
          <c:val>
            <c:numRef>
              <c:f>MINCOMERCIO!$C$50:$J$50</c:f>
              <c:numCache>
                <c:formatCode>#,##0</c:formatCode>
                <c:ptCount val="6"/>
                <c:pt idx="0">
                  <c:v>189479.076929</c:v>
                </c:pt>
                <c:pt idx="1">
                  <c:v>0</c:v>
                </c:pt>
                <c:pt idx="2">
                  <c:v>189479.076929</c:v>
                </c:pt>
                <c:pt idx="3">
                  <c:v>12172.64572</c:v>
                </c:pt>
                <c:pt idx="4">
                  <c:v>406.58068766000002</c:v>
                </c:pt>
                <c:pt idx="5">
                  <c:v>396.21362066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1424416"/>
        <c:axId val="201415712"/>
      </c:barChart>
      <c:catAx>
        <c:axId val="2014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415712"/>
        <c:crosses val="autoZero"/>
        <c:auto val="1"/>
        <c:lblAlgn val="ctr"/>
        <c:lblOffset val="100"/>
        <c:noMultiLvlLbl val="0"/>
      </c:catAx>
      <c:valAx>
        <c:axId val="2014157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14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9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5884476534296029E-2"/>
          <c:y val="3.1339045399665928E-2"/>
          <c:w val="0.81668972966826803"/>
          <c:h val="0.89390802158423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4145.8485267899996</c:v>
                </c:pt>
                <c:pt idx="1">
                  <c:v>7806.9346009999999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2526.6975595100002</c:v>
                </c:pt>
                <c:pt idx="1">
                  <c:v>43.519278999999997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2335.5018130399999</c:v>
                </c:pt>
                <c:pt idx="1">
                  <c:v>33.609475000000003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34"/>
        <c:axId val="201411904"/>
        <c:axId val="201414080"/>
      </c:barChart>
      <c:catAx>
        <c:axId val="20141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414080"/>
        <c:crosses val="autoZero"/>
        <c:auto val="1"/>
        <c:lblAlgn val="ctr"/>
        <c:lblOffset val="100"/>
        <c:noMultiLvlLbl val="0"/>
      </c:catAx>
      <c:valAx>
        <c:axId val="2014140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14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24207623866508"/>
          <c:y val="0.35576815656870431"/>
          <c:w val="0.16309366383353707"/>
          <c:h val="0.28846368686259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graficas.xlsx]Hoja4!Tabla dinámica5</c:name>
    <c:fmtId val="16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Hoja4!$B$14</c:f>
              <c:strCache>
                <c:ptCount val="1"/>
                <c:pt idx="0">
                  <c:v> APROPIACIÓN VIGENTE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Hoja4!$B$15:$B$19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Hoja4!$C$14</c:f>
              <c:strCache>
                <c:ptCount val="1"/>
                <c:pt idx="0">
                  <c:v>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Hoja4!$C$15:$C$19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Hoja4!$D$14</c:f>
              <c:strCache>
                <c:ptCount val="1"/>
                <c:pt idx="0">
                  <c:v>APR. VIGENTE DESPUES DE BLOQUEOS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Hoja4!$D$15:$D$19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754064"/>
        <c:axId val="381740464"/>
      </c:barChart>
      <c:lineChart>
        <c:grouping val="standard"/>
        <c:varyColors val="0"/>
        <c:ser>
          <c:idx val="3"/>
          <c:order val="3"/>
          <c:tx>
            <c:strRef>
              <c:f>Hoja4!$E$14</c:f>
              <c:strCache>
                <c:ptCount val="1"/>
                <c:pt idx="0">
                  <c:v>COMPROMISOS 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Hoja4!$E$15:$E$19</c:f>
              <c:numCache>
                <c:formatCode>_-* #,##0_-;\-* #,##0_-;_-* "-"??_-;_-@_-</c:formatCode>
                <c:ptCount val="4"/>
                <c:pt idx="0">
                  <c:v>2295.0527120000002</c:v>
                </c:pt>
                <c:pt idx="1">
                  <c:v>9529.5722509999996</c:v>
                </c:pt>
                <c:pt idx="2">
                  <c:v>6057.848019</c:v>
                </c:pt>
                <c:pt idx="3">
                  <c:v>2097.1073390000001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Hoja4!$F$14</c:f>
              <c:strCache>
                <c:ptCount val="1"/>
                <c:pt idx="0">
                  <c:v>OBLIGACIONES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Hoja4!$F$15:$F$19</c:f>
              <c:numCache>
                <c:formatCode>_-* #,##0_-;\-* #,##0_-;_-* "-"??_-;_-@_-</c:formatCode>
                <c:ptCount val="4"/>
                <c:pt idx="0">
                  <c:v>49.094324669999999</c:v>
                </c:pt>
                <c:pt idx="1">
                  <c:v>114.821685</c:v>
                </c:pt>
                <c:pt idx="2">
                  <c:v>246.48535799000001</c:v>
                </c:pt>
                <c:pt idx="3">
                  <c:v>39.698599000000002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Hoja4!$G$14</c:f>
              <c:strCache>
                <c:ptCount val="1"/>
                <c:pt idx="0">
                  <c:v>  PAGOS </c:v>
                </c:pt>
              </c:strCache>
            </c:strRef>
          </c:tx>
          <c:spPr>
            <a:ln w="60325" cap="rnd">
              <a:solidFill>
                <a:srgbClr val="FF5B5B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Hoja4!$G$15:$G$19</c:f>
              <c:numCache>
                <c:formatCode>_-* #,##0_-;\-* #,##0_-;_-* "-"??_-;_-@_-</c:formatCode>
                <c:ptCount val="4"/>
                <c:pt idx="0">
                  <c:v>49.094324669999999</c:v>
                </c:pt>
                <c:pt idx="1">
                  <c:v>104.91188099999999</c:v>
                </c:pt>
                <c:pt idx="2">
                  <c:v>236.11829099000002</c:v>
                </c:pt>
                <c:pt idx="3">
                  <c:v>39.698599000000002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754064"/>
        <c:axId val="381740464"/>
      </c:lineChart>
      <c:catAx>
        <c:axId val="38175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740464"/>
        <c:crosses val="autoZero"/>
        <c:auto val="1"/>
        <c:lblAlgn val="ctr"/>
        <c:lblOffset val="100"/>
        <c:noMultiLvlLbl val="0"/>
      </c:catAx>
      <c:valAx>
        <c:axId val="3817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754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0.76389</cdr:x>
      <cdr:y>0.66624</cdr:y>
    </cdr:from>
    <cdr:to>
      <cdr:x>0.8441</cdr:x>
      <cdr:y>0.72943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985000" y="2920735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10</a:t>
          </a:r>
          <a:r>
            <a:rPr lang="es-ES" sz="1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chemeClr val="accent1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0.35764</cdr:x>
      <cdr:y>0.72925</cdr:y>
    </cdr:from>
    <cdr:to>
      <cdr:x>0.43785</cdr:x>
      <cdr:y>0.79244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270250" y="3196960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6</a:t>
          </a:r>
          <a:r>
            <a:rPr lang="es-ES" sz="1200" b="1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rgbClr val="FFC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0.83924</cdr:x>
      <cdr:y>0.68435</cdr:y>
    </cdr:from>
    <cdr:to>
      <cdr:x>0.91944</cdr:x>
      <cdr:y>0.74754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673975" y="3000110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1%</a:t>
          </a:r>
          <a:endParaRPr lang="es-CO" sz="1200" b="1" dirty="0">
            <a:ln w="0"/>
            <a:solidFill>
              <a:srgbClr val="FFC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0.43264</cdr:x>
      <cdr:y>0.72925</cdr:y>
    </cdr:from>
    <cdr:to>
      <cdr:x>0.51285</cdr:x>
      <cdr:y>0.79244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956050" y="3196960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</a:t>
          </a:r>
          <a:r>
            <a:rPr lang="es-ES" sz="1200" b="1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rgbClr val="C0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0.90833</cdr:x>
      <cdr:y>0.69449</cdr:y>
    </cdr:from>
    <cdr:to>
      <cdr:x>0.98854</cdr:x>
      <cdr:y>0.75768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305800" y="3044560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</a:t>
          </a:r>
          <a:r>
            <a:rPr lang="es-ES" sz="1200" b="1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rgbClr val="C0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</cdr:x>
      <cdr:y>0.43967</cdr:y>
    </cdr:from>
    <cdr:to>
      <cdr:x>0.61556</cdr:x>
      <cdr:y>0.5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543425" y="2018539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200" b="1" dirty="0" smtClean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77%</a:t>
          </a:r>
          <a:endParaRPr lang="es-CO" sz="1200" b="1" dirty="0">
            <a:ln w="0"/>
            <a:solidFill>
              <a:srgbClr val="CC33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0.69519</cdr:x>
      <cdr:y>0.77715</cdr:y>
    </cdr:from>
    <cdr:to>
      <cdr:x>0.78074</cdr:x>
      <cdr:y>0.83749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959475" y="3567939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6</a:t>
          </a:r>
          <a:r>
            <a:rPr lang="es-ES" sz="1200" b="1" dirty="0" smtClean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rgbClr val="CC33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0.85889</cdr:x>
      <cdr:y>0.77992</cdr:y>
    </cdr:from>
    <cdr:to>
      <cdr:x>0.94444</cdr:x>
      <cdr:y>0.84025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362825" y="3580639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5%</a:t>
          </a:r>
          <a:endParaRPr lang="es-CO" sz="1200" b="1" dirty="0">
            <a:ln w="0"/>
            <a:solidFill>
              <a:srgbClr val="CC33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0.5832</cdr:x>
      <cdr:y>0.71771</cdr:y>
    </cdr:from>
    <cdr:to>
      <cdr:x>0.66876</cdr:x>
      <cdr:y>0.77804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4999521" y="3295044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6</a:t>
          </a:r>
          <a:r>
            <a:rPr lang="es-ES" sz="1200" b="1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chemeClr val="accent5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0.74586</cdr:x>
      <cdr:y>0.73431</cdr:y>
    </cdr:from>
    <cdr:to>
      <cdr:x>0.83142</cdr:x>
      <cdr:y>0.79464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393897" y="3371244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</a:t>
          </a:r>
          <a:r>
            <a:rPr lang="es-ES" sz="1200" b="1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chemeClr val="accent5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0.90882</cdr:x>
      <cdr:y>0.74122</cdr:y>
    </cdr:from>
    <cdr:to>
      <cdr:x>0.99438</cdr:x>
      <cdr:y>0.80156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7790897" y="3402994"/>
          <a:ext cx="7334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</a:t>
          </a:r>
          <a:r>
            <a:rPr lang="es-ES" sz="1200" b="1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  <a:endParaRPr lang="es-CO" sz="1200" b="1" dirty="0">
            <a:ln w="0"/>
            <a:solidFill>
              <a:schemeClr val="accent5">
                <a:lumMod val="75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0.62622</cdr:x>
      <cdr:y>0.70548</cdr:y>
    </cdr:from>
    <cdr:to>
      <cdr:x>0.68427</cdr:x>
      <cdr:y>0.76072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5613427" y="3144826"/>
          <a:ext cx="5203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rgbClr val="FFFF00"/>
              </a:solidFill>
            </a:rPr>
            <a:t>88</a:t>
          </a:r>
          <a:r>
            <a:rPr lang="es-ES" sz="1000" b="1" dirty="0" smtClean="0">
              <a:solidFill>
                <a:srgbClr val="FFFF00"/>
              </a:solidFill>
            </a:rPr>
            <a:t>%</a:t>
          </a:r>
          <a:endParaRPr lang="es-CO" sz="10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0.26186</cdr:x>
      <cdr:y>0.85407</cdr:y>
    </cdr:from>
    <cdr:to>
      <cdr:x>0.31991</cdr:x>
      <cdr:y>0.90931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347317" y="3807208"/>
          <a:ext cx="5203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chemeClr val="tx1"/>
              </a:solidFill>
            </a:rPr>
            <a:t>10%</a:t>
          </a:r>
          <a:endParaRPr lang="es-CO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0.6755</cdr:x>
      <cdr:y>0.83933</cdr:y>
    </cdr:from>
    <cdr:to>
      <cdr:x>0.73355</cdr:x>
      <cdr:y>0.89457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055150" y="3741493"/>
          <a:ext cx="5203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es-CO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0.30816</cdr:x>
      <cdr:y>0.86695</cdr:y>
    </cdr:from>
    <cdr:to>
      <cdr:x>0.36622</cdr:x>
      <cdr:y>0.92219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762387" y="3864604"/>
          <a:ext cx="5203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r>
            <a:rPr lang="es-ES" sz="1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0.71689</cdr:x>
      <cdr:y>0.83933</cdr:y>
    </cdr:from>
    <cdr:to>
      <cdr:x>0.77494</cdr:x>
      <cdr:y>0.89457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426240" y="3741493"/>
          <a:ext cx="5203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es-CO" sz="10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3/03/2025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FEBRERO 28 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59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846622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763" y="4888706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762236"/>
              </p:ext>
            </p:extLst>
          </p:nvPr>
        </p:nvGraphicFramePr>
        <p:xfrm>
          <a:off x="-1" y="579393"/>
          <a:ext cx="9143999" cy="438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19375" y="1993635"/>
            <a:ext cx="733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75%</a:t>
            </a:r>
            <a:endParaRPr lang="es-CO" sz="12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63729"/>
              </p:ext>
            </p:extLst>
          </p:nvPr>
        </p:nvGraphicFramePr>
        <p:xfrm>
          <a:off x="285750" y="368300"/>
          <a:ext cx="85725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33956" y="4963429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137403"/>
              </p:ext>
            </p:extLst>
          </p:nvPr>
        </p:nvGraphicFramePr>
        <p:xfrm>
          <a:off x="114300" y="685801"/>
          <a:ext cx="8964000" cy="445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072640" y="4304184"/>
            <a:ext cx="510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FF00"/>
                </a:solidFill>
              </a:rPr>
              <a:t>17%</a:t>
            </a:r>
            <a:endParaRPr lang="es-CO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DE FEBRERO DE 2025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22827"/>
              </p:ext>
            </p:extLst>
          </p:nvPr>
        </p:nvGraphicFramePr>
        <p:xfrm>
          <a:off x="0" y="626268"/>
          <a:ext cx="9143999" cy="441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10871</TotalTime>
  <Words>154</Words>
  <Application>Microsoft Office PowerPoint</Application>
  <PresentationFormat>Presentación en pantalla (16:9)</PresentationFormat>
  <Paragraphs>39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1259</cp:revision>
  <cp:lastPrinted>2024-07-03T15:25:14Z</cp:lastPrinted>
  <dcterms:modified xsi:type="dcterms:W3CDTF">2025-03-03T20:10:09Z</dcterms:modified>
</cp:coreProperties>
</file>