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B5B"/>
    <a:srgbClr val="FF5757"/>
    <a:srgbClr val="CC3300"/>
    <a:srgbClr val="FCBCBE"/>
    <a:srgbClr val="FFD653"/>
    <a:srgbClr val="FF4105"/>
    <a:srgbClr val="C5C000"/>
    <a:srgbClr val="3333CC"/>
    <a:srgbClr val="04346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36" autoAdjust="0"/>
    <p:restoredTop sz="94249" autoAdjust="0"/>
  </p:normalViewPr>
  <p:slideViewPr>
    <p:cSldViewPr snapToGrid="0" snapToObjects="1" showGuides="1">
      <p:cViewPr>
        <p:scale>
          <a:sx n="125" d="100"/>
          <a:sy n="125" d="100"/>
        </p:scale>
        <p:origin x="1308" y="58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72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9798560782869724E-2"/>
          <c:y val="7.568331303715975E-2"/>
          <c:w val="0.94773982212461005"/>
          <c:h val="0.705447560227451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660302.22699999996</c:v>
                </c:pt>
                <c:pt idx="1">
                  <c:v>198352.18406500001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614826.87300000002</c:v>
                </c:pt>
                <c:pt idx="1">
                  <c:v>198352.18406500001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462114.06231615011</c:v>
                </c:pt>
                <c:pt idx="1">
                  <c:v>19979.580321000001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38271.961119539999</c:v>
                </c:pt>
                <c:pt idx="1">
                  <c:v>450.09996666000001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34824.049878629994</c:v>
                </c:pt>
                <c:pt idx="1">
                  <c:v>429.82309566000004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940536960"/>
        <c:axId val="1940537504"/>
      </c:barChart>
      <c:catAx>
        <c:axId val="194053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40537504"/>
        <c:crosses val="autoZero"/>
        <c:auto val="1"/>
        <c:lblAlgn val="ctr"/>
        <c:lblOffset val="100"/>
        <c:noMultiLvlLbl val="0"/>
      </c:catAx>
      <c:valAx>
        <c:axId val="194053750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94053696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296296296296295E-2"/>
          <c:y val="9.2569673604077501E-2"/>
          <c:w val="0.96740740740740738"/>
          <c:h val="0.73612485161346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MINCOMERCIO!$B$49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MINCOMERCIO!$C$48:$J$48</c:f>
              <c:strCache>
                <c:ptCount val="6"/>
                <c:pt idx="0">
                  <c:v>APROPIACIÓN  VIGENTE</c:v>
                </c:pt>
                <c:pt idx="1">
                  <c:v>BLOQUEOS</c:v>
                </c:pt>
                <c:pt idx="2">
                  <c:v>APR. VIGENTE DESPUES DE BLOQUEOS </c:v>
                </c:pt>
                <c:pt idx="3">
                  <c:v>COMPROMISOS</c:v>
                </c:pt>
                <c:pt idx="4">
                  <c:v>OBLIGACIONES</c:v>
                </c:pt>
                <c:pt idx="5">
                  <c:v>PAGOS</c:v>
                </c:pt>
              </c:strCache>
            </c:strRef>
          </c:cat>
          <c:val>
            <c:numRef>
              <c:f>MINCOMERCIO!$C$49:$J$49</c:f>
              <c:numCache>
                <c:formatCode>#,##0</c:formatCode>
                <c:ptCount val="6"/>
                <c:pt idx="0">
                  <c:v>634658.52</c:v>
                </c:pt>
                <c:pt idx="1">
                  <c:v>44500</c:v>
                </c:pt>
                <c:pt idx="2">
                  <c:v>590158.52</c:v>
                </c:pt>
                <c:pt idx="3">
                  <c:v>457968.21378936007</c:v>
                </c:pt>
                <c:pt idx="4">
                  <c:v>35745.263560029998</c:v>
                </c:pt>
                <c:pt idx="5">
                  <c:v>32488.548065589996</c:v>
                </c:pt>
              </c:numCache>
            </c:numRef>
          </c:val>
        </c:ser>
        <c:ser>
          <c:idx val="1"/>
          <c:order val="1"/>
          <c:tx>
            <c:strRef>
              <c:f>MINCOMERCIO!$B$50</c:f>
              <c:strCache>
                <c:ptCount val="1"/>
                <c:pt idx="0">
                  <c:v>INVERSIÓN 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MINCOMERCIO!$C$48:$J$48</c:f>
              <c:strCache>
                <c:ptCount val="6"/>
                <c:pt idx="0">
                  <c:v>APROPIACIÓN  VIGENTE</c:v>
                </c:pt>
                <c:pt idx="1">
                  <c:v>BLOQUEOS</c:v>
                </c:pt>
                <c:pt idx="2">
                  <c:v>APR. VIGENTE DESPUES DE BLOQUEOS </c:v>
                </c:pt>
                <c:pt idx="3">
                  <c:v>COMPROMISOS</c:v>
                </c:pt>
                <c:pt idx="4">
                  <c:v>OBLIGACIONES</c:v>
                </c:pt>
                <c:pt idx="5">
                  <c:v>PAGOS</c:v>
                </c:pt>
              </c:strCache>
            </c:strRef>
          </c:cat>
          <c:val>
            <c:numRef>
              <c:f>MINCOMERCIO!$C$50:$J$50</c:f>
              <c:numCache>
                <c:formatCode>#,##0</c:formatCode>
                <c:ptCount val="6"/>
                <c:pt idx="0">
                  <c:v>189479.076929</c:v>
                </c:pt>
                <c:pt idx="1">
                  <c:v>0</c:v>
                </c:pt>
                <c:pt idx="2">
                  <c:v>189479.076929</c:v>
                </c:pt>
                <c:pt idx="3">
                  <c:v>12172.64572</c:v>
                </c:pt>
                <c:pt idx="4">
                  <c:v>406.58068766000002</c:v>
                </c:pt>
                <c:pt idx="5">
                  <c:v>396.21362066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01424416"/>
        <c:axId val="201415712"/>
      </c:barChart>
      <c:catAx>
        <c:axId val="20142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1415712"/>
        <c:crosses val="autoZero"/>
        <c:auto val="1"/>
        <c:lblAlgn val="ctr"/>
        <c:lblOffset val="100"/>
        <c:noMultiLvlLbl val="0"/>
      </c:catAx>
      <c:valAx>
        <c:axId val="20141571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01424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94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1.5884476534296029E-2"/>
          <c:y val="3.1339045399665928E-2"/>
          <c:w val="0.81668972966826803"/>
          <c:h val="0.893908021584234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8873.1071360000005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8873.1071360000005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4145.8485267899996</c:v>
                </c:pt>
                <c:pt idx="1">
                  <c:v>7806.9346009999999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2526.6975595100002</c:v>
                </c:pt>
                <c:pt idx="1">
                  <c:v>43.519278999999997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2335.5018130399999</c:v>
                </c:pt>
                <c:pt idx="1">
                  <c:v>33.609475000000003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34"/>
        <c:axId val="201411904"/>
        <c:axId val="201414080"/>
      </c:barChart>
      <c:catAx>
        <c:axId val="201411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1414080"/>
        <c:crosses val="autoZero"/>
        <c:auto val="1"/>
        <c:lblAlgn val="ctr"/>
        <c:lblOffset val="100"/>
        <c:noMultiLvlLbl val="0"/>
      </c:catAx>
      <c:valAx>
        <c:axId val="20141408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0141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824207623866508"/>
          <c:y val="0.35576815656870431"/>
          <c:w val="0.16309366383353707"/>
          <c:h val="0.28846368686259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graficas.xlsx]Hoja4!Tabla dinámica5</c:name>
    <c:fmtId val="16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Hoja4!$B$14</c:f>
              <c:strCache>
                <c:ptCount val="1"/>
                <c:pt idx="0">
                  <c:v> APROPIACIÓN VIGENTE 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Hoja4!$B$15:$B$19</c:f>
              <c:numCache>
                <c:formatCode>_-* #,##0_-;\-* #,##0_-;_-* "-"??_-;_-@_-</c:formatCode>
                <c:ptCount val="4"/>
                <c:pt idx="0">
                  <c:v>18250</c:v>
                </c:pt>
                <c:pt idx="1">
                  <c:v>11765.084064999999</c:v>
                </c:pt>
                <c:pt idx="2">
                  <c:v>161837.1</c:v>
                </c:pt>
                <c:pt idx="3">
                  <c:v>6500</c:v>
                </c:pt>
              </c:numCache>
            </c:numRef>
          </c:val>
        </c:ser>
        <c:ser>
          <c:idx val="1"/>
          <c:order val="1"/>
          <c:tx>
            <c:strRef>
              <c:f>Hoja4!$C$14</c:f>
              <c:strCache>
                <c:ptCount val="1"/>
                <c:pt idx="0">
                  <c:v>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Hoja4!$C$15:$C$19</c:f>
              <c:numCache>
                <c:formatCode>_-* #,##0_-;\-* #,##0_-;_-* "-"??_-;_-@_-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Hoja4!$D$14</c:f>
              <c:strCache>
                <c:ptCount val="1"/>
                <c:pt idx="0">
                  <c:v>APR. VIGENTE DESPUES DE BLOQUEOS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Hoja4!$D$15:$D$19</c:f>
              <c:numCache>
                <c:formatCode>_-* #,##0_-;\-* #,##0_-;_-* "-"??_-;_-@_-</c:formatCode>
                <c:ptCount val="4"/>
                <c:pt idx="0">
                  <c:v>18250</c:v>
                </c:pt>
                <c:pt idx="1">
                  <c:v>11765.084064999999</c:v>
                </c:pt>
                <c:pt idx="2">
                  <c:v>161837.1</c:v>
                </c:pt>
                <c:pt idx="3">
                  <c:v>6500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754064"/>
        <c:axId val="381740464"/>
      </c:barChart>
      <c:lineChart>
        <c:grouping val="standard"/>
        <c:varyColors val="0"/>
        <c:ser>
          <c:idx val="3"/>
          <c:order val="3"/>
          <c:tx>
            <c:strRef>
              <c:f>Hoja4!$E$14</c:f>
              <c:strCache>
                <c:ptCount val="1"/>
                <c:pt idx="0">
                  <c:v>COMPROMISOS </c:v>
                </c:pt>
              </c:strCache>
            </c:strRef>
          </c:tx>
          <c:spPr>
            <a:ln w="476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Hoja4!$E$15:$E$19</c:f>
              <c:numCache>
                <c:formatCode>_-* #,##0_-;\-* #,##0_-;_-* "-"??_-;_-@_-</c:formatCode>
                <c:ptCount val="4"/>
                <c:pt idx="0">
                  <c:v>2295.0527120000002</c:v>
                </c:pt>
                <c:pt idx="1">
                  <c:v>9529.5722509999996</c:v>
                </c:pt>
                <c:pt idx="2">
                  <c:v>6057.848019</c:v>
                </c:pt>
                <c:pt idx="3">
                  <c:v>2097.1073390000001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Hoja4!$F$14</c:f>
              <c:strCache>
                <c:ptCount val="1"/>
                <c:pt idx="0">
                  <c:v>OBLIGACIONES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Hoja4!$F$15:$F$19</c:f>
              <c:numCache>
                <c:formatCode>_-* #,##0_-;\-* #,##0_-;_-* "-"??_-;_-@_-</c:formatCode>
                <c:ptCount val="4"/>
                <c:pt idx="0">
                  <c:v>49.094324669999999</c:v>
                </c:pt>
                <c:pt idx="1">
                  <c:v>114.821685</c:v>
                </c:pt>
                <c:pt idx="2">
                  <c:v>246.48535799000001</c:v>
                </c:pt>
                <c:pt idx="3">
                  <c:v>39.698599000000002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Hoja4!$G$14</c:f>
              <c:strCache>
                <c:ptCount val="1"/>
                <c:pt idx="0">
                  <c:v>  PAGOS </c:v>
                </c:pt>
              </c:strCache>
            </c:strRef>
          </c:tx>
          <c:spPr>
            <a:ln w="60325" cap="rnd">
              <a:solidFill>
                <a:srgbClr val="FF5B5B"/>
              </a:solidFill>
              <a:round/>
            </a:ln>
            <a:effectLst/>
          </c:spPr>
          <c:marker>
            <c:symbol val="none"/>
          </c:marker>
          <c:cat>
            <c:strRef>
              <c:f>Hoja4!$A$15:$A$19</c:f>
              <c:strCache>
                <c:ptCount val="4"/>
                <c:pt idx="0">
                  <c:v>SECRETARIA GENERAL</c:v>
                </c:pt>
                <c:pt idx="1">
                  <c:v>VICEMINISTERIO DE COMERCIO EXTERIOR</c:v>
                </c:pt>
                <c:pt idx="2">
                  <c:v>VICEMINISTERIO DE DESARROLLO EMPRESARIAL</c:v>
                </c:pt>
                <c:pt idx="3">
                  <c:v>VICEMINISTERIO DE TURISMO</c:v>
                </c:pt>
              </c:strCache>
            </c:strRef>
          </c:cat>
          <c:val>
            <c:numRef>
              <c:f>Hoja4!$G$15:$G$19</c:f>
              <c:numCache>
                <c:formatCode>_-* #,##0_-;\-* #,##0_-;_-* "-"??_-;_-@_-</c:formatCode>
                <c:ptCount val="4"/>
                <c:pt idx="0">
                  <c:v>49.094324669999999</c:v>
                </c:pt>
                <c:pt idx="1">
                  <c:v>104.91188099999999</c:v>
                </c:pt>
                <c:pt idx="2">
                  <c:v>236.11829099000002</c:v>
                </c:pt>
                <c:pt idx="3">
                  <c:v>39.698599000000002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1754064"/>
        <c:axId val="381740464"/>
      </c:lineChart>
      <c:catAx>
        <c:axId val="38175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81740464"/>
        <c:crosses val="autoZero"/>
        <c:auto val="1"/>
        <c:lblAlgn val="ctr"/>
        <c:lblOffset val="100"/>
        <c:noMultiLvlLbl val="0"/>
      </c:catAx>
      <c:valAx>
        <c:axId val="381740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81754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0.76389</cdr:x>
      <cdr:y>0.66624</cdr:y>
    </cdr:from>
    <cdr:to>
      <cdr:x>0.8441</cdr:x>
      <cdr:y>0.72943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6985000" y="2920735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10</a:t>
          </a:r>
          <a:r>
            <a:rPr lang="es-ES" sz="12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%</a:t>
          </a:r>
          <a:endParaRPr lang="es-CO" sz="1200" b="1" dirty="0">
            <a:ln w="0"/>
            <a:solidFill>
              <a:schemeClr val="accent1">
                <a:lumMod val="75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0.35764</cdr:x>
      <cdr:y>0.72925</cdr:y>
    </cdr:from>
    <cdr:to>
      <cdr:x>0.43785</cdr:x>
      <cdr:y>0.79244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270250" y="3196960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6</a:t>
          </a:r>
          <a:r>
            <a:rPr lang="es-ES" sz="1200" b="1" dirty="0" smtClean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%</a:t>
          </a:r>
          <a:endParaRPr lang="es-CO" sz="1200" b="1" dirty="0">
            <a:ln w="0"/>
            <a:solidFill>
              <a:srgbClr val="FFC0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0.83924</cdr:x>
      <cdr:y>0.68435</cdr:y>
    </cdr:from>
    <cdr:to>
      <cdr:x>0.91944</cdr:x>
      <cdr:y>0.74754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7673975" y="3000110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1%</a:t>
          </a:r>
          <a:endParaRPr lang="es-CO" sz="1200" b="1" dirty="0">
            <a:ln w="0"/>
            <a:solidFill>
              <a:srgbClr val="FFC0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0.43264</cdr:x>
      <cdr:y>0.72925</cdr:y>
    </cdr:from>
    <cdr:to>
      <cdr:x>0.51285</cdr:x>
      <cdr:y>0.79244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3956050" y="3196960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5</a:t>
          </a:r>
          <a:r>
            <a:rPr lang="es-ES" sz="1200" b="1" dirty="0" smtClean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%</a:t>
          </a:r>
          <a:endParaRPr lang="es-CO" sz="1200" b="1" dirty="0">
            <a:ln w="0"/>
            <a:solidFill>
              <a:srgbClr val="C000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0.90833</cdr:x>
      <cdr:y>0.69449</cdr:y>
    </cdr:from>
    <cdr:to>
      <cdr:x>0.98854</cdr:x>
      <cdr:y>0.75768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305800" y="3044560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1</a:t>
          </a:r>
          <a:r>
            <a:rPr lang="es-ES" sz="1200" b="1" dirty="0" smtClean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%</a:t>
          </a:r>
          <a:endParaRPr lang="es-CO" sz="1200" b="1" dirty="0">
            <a:ln w="0"/>
            <a:solidFill>
              <a:srgbClr val="C000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0.53</cdr:x>
      <cdr:y>0.43967</cdr:y>
    </cdr:from>
    <cdr:to>
      <cdr:x>0.61556</cdr:x>
      <cdr:y>0.5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543425" y="2018539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ln w="0"/>
              <a:solidFill>
                <a:srgbClr val="CC33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77%</a:t>
          </a:r>
          <a:endParaRPr lang="es-CO" sz="1200" b="1" dirty="0">
            <a:ln w="0"/>
            <a:solidFill>
              <a:srgbClr val="CC33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0.69519</cdr:x>
      <cdr:y>0.77715</cdr:y>
    </cdr:from>
    <cdr:to>
      <cdr:x>0.78074</cdr:x>
      <cdr:y>0.83749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5959475" y="3567939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ln w="0"/>
              <a:solidFill>
                <a:srgbClr val="CC33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6</a:t>
          </a:r>
          <a:r>
            <a:rPr lang="es-ES" sz="1200" b="1" dirty="0" smtClean="0">
              <a:ln w="0"/>
              <a:solidFill>
                <a:srgbClr val="CC33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%</a:t>
          </a:r>
          <a:endParaRPr lang="es-CO" sz="1200" b="1" dirty="0">
            <a:ln w="0"/>
            <a:solidFill>
              <a:srgbClr val="CC33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0.85889</cdr:x>
      <cdr:y>0.77992</cdr:y>
    </cdr:from>
    <cdr:to>
      <cdr:x>0.94444</cdr:x>
      <cdr:y>0.84025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7362825" y="3580639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ln w="0"/>
              <a:solidFill>
                <a:srgbClr val="CC33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5%</a:t>
          </a:r>
          <a:endParaRPr lang="es-CO" sz="1200" b="1" dirty="0">
            <a:ln w="0"/>
            <a:solidFill>
              <a:srgbClr val="CC3300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0.5832</cdr:x>
      <cdr:y>0.71771</cdr:y>
    </cdr:from>
    <cdr:to>
      <cdr:x>0.66876</cdr:x>
      <cdr:y>0.77804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4999521" y="3295044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6</a:t>
          </a:r>
          <a:r>
            <a:rPr lang="es-ES" sz="1200" b="1" dirty="0" smtClean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%</a:t>
          </a:r>
          <a:endParaRPr lang="es-CO" sz="1200" b="1" dirty="0">
            <a:ln w="0"/>
            <a:solidFill>
              <a:schemeClr val="accent5">
                <a:lumMod val="75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0.74586</cdr:x>
      <cdr:y>0.73431</cdr:y>
    </cdr:from>
    <cdr:to>
      <cdr:x>0.83142</cdr:x>
      <cdr:y>0.79464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6393897" y="3371244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1</a:t>
          </a:r>
          <a:r>
            <a:rPr lang="es-ES" sz="1200" b="1" dirty="0" smtClean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%</a:t>
          </a:r>
          <a:endParaRPr lang="es-CO" sz="1200" b="1" dirty="0">
            <a:ln w="0"/>
            <a:solidFill>
              <a:schemeClr val="accent5">
                <a:lumMod val="75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0.90882</cdr:x>
      <cdr:y>0.74122</cdr:y>
    </cdr:from>
    <cdr:to>
      <cdr:x>0.99438</cdr:x>
      <cdr:y>0.80156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7790897" y="3402994"/>
          <a:ext cx="7334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1</a:t>
          </a:r>
          <a:r>
            <a:rPr lang="es-ES" sz="1200" b="1" dirty="0" smtClean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%</a:t>
          </a:r>
          <a:endParaRPr lang="es-CO" sz="1200" b="1" dirty="0">
            <a:ln w="0"/>
            <a:solidFill>
              <a:schemeClr val="accent5">
                <a:lumMod val="75000"/>
              </a:schemeClr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0.62622</cdr:x>
      <cdr:y>0.70548</cdr:y>
    </cdr:from>
    <cdr:to>
      <cdr:x>0.68427</cdr:x>
      <cdr:y>0.76072</cdr:y>
    </cdr:to>
    <cdr:sp macro="" textlink="">
      <cdr:nvSpPr>
        <cdr:cNvPr id="2" name="CuadroTexto 2"/>
        <cdr:cNvSpPr txBox="1"/>
      </cdr:nvSpPr>
      <cdr:spPr>
        <a:xfrm xmlns:a="http://schemas.openxmlformats.org/drawingml/2006/main">
          <a:off x="5613427" y="3144826"/>
          <a:ext cx="52036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000" b="1" dirty="0" smtClean="0">
              <a:solidFill>
                <a:srgbClr val="FFFF00"/>
              </a:solidFill>
            </a:rPr>
            <a:t>88</a:t>
          </a:r>
          <a:r>
            <a:rPr lang="es-ES" sz="1000" b="1" dirty="0" smtClean="0">
              <a:solidFill>
                <a:srgbClr val="FFFF00"/>
              </a:solidFill>
            </a:rPr>
            <a:t>%</a:t>
          </a:r>
          <a:endParaRPr lang="es-CO" sz="10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0.26186</cdr:x>
      <cdr:y>0.85407</cdr:y>
    </cdr:from>
    <cdr:to>
      <cdr:x>0.31991</cdr:x>
      <cdr:y>0.90931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2347317" y="3807208"/>
          <a:ext cx="52036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000" b="1" dirty="0" smtClean="0">
              <a:solidFill>
                <a:schemeClr val="tx1"/>
              </a:solidFill>
            </a:rPr>
            <a:t>10%</a:t>
          </a:r>
          <a:endParaRPr lang="es-CO" sz="1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0.6755</cdr:x>
      <cdr:y>0.83933</cdr:y>
    </cdr:from>
    <cdr:to>
      <cdr:x>0.73355</cdr:x>
      <cdr:y>0.89457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6055150" y="3741493"/>
          <a:ext cx="52036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1%</a:t>
          </a:r>
          <a:endParaRPr lang="es-CO" sz="1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0.30816</cdr:x>
      <cdr:y>0.86695</cdr:y>
    </cdr:from>
    <cdr:to>
      <cdr:x>0.36622</cdr:x>
      <cdr:y>0.92219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762387" y="3864604"/>
          <a:ext cx="52036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  <a:r>
            <a:rPr lang="es-ES" sz="10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0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0.71689</cdr:x>
      <cdr:y>0.83933</cdr:y>
    </cdr:from>
    <cdr:to>
      <cdr:x>0.77494</cdr:x>
      <cdr:y>0.89457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6426240" y="3741493"/>
          <a:ext cx="52036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0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1%</a:t>
          </a:r>
          <a:endParaRPr lang="es-CO" sz="1000" b="1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3/03/2025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3/03/2025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846622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FEBRERO 28 DE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2025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59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5%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846622"/>
            <a:ext cx="4251001" cy="3396688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DE FEBRERO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2025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9763" y="4888706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762236"/>
              </p:ext>
            </p:extLst>
          </p:nvPr>
        </p:nvGraphicFramePr>
        <p:xfrm>
          <a:off x="-1" y="579393"/>
          <a:ext cx="9143999" cy="4383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619375" y="1993635"/>
            <a:ext cx="733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75%</a:t>
            </a:r>
            <a:endParaRPr lang="es-CO" sz="1200" b="1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350101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DE FEBRERO DE 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363729"/>
              </p:ext>
            </p:extLst>
          </p:nvPr>
        </p:nvGraphicFramePr>
        <p:xfrm>
          <a:off x="285750" y="368300"/>
          <a:ext cx="8572500" cy="459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350102 DIRECCIÓN GENERAL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DE FEBRERO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633956" y="4963429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137403"/>
              </p:ext>
            </p:extLst>
          </p:nvPr>
        </p:nvGraphicFramePr>
        <p:xfrm>
          <a:off x="114300" y="685801"/>
          <a:ext cx="8964000" cy="4457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072640" y="4304184"/>
            <a:ext cx="510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>
                <a:solidFill>
                  <a:srgbClr val="FFFF00"/>
                </a:solidFill>
              </a:rPr>
              <a:t>17%</a:t>
            </a:r>
            <a:endParaRPr lang="es-CO" sz="1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DE FEBRERO DE 2025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722827"/>
              </p:ext>
            </p:extLst>
          </p:nvPr>
        </p:nvGraphicFramePr>
        <p:xfrm>
          <a:off x="0" y="626268"/>
          <a:ext cx="9143999" cy="4410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10871</TotalTime>
  <Words>154</Words>
  <Application>Microsoft Office PowerPoint</Application>
  <PresentationFormat>Presentación en pantalla (16:9)</PresentationFormat>
  <Paragraphs>39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1259</cp:revision>
  <cp:lastPrinted>2024-07-03T15:25:14Z</cp:lastPrinted>
  <dcterms:modified xsi:type="dcterms:W3CDTF">2025-03-03T20:10:09Z</dcterms:modified>
</cp:coreProperties>
</file>