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07" r:id="rId1"/>
    <p:sldMasterId id="2147483721" r:id="rId2"/>
  </p:sldMasterIdLst>
  <p:notesMasterIdLst>
    <p:notesMasterId r:id="rId8"/>
  </p:notesMasterIdLst>
  <p:sldIdLst>
    <p:sldId id="338" r:id="rId3"/>
    <p:sldId id="328" r:id="rId4"/>
    <p:sldId id="329" r:id="rId5"/>
    <p:sldId id="331" r:id="rId6"/>
    <p:sldId id="333" r:id="rId7"/>
  </p:sldIdLst>
  <p:sldSz cx="9144000" cy="5143500" type="screen16x9"/>
  <p:notesSz cx="7010400" cy="9296400"/>
  <p:embeddedFontLst>
    <p:embeddedFont>
      <p:font typeface="Calibri Light" panose="020F0302020204030204" pitchFamily="34" charset="0"/>
      <p:regular r:id="rId9"/>
      <p:italic r:id="rId10"/>
    </p:embeddedFont>
    <p:embeddedFont>
      <p:font typeface="Verdana" panose="020B0604030504040204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serrat" pitchFamily="2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CBCBE"/>
    <a:srgbClr val="FFD653"/>
    <a:srgbClr val="FF4105"/>
    <a:srgbClr val="C5C000"/>
    <a:srgbClr val="FF5B5B"/>
    <a:srgbClr val="FF5757"/>
    <a:srgbClr val="3333CC"/>
    <a:srgbClr val="04346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4249" autoAdjust="0"/>
  </p:normalViewPr>
  <p:slideViewPr>
    <p:cSldViewPr snapToGrid="0" snapToObjects="1" showGuides="1">
      <p:cViewPr varScale="1">
        <p:scale>
          <a:sx n="154" d="100"/>
          <a:sy n="154" d="100"/>
        </p:scale>
        <p:origin x="594" y="126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Ejemplo%20-%20reportes\Excel%20para%20grafica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JUNIO%2030%20DE%202023%20PRESPTO\GRAFICA%20SECCION%203501%20MINCIT%20JUNIO%2030%20DE%202023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Ejemplo%20-%20reportes\Excel%20para%20grafica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SEPTIEMBRE%2030%20DE%202023%20PRESPTO\GRAFICA%20SECCION%203501%20MINCIT%20SEPTIEMBRE%2030%20DE%202023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Ejemplo%20-%20reportes\Excel%20para%20grafica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Ejemplo%20-%20reportes\Excel%20para%20grafica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[Excel para graficas.xlsx]Hoja1!Tabla dinámica2</c:name>
    <c:fmtId val="2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Hoja1!$B$3</c:f>
              <c:strCache>
                <c:ptCount val="1"/>
                <c:pt idx="0">
                  <c:v> APROPIACIÓN  VIGENTE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Hoja1!$B$4:$B$6</c:f>
              <c:numCache>
                <c:formatCode>_-* #,##0_-;\-* #,##0_-;_-* "-"??_-;_-@_-</c:formatCode>
                <c:ptCount val="2"/>
                <c:pt idx="0">
                  <c:v>660302.22699999996</c:v>
                </c:pt>
                <c:pt idx="1">
                  <c:v>198352.18406500001</c:v>
                </c:pt>
              </c:numCache>
            </c:numRef>
          </c:val>
        </c:ser>
        <c:ser>
          <c:idx val="1"/>
          <c:order val="1"/>
          <c:tx>
            <c:strRef>
              <c:f>Hoja1!$C$3</c:f>
              <c:strCache>
                <c:ptCount val="1"/>
                <c:pt idx="0">
                  <c:v> BLOQUEOS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Hoja1!$C$4:$C$6</c:f>
              <c:numCache>
                <c:formatCode>_-* #,##0_-;\-* #,##0_-;_-* "-"??_-;_-@_-</c:formatCode>
                <c:ptCount val="2"/>
                <c:pt idx="0">
                  <c:v>45475.353999999999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Hoja1!$D$3</c:f>
              <c:strCache>
                <c:ptCount val="1"/>
                <c:pt idx="0">
                  <c:v> APR. VIGENTE DESPUES DE BLOQUEOS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Hoja1!$D$4:$D$6</c:f>
              <c:numCache>
                <c:formatCode>_-* #,##0_-;\-* #,##0_-;_-* "-"??_-;_-@_-</c:formatCode>
                <c:ptCount val="2"/>
                <c:pt idx="0">
                  <c:v>614826.87300000002</c:v>
                </c:pt>
                <c:pt idx="1">
                  <c:v>198352.18406500001</c:v>
                </c:pt>
              </c:numCache>
            </c:numRef>
          </c:val>
        </c:ser>
        <c:ser>
          <c:idx val="3"/>
          <c:order val="3"/>
          <c:tx>
            <c:strRef>
              <c:f>Hoja1!$E$3</c:f>
              <c:strCache>
                <c:ptCount val="1"/>
                <c:pt idx="0">
                  <c:v> COMPROMISOS   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Hoja1!$E$4:$E$6</c:f>
              <c:numCache>
                <c:formatCode>_-* #,##0_-;\-* #,##0_-;_-* "-"??_-;_-@_-</c:formatCode>
                <c:ptCount val="2"/>
                <c:pt idx="0">
                  <c:v>225344.13717130999</c:v>
                </c:pt>
                <c:pt idx="1">
                  <c:v>13492.919797</c:v>
                </c:pt>
              </c:numCache>
            </c:numRef>
          </c:val>
        </c:ser>
        <c:ser>
          <c:idx val="4"/>
          <c:order val="4"/>
          <c:tx>
            <c:strRef>
              <c:f>Hoja1!$F$3</c:f>
              <c:strCache>
                <c:ptCount val="1"/>
                <c:pt idx="0">
                  <c:v> OBLIGACIONES     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Hoja1!$F$4:$F$6</c:f>
              <c:numCache>
                <c:formatCode>_-* #,##0_-;\-* #,##0_-;_-* "-"??_-;_-@_-</c:formatCode>
                <c:ptCount val="2"/>
                <c:pt idx="0">
                  <c:v>7896.2244300800003</c:v>
                </c:pt>
                <c:pt idx="1">
                  <c:v>0</c:v>
                </c:pt>
              </c:numCache>
            </c:numRef>
          </c:val>
        </c:ser>
        <c:ser>
          <c:idx val="5"/>
          <c:order val="5"/>
          <c:tx>
            <c:strRef>
              <c:f>Hoja1!$G$3</c:f>
              <c:strCache>
                <c:ptCount val="1"/>
                <c:pt idx="0">
                  <c:v>   PAGOS            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Hoja1!$G$4:$G$6</c:f>
              <c:numCache>
                <c:formatCode>_-* #,##0_-;\-* #,##0_-;_-* "-"??_-;_-@_-</c:formatCode>
                <c:ptCount val="2"/>
                <c:pt idx="0">
                  <c:v>7885.3250937499997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85715440"/>
        <c:axId val="85715984"/>
      </c:barChart>
      <c:catAx>
        <c:axId val="8571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5715984"/>
        <c:crosses val="autoZero"/>
        <c:auto val="1"/>
        <c:lblAlgn val="ctr"/>
        <c:lblOffset val="100"/>
        <c:noMultiLvlLbl val="0"/>
      </c:catAx>
      <c:valAx>
        <c:axId val="85715984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8571544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[Excel para graficas.xlsx]Hoja2!Tabla dinámica3</c:name>
    <c:fmtId val="34"/>
  </c:pivotSource>
  <c:chart>
    <c:autoTitleDeleted val="1"/>
    <c:pivotFmts>
      <c:pivotFmt>
        <c:idx val="0"/>
        <c:spPr>
          <a:pattFill prst="narHorz">
            <a:fgClr>
              <a:schemeClr val="accent2"/>
            </a:fgClr>
            <a:bgClr>
              <a:schemeClr val="accent2">
                <a:lumMod val="20000"/>
                <a:lumOff val="80000"/>
              </a:schemeClr>
            </a:bgClr>
          </a:pattFill>
          <a:ln>
            <a:noFill/>
          </a:ln>
          <a:effectLst>
            <a:innerShdw blurRad="114300">
              <a:schemeClr val="accent2"/>
            </a:innerShdw>
          </a:effectLst>
        </c:spPr>
        <c:marker>
          <c:symbol val="none"/>
        </c:marker>
      </c:pivotFmt>
      <c:pivotFmt>
        <c:idx val="1"/>
        <c:spPr>
          <a:pattFill prst="narHorz">
            <a:fgClr>
              <a:schemeClr val="accent2"/>
            </a:fgClr>
            <a:bgClr>
              <a:schemeClr val="accent2">
                <a:lumMod val="20000"/>
                <a:lumOff val="80000"/>
              </a:schemeClr>
            </a:bgClr>
          </a:pattFill>
          <a:ln>
            <a:noFill/>
          </a:ln>
          <a:effectLst>
            <a:innerShdw blurRad="114300">
              <a:schemeClr val="accent2"/>
            </a:innerShdw>
          </a:effectLst>
        </c:spPr>
        <c:marker>
          <c:symbol val="none"/>
        </c:marker>
      </c:pivotFmt>
      <c:pivotFmt>
        <c:idx val="2"/>
        <c:spPr>
          <a:pattFill prst="narHorz">
            <a:fgClr>
              <a:schemeClr val="accent2"/>
            </a:fgClr>
            <a:bgClr>
              <a:schemeClr val="accent2">
                <a:lumMod val="20000"/>
                <a:lumOff val="80000"/>
              </a:schemeClr>
            </a:bgClr>
          </a:pattFill>
          <a:ln>
            <a:noFill/>
          </a:ln>
          <a:effectLst>
            <a:innerShdw blurRad="114300">
              <a:schemeClr val="accent2"/>
            </a:innerShdw>
          </a:effectLst>
        </c:spPr>
        <c:marker>
          <c:symbol val="none"/>
        </c:marker>
      </c:pivotFmt>
      <c:pivotFmt>
        <c:idx val="3"/>
        <c:spPr>
          <a:pattFill prst="narHorz">
            <a:fgClr>
              <a:schemeClr val="accent2"/>
            </a:fgClr>
            <a:bgClr>
              <a:schemeClr val="accent2">
                <a:lumMod val="20000"/>
                <a:lumOff val="80000"/>
              </a:schemeClr>
            </a:bgClr>
          </a:pattFill>
          <a:ln>
            <a:noFill/>
          </a:ln>
          <a:effectLst>
            <a:innerShdw blurRad="114300">
              <a:schemeClr val="accent2"/>
            </a:innerShdw>
          </a:effectLst>
        </c:spPr>
        <c:marker>
          <c:symbol val="none"/>
        </c:marker>
      </c:pivotFmt>
      <c:pivotFmt>
        <c:idx val="4"/>
        <c:spPr>
          <a:pattFill prst="narHorz">
            <a:fgClr>
              <a:schemeClr val="accent2"/>
            </a:fgClr>
            <a:bgClr>
              <a:schemeClr val="accent2">
                <a:lumMod val="20000"/>
                <a:lumOff val="80000"/>
              </a:schemeClr>
            </a:bgClr>
          </a:pattFill>
          <a:ln>
            <a:noFill/>
          </a:ln>
          <a:effectLst>
            <a:innerShdw blurRad="114300">
              <a:schemeClr val="accent2"/>
            </a:innerShdw>
          </a:effectLst>
        </c:spPr>
        <c:marker>
          <c:symbol val="none"/>
        </c:marker>
      </c:pivotFmt>
      <c:pivotFmt>
        <c:idx val="5"/>
        <c:spPr>
          <a:pattFill prst="narHorz">
            <a:fgClr>
              <a:schemeClr val="accent2"/>
            </a:fgClr>
            <a:bgClr>
              <a:schemeClr val="accent2">
                <a:lumMod val="20000"/>
                <a:lumOff val="80000"/>
              </a:schemeClr>
            </a:bgClr>
          </a:pattFill>
          <a:ln>
            <a:noFill/>
          </a:ln>
          <a:effectLst>
            <a:innerShdw blurRad="114300">
              <a:schemeClr val="accent2"/>
            </a:innerShdw>
          </a:effectLst>
        </c:spPr>
        <c:marker>
          <c:symbol val="none"/>
        </c:marker>
      </c:pivotFmt>
      <c:pivotFmt>
        <c:idx val="6"/>
        <c:spPr>
          <a:pattFill prst="narHorz">
            <a:fgClr>
              <a:schemeClr val="accent2"/>
            </a:fgClr>
            <a:bgClr>
              <a:schemeClr val="accent2">
                <a:lumMod val="20000"/>
                <a:lumOff val="80000"/>
              </a:schemeClr>
            </a:bgClr>
          </a:pattFill>
          <a:ln>
            <a:noFill/>
          </a:ln>
          <a:effectLst>
            <a:innerShdw blurRad="114300">
              <a:schemeClr val="accent2"/>
            </a:innerShdw>
          </a:effectLst>
        </c:spPr>
        <c:marker>
          <c:symbol val="none"/>
        </c:marker>
      </c:pivotFmt>
      <c:pivotFmt>
        <c:idx val="7"/>
        <c:spPr>
          <a:pattFill prst="narHorz">
            <a:fgClr>
              <a:schemeClr val="accent2"/>
            </a:fgClr>
            <a:bgClr>
              <a:schemeClr val="accent2">
                <a:lumMod val="20000"/>
                <a:lumOff val="80000"/>
              </a:schemeClr>
            </a:bgClr>
          </a:pattFill>
          <a:ln>
            <a:noFill/>
          </a:ln>
          <a:effectLst>
            <a:innerShdw blurRad="114300">
              <a:schemeClr val="accent2"/>
            </a:innerShdw>
          </a:effectLst>
        </c:spPr>
        <c:marker>
          <c:symbol val="none"/>
        </c:marker>
      </c:pivotFmt>
      <c:pivotFmt>
        <c:idx val="8"/>
        <c:spPr>
          <a:pattFill prst="narHorz">
            <a:fgClr>
              <a:schemeClr val="accent2"/>
            </a:fgClr>
            <a:bgClr>
              <a:schemeClr val="accent2">
                <a:lumMod val="20000"/>
                <a:lumOff val="80000"/>
              </a:schemeClr>
            </a:bgClr>
          </a:pattFill>
          <a:ln>
            <a:noFill/>
          </a:ln>
          <a:effectLst>
            <a:innerShdw blurRad="114300">
              <a:schemeClr val="accent2"/>
            </a:innerShdw>
          </a:effectLst>
        </c:spPr>
        <c:marker>
          <c:symbol val="none"/>
        </c:marker>
      </c:pivotFmt>
      <c:pivotFmt>
        <c:idx val="9"/>
        <c:spPr>
          <a:pattFill prst="narHorz">
            <a:fgClr>
              <a:schemeClr val="accent2"/>
            </a:fgClr>
            <a:bgClr>
              <a:schemeClr val="accent2">
                <a:lumMod val="20000"/>
                <a:lumOff val="80000"/>
              </a:schemeClr>
            </a:bgClr>
          </a:pattFill>
          <a:ln>
            <a:noFill/>
          </a:ln>
          <a:effectLst>
            <a:innerShdw blurRad="114300">
              <a:schemeClr val="accent2"/>
            </a:innerShdw>
          </a:effectLst>
        </c:spPr>
        <c:marker>
          <c:symbol val="none"/>
        </c:marker>
      </c:pivotFmt>
      <c:pivotFmt>
        <c:idx val="10"/>
        <c:spPr>
          <a:pattFill prst="narHorz">
            <a:fgClr>
              <a:schemeClr val="accent2"/>
            </a:fgClr>
            <a:bgClr>
              <a:schemeClr val="accent2">
                <a:lumMod val="20000"/>
                <a:lumOff val="80000"/>
              </a:schemeClr>
            </a:bgClr>
          </a:pattFill>
          <a:ln>
            <a:noFill/>
          </a:ln>
          <a:effectLst>
            <a:innerShdw blurRad="114300">
              <a:schemeClr val="accent2"/>
            </a:innerShdw>
          </a:effectLst>
        </c:spPr>
        <c:marker>
          <c:symbol val="none"/>
        </c:marker>
      </c:pivotFmt>
      <c:pivotFmt>
        <c:idx val="11"/>
        <c:spPr>
          <a:pattFill prst="narHorz">
            <a:fgClr>
              <a:schemeClr val="accent2"/>
            </a:fgClr>
            <a:bgClr>
              <a:schemeClr val="accent2">
                <a:lumMod val="20000"/>
                <a:lumOff val="80000"/>
              </a:schemeClr>
            </a:bgClr>
          </a:pattFill>
          <a:ln>
            <a:noFill/>
          </a:ln>
          <a:effectLst>
            <a:innerShdw blurRad="114300">
              <a:schemeClr val="accent2"/>
            </a:innerShdw>
          </a:effectLst>
        </c:spPr>
        <c:marker>
          <c:symbol val="none"/>
        </c:marker>
      </c:pivotFmt>
      <c:pivotFmt>
        <c:idx val="12"/>
        <c:spPr>
          <a:pattFill prst="narHorz">
            <a:fgClr>
              <a:schemeClr val="accent2"/>
            </a:fgClr>
            <a:bgClr>
              <a:schemeClr val="accent2">
                <a:lumMod val="20000"/>
                <a:lumOff val="80000"/>
              </a:schemeClr>
            </a:bgClr>
          </a:pattFill>
          <a:ln>
            <a:noFill/>
          </a:ln>
          <a:effectLst>
            <a:innerShdw blurRad="114300">
              <a:schemeClr val="accent2"/>
            </a:innerShdw>
          </a:effectLst>
        </c:spPr>
        <c:marker>
          <c:symbol val="none"/>
        </c:marker>
      </c:pivotFmt>
      <c:pivotFmt>
        <c:idx val="13"/>
        <c:spPr>
          <a:pattFill prst="narHorz">
            <a:fgClr>
              <a:schemeClr val="accent2"/>
            </a:fgClr>
            <a:bgClr>
              <a:schemeClr val="accent2">
                <a:lumMod val="20000"/>
                <a:lumOff val="80000"/>
              </a:schemeClr>
            </a:bgClr>
          </a:pattFill>
          <a:ln>
            <a:noFill/>
          </a:ln>
          <a:effectLst>
            <a:innerShdw blurRad="114300">
              <a:schemeClr val="accent2"/>
            </a:innerShdw>
          </a:effectLst>
        </c:spPr>
        <c:marker>
          <c:symbol val="none"/>
        </c:marker>
      </c:pivotFmt>
      <c:pivotFmt>
        <c:idx val="14"/>
        <c:spPr>
          <a:pattFill prst="narHorz">
            <a:fgClr>
              <a:schemeClr val="accent2"/>
            </a:fgClr>
            <a:bgClr>
              <a:schemeClr val="accent2">
                <a:lumMod val="20000"/>
                <a:lumOff val="80000"/>
              </a:schemeClr>
            </a:bgClr>
          </a:pattFill>
          <a:ln>
            <a:noFill/>
          </a:ln>
          <a:effectLst>
            <a:innerShdw blurRad="114300">
              <a:schemeClr val="accent2"/>
            </a:innerShdw>
          </a:effectLst>
        </c:spPr>
        <c:marker>
          <c:symbol val="none"/>
        </c:marker>
      </c:pivotFmt>
      <c:pivotFmt>
        <c:idx val="15"/>
        <c:spPr>
          <a:pattFill prst="narHorz">
            <a:fgClr>
              <a:schemeClr val="accent2"/>
            </a:fgClr>
            <a:bgClr>
              <a:schemeClr val="accent2">
                <a:lumMod val="20000"/>
                <a:lumOff val="80000"/>
              </a:schemeClr>
            </a:bgClr>
          </a:pattFill>
          <a:ln>
            <a:noFill/>
          </a:ln>
          <a:effectLst>
            <a:innerShdw blurRad="114300">
              <a:schemeClr val="accent2"/>
            </a:innerShdw>
          </a:effectLst>
        </c:spPr>
        <c:marker>
          <c:symbol val="none"/>
        </c:marker>
      </c:pivotFmt>
      <c:pivotFmt>
        <c:idx val="16"/>
        <c:spPr>
          <a:pattFill prst="narHorz">
            <a:fgClr>
              <a:schemeClr val="accent2"/>
            </a:fgClr>
            <a:bgClr>
              <a:schemeClr val="accent2">
                <a:lumMod val="20000"/>
                <a:lumOff val="80000"/>
              </a:schemeClr>
            </a:bgClr>
          </a:pattFill>
          <a:ln>
            <a:noFill/>
          </a:ln>
          <a:effectLst>
            <a:innerShdw blurRad="114300">
              <a:schemeClr val="accent2"/>
            </a:innerShdw>
          </a:effectLst>
        </c:spPr>
        <c:marker>
          <c:symbol val="none"/>
        </c:marker>
      </c:pivotFmt>
      <c:pivotFmt>
        <c:idx val="17"/>
        <c:spPr>
          <a:pattFill prst="narHorz">
            <a:fgClr>
              <a:schemeClr val="accent2"/>
            </a:fgClr>
            <a:bgClr>
              <a:schemeClr val="accent2">
                <a:lumMod val="20000"/>
                <a:lumOff val="80000"/>
              </a:schemeClr>
            </a:bgClr>
          </a:pattFill>
          <a:ln>
            <a:noFill/>
          </a:ln>
          <a:effectLst>
            <a:innerShdw blurRad="114300">
              <a:schemeClr val="accent2"/>
            </a:innerShdw>
          </a:effectLst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Hoja2!$B$3</c:f>
              <c:strCache>
                <c:ptCount val="1"/>
                <c:pt idx="0">
                  <c:v> APROPIACIÓN  VIGENTE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Hoja2!$A$4:$A$6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Hoja2!$B$4:$B$6</c:f>
              <c:numCache>
                <c:formatCode>_-* #,##0_-;\-* #,##0_-;_-* "-"??_-;_-@_-</c:formatCode>
                <c:ptCount val="2"/>
                <c:pt idx="0">
                  <c:v>634658.52</c:v>
                </c:pt>
                <c:pt idx="1">
                  <c:v>189479.076929</c:v>
                </c:pt>
              </c:numCache>
            </c:numRef>
          </c:val>
        </c:ser>
        <c:ser>
          <c:idx val="1"/>
          <c:order val="1"/>
          <c:tx>
            <c:strRef>
              <c:f>Hoja2!$C$3</c:f>
              <c:strCache>
                <c:ptCount val="1"/>
                <c:pt idx="0">
                  <c:v> BLOQUEOS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Hoja2!$A$4:$A$6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Hoja2!$C$4:$C$6</c:f>
              <c:numCache>
                <c:formatCode>_-* #,##0_-;\-* #,##0_-;_-* "-"??_-;_-@_-</c:formatCode>
                <c:ptCount val="2"/>
                <c:pt idx="0">
                  <c:v>44500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Hoja2!$D$3</c:f>
              <c:strCache>
                <c:ptCount val="1"/>
                <c:pt idx="0">
                  <c:v> VIGENTE DESPUES DE BLOQUEOS</c:v>
                </c:pt>
              </c:strCache>
            </c:strRef>
          </c:tx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Hoja2!$A$4:$A$6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Hoja2!$D$4:$D$6</c:f>
              <c:numCache>
                <c:formatCode>_-* #,##0_-;\-* #,##0_-;_-* "-"??_-;_-@_-</c:formatCode>
                <c:ptCount val="2"/>
                <c:pt idx="0">
                  <c:v>590158.52</c:v>
                </c:pt>
                <c:pt idx="1">
                  <c:v>189479.076929</c:v>
                </c:pt>
              </c:numCache>
            </c:numRef>
          </c:val>
        </c:ser>
        <c:ser>
          <c:idx val="3"/>
          <c:order val="3"/>
          <c:tx>
            <c:strRef>
              <c:f>Hoja2!$E$3</c:f>
              <c:strCache>
                <c:ptCount val="1"/>
                <c:pt idx="0">
                  <c:v> COMPROMISOS      </c:v>
                </c:pt>
              </c:strCache>
            </c:strRef>
          </c:tx>
          <c:spPr>
            <a:pattFill prst="narHorz">
              <a:fgClr>
                <a:schemeClr val="accent2">
                  <a:lumMod val="60000"/>
                </a:schemeClr>
              </a:fgClr>
              <a:bgClr>
                <a:schemeClr val="accent2">
                  <a:lumMod val="6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>
                  <a:lumMod val="60000"/>
                </a:scheme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Hoja2!$A$4:$A$6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Hoja2!$E$4:$E$6</c:f>
              <c:numCache>
                <c:formatCode>_-* #,##0_-;\-* #,##0_-;_-* "-"??_-;_-@_-</c:formatCode>
                <c:ptCount val="2"/>
                <c:pt idx="0">
                  <c:v>222550.26337276999</c:v>
                </c:pt>
                <c:pt idx="1">
                  <c:v>6707.4435739999999</c:v>
                </c:pt>
              </c:numCache>
            </c:numRef>
          </c:val>
        </c:ser>
        <c:ser>
          <c:idx val="4"/>
          <c:order val="4"/>
          <c:tx>
            <c:strRef>
              <c:f>Hoja2!$F$3</c:f>
              <c:strCache>
                <c:ptCount val="1"/>
                <c:pt idx="0">
                  <c:v> OBLIGACIONES   </c:v>
                </c:pt>
              </c:strCache>
            </c:strRef>
          </c:tx>
          <c:spPr>
            <a:pattFill prst="narHorz">
              <a:fgClr>
                <a:schemeClr val="accent4">
                  <a:lumMod val="60000"/>
                </a:schemeClr>
              </a:fgClr>
              <a:bgClr>
                <a:schemeClr val="accent4">
                  <a:lumMod val="6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>
                  <a:lumMod val="60000"/>
                </a:scheme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Hoja2!$A$4:$A$6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Hoja2!$F$4:$F$6</c:f>
              <c:numCache>
                <c:formatCode>_-* #,##0_-;\-* #,##0_-;_-* "-"??_-;_-@_-</c:formatCode>
                <c:ptCount val="2"/>
                <c:pt idx="0">
                  <c:v>6733.6333572900003</c:v>
                </c:pt>
                <c:pt idx="1">
                  <c:v>0</c:v>
                </c:pt>
              </c:numCache>
            </c:numRef>
          </c:val>
        </c:ser>
        <c:ser>
          <c:idx val="5"/>
          <c:order val="5"/>
          <c:tx>
            <c:strRef>
              <c:f>Hoja2!$G$3</c:f>
              <c:strCache>
                <c:ptCount val="1"/>
                <c:pt idx="0">
                  <c:v> PAGOS       </c:v>
                </c:pt>
              </c:strCache>
            </c:strRef>
          </c:tx>
          <c:spPr>
            <a:pattFill prst="narHorz">
              <a:fgClr>
                <a:schemeClr val="accent6">
                  <a:lumMod val="60000"/>
                </a:schemeClr>
              </a:fgClr>
              <a:bgClr>
                <a:schemeClr val="accent6">
                  <a:lumMod val="6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>
                  <a:lumMod val="60000"/>
                </a:scheme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Hoja2!$A$4:$A$6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Hoja2!$G$4:$G$6</c:f>
              <c:numCache>
                <c:formatCode>_-* #,##0_-;\-* #,##0_-;_-* "-"??_-;_-@_-</c:formatCode>
                <c:ptCount val="2"/>
                <c:pt idx="0">
                  <c:v>6733.6333572900003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342304"/>
        <c:axId val="6342848"/>
      </c:barChart>
      <c:catAx>
        <c:axId val="634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342848"/>
        <c:crosses val="autoZero"/>
        <c:auto val="1"/>
        <c:lblAlgn val="ctr"/>
        <c:lblOffset val="100"/>
        <c:noMultiLvlLbl val="0"/>
      </c:catAx>
      <c:valAx>
        <c:axId val="6342848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6342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GASTOS DE INVERSION 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layout/>
      <c:overlay val="0"/>
      <c:spPr>
        <a:solidFill>
          <a:schemeClr val="bg1">
            <a:lumMod val="95000"/>
          </a:schemeClr>
        </a:solidFill>
        <a:ln>
          <a:solidFill>
            <a:schemeClr val="accent4">
              <a:lumMod val="7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2904562562486045E-3"/>
          <c:w val="1"/>
          <c:h val="0.99870954341926232"/>
        </c:manualLayout>
      </c:layout>
      <c:pie3D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[Excel para graficas.xlsx]Hoja3!Tabla dinámica4</c:name>
    <c:fmtId val="28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1.8918920260971857E-2"/>
          <c:y val="3.5423245661856846E-2"/>
          <c:w val="0.76150454078914243"/>
          <c:h val="0.880081790423197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Hoja3!$B$3</c:f>
              <c:strCache>
                <c:ptCount val="1"/>
                <c:pt idx="0">
                  <c:v> APROPIACIÓN  VIGENTE</c:v>
                </c:pt>
              </c:strCache>
            </c:strRef>
          </c:tx>
          <c:spPr>
            <a:solidFill>
              <a:srgbClr val="FCBCBE"/>
            </a:solidFill>
            <a:ln w="6350" cap="flat" cmpd="sng" algn="ctr">
              <a:solidFill>
                <a:srgbClr val="CC3300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Hoja3!$A$4:$A$6</c:f>
              <c:strCache>
                <c:ptCount val="2"/>
                <c:pt idx="0">
                  <c:v>FUNCIONAMIENTO </c:v>
                </c:pt>
                <c:pt idx="1">
                  <c:v>INVERSION </c:v>
                </c:pt>
              </c:strCache>
            </c:strRef>
          </c:cat>
          <c:val>
            <c:numRef>
              <c:f>Hoja3!$B$4:$B$6</c:f>
              <c:numCache>
                <c:formatCode>#,##0</c:formatCode>
                <c:ptCount val="2"/>
                <c:pt idx="0">
                  <c:v>25643.706999999999</c:v>
                </c:pt>
                <c:pt idx="1">
                  <c:v>8873.1071360000005</c:v>
                </c:pt>
              </c:numCache>
            </c:numRef>
          </c:val>
        </c:ser>
        <c:ser>
          <c:idx val="1"/>
          <c:order val="1"/>
          <c:tx>
            <c:strRef>
              <c:f>Hoja3!$C$3</c:f>
              <c:strCache>
                <c:ptCount val="1"/>
                <c:pt idx="0">
                  <c:v>  BLOQUEOS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5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Hoja3!$A$4:$A$6</c:f>
              <c:strCache>
                <c:ptCount val="2"/>
                <c:pt idx="0">
                  <c:v>FUNCIONAMIENTO </c:v>
                </c:pt>
                <c:pt idx="1">
                  <c:v>INVERSION </c:v>
                </c:pt>
              </c:strCache>
            </c:strRef>
          </c:cat>
          <c:val>
            <c:numRef>
              <c:f>Hoja3!$C$4:$C$6</c:f>
              <c:numCache>
                <c:formatCode>#,##0</c:formatCode>
                <c:ptCount val="2"/>
                <c:pt idx="0">
                  <c:v>975.35400000000004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Hoja3!$D$3</c:f>
              <c:strCache>
                <c:ptCount val="1"/>
                <c:pt idx="0">
                  <c:v>VIGENTE DESPUES DE BLOQUEOS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6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Hoja3!$A$4:$A$6</c:f>
              <c:strCache>
                <c:ptCount val="2"/>
                <c:pt idx="0">
                  <c:v>FUNCIONAMIENTO </c:v>
                </c:pt>
                <c:pt idx="1">
                  <c:v>INVERSION </c:v>
                </c:pt>
              </c:strCache>
            </c:strRef>
          </c:cat>
          <c:val>
            <c:numRef>
              <c:f>Hoja3!$D$4:$D$6</c:f>
              <c:numCache>
                <c:formatCode>#,##0</c:formatCode>
                <c:ptCount val="2"/>
                <c:pt idx="0">
                  <c:v>24668.352999999999</c:v>
                </c:pt>
                <c:pt idx="1">
                  <c:v>8873.1071360000005</c:v>
                </c:pt>
              </c:numCache>
            </c:numRef>
          </c:val>
        </c:ser>
        <c:ser>
          <c:idx val="3"/>
          <c:order val="3"/>
          <c:tx>
            <c:strRef>
              <c:f>Hoja3!$E$3</c:f>
              <c:strCache>
                <c:ptCount val="1"/>
                <c:pt idx="0">
                  <c:v> COMPROMISOS 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3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Hoja3!$A$4:$A$6</c:f>
              <c:strCache>
                <c:ptCount val="2"/>
                <c:pt idx="0">
                  <c:v>FUNCIONAMIENTO </c:v>
                </c:pt>
                <c:pt idx="1">
                  <c:v>INVERSION </c:v>
                </c:pt>
              </c:strCache>
            </c:strRef>
          </c:cat>
          <c:val>
            <c:numRef>
              <c:f>Hoja3!$E$4:$E$6</c:f>
              <c:numCache>
                <c:formatCode>#,##0</c:formatCode>
                <c:ptCount val="2"/>
                <c:pt idx="0">
                  <c:v>2793.8737985399998</c:v>
                </c:pt>
                <c:pt idx="1">
                  <c:v>6785.4762229999997</c:v>
                </c:pt>
              </c:numCache>
            </c:numRef>
          </c:val>
        </c:ser>
        <c:ser>
          <c:idx val="4"/>
          <c:order val="4"/>
          <c:tx>
            <c:strRef>
              <c:f>Hoja3!$F$3</c:f>
              <c:strCache>
                <c:ptCount val="1"/>
                <c:pt idx="0">
                  <c:v>OBLIGACIONES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2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Hoja3!$A$4:$A$6</c:f>
              <c:strCache>
                <c:ptCount val="2"/>
                <c:pt idx="0">
                  <c:v>FUNCIONAMIENTO </c:v>
                </c:pt>
                <c:pt idx="1">
                  <c:v>INVERSION </c:v>
                </c:pt>
              </c:strCache>
            </c:strRef>
          </c:cat>
          <c:val>
            <c:numRef>
              <c:f>Hoja3!$F$4:$F$6</c:f>
              <c:numCache>
                <c:formatCode>#,##0</c:formatCode>
                <c:ptCount val="2"/>
                <c:pt idx="0">
                  <c:v>1162.59107279</c:v>
                </c:pt>
                <c:pt idx="1">
                  <c:v>0</c:v>
                </c:pt>
              </c:numCache>
            </c:numRef>
          </c:val>
        </c:ser>
        <c:ser>
          <c:idx val="5"/>
          <c:order val="5"/>
          <c:tx>
            <c:strRef>
              <c:f>Hoja3!$G$3</c:f>
              <c:strCache>
                <c:ptCount val="1"/>
                <c:pt idx="0">
                  <c:v> PAGOS     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 w="6350" cap="flat" cmpd="sng" algn="ctr">
              <a:solidFill>
                <a:schemeClr val="accent4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Hoja3!$A$4:$A$6</c:f>
              <c:strCache>
                <c:ptCount val="2"/>
                <c:pt idx="0">
                  <c:v>FUNCIONAMIENTO </c:v>
                </c:pt>
                <c:pt idx="1">
                  <c:v>INVERSION </c:v>
                </c:pt>
              </c:strCache>
            </c:strRef>
          </c:cat>
          <c:val>
            <c:numRef>
              <c:f>Hoja3!$G$4:$G$6</c:f>
              <c:numCache>
                <c:formatCode>#,##0</c:formatCode>
                <c:ptCount val="2"/>
                <c:pt idx="0">
                  <c:v>1151.6917364600001</c:v>
                </c:pt>
                <c:pt idx="1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33287552"/>
        <c:axId val="133284832"/>
      </c:barChart>
      <c:catAx>
        <c:axId val="13328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3284832"/>
        <c:crosses val="autoZero"/>
        <c:auto val="1"/>
        <c:lblAlgn val="ctr"/>
        <c:lblOffset val="100"/>
        <c:noMultiLvlLbl val="0"/>
      </c:catAx>
      <c:valAx>
        <c:axId val="13328483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33287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479990883165987"/>
          <c:y val="0.30230025422581319"/>
          <c:w val="0.17574063103785423"/>
          <c:h val="0.601498375399177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[Excel para graficas.xlsx]Hoja4!Tabla dinámica5</c:name>
    <c:fmtId val="19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Hoja4!$B$14</c:f>
              <c:strCache>
                <c:ptCount val="1"/>
                <c:pt idx="0">
                  <c:v> APROPIACIÓN VIGENTE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Hoja4!$A$15:$A$19</c:f>
              <c:strCache>
                <c:ptCount val="4"/>
                <c:pt idx="0">
                  <c:v>SECRETARIA GENERAL</c:v>
                </c:pt>
                <c:pt idx="1">
                  <c:v>VICEMINISTERIO DE COMERCIO EXTERIOR</c:v>
                </c:pt>
                <c:pt idx="2">
                  <c:v>VICEMINISTERIO DE DESARROLLO EMPRESARIAL</c:v>
                </c:pt>
                <c:pt idx="3">
                  <c:v>VICEMINISTERIO DE TURISMO</c:v>
                </c:pt>
              </c:strCache>
            </c:strRef>
          </c:cat>
          <c:val>
            <c:numRef>
              <c:f>Hoja4!$B$15:$B$19</c:f>
              <c:numCache>
                <c:formatCode>_-* #,##0_-;\-* #,##0_-;_-* "-"??_-;_-@_-</c:formatCode>
                <c:ptCount val="4"/>
                <c:pt idx="0">
                  <c:v>18250</c:v>
                </c:pt>
                <c:pt idx="1">
                  <c:v>11765.084064999999</c:v>
                </c:pt>
                <c:pt idx="2">
                  <c:v>161837.1</c:v>
                </c:pt>
                <c:pt idx="3">
                  <c:v>6500</c:v>
                </c:pt>
              </c:numCache>
            </c:numRef>
          </c:val>
        </c:ser>
        <c:ser>
          <c:idx val="1"/>
          <c:order val="1"/>
          <c:tx>
            <c:strRef>
              <c:f>Hoja4!$C$14</c:f>
              <c:strCache>
                <c:ptCount val="1"/>
                <c:pt idx="0">
                  <c:v>BLOQUEOS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Hoja4!$A$15:$A$19</c:f>
              <c:strCache>
                <c:ptCount val="4"/>
                <c:pt idx="0">
                  <c:v>SECRETARIA GENERAL</c:v>
                </c:pt>
                <c:pt idx="1">
                  <c:v>VICEMINISTERIO DE COMERCIO EXTERIOR</c:v>
                </c:pt>
                <c:pt idx="2">
                  <c:v>VICEMINISTERIO DE DESARROLLO EMPRESARIAL</c:v>
                </c:pt>
                <c:pt idx="3">
                  <c:v>VICEMINISTERIO DE TURISMO</c:v>
                </c:pt>
              </c:strCache>
            </c:strRef>
          </c:cat>
          <c:val>
            <c:numRef>
              <c:f>Hoja4!$C$15:$C$19</c:f>
              <c:numCache>
                <c:formatCode>_-* #,##0_-;\-* #,##0_-;_-* "-"??_-;_-@_-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Hoja4!$D$14</c:f>
              <c:strCache>
                <c:ptCount val="1"/>
                <c:pt idx="0">
                  <c:v>APR. VIGENTE DESPUES DE BLOQUEOS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Hoja4!$A$15:$A$19</c:f>
              <c:strCache>
                <c:ptCount val="4"/>
                <c:pt idx="0">
                  <c:v>SECRETARIA GENERAL</c:v>
                </c:pt>
                <c:pt idx="1">
                  <c:v>VICEMINISTERIO DE COMERCIO EXTERIOR</c:v>
                </c:pt>
                <c:pt idx="2">
                  <c:v>VICEMINISTERIO DE DESARROLLO EMPRESARIAL</c:v>
                </c:pt>
                <c:pt idx="3">
                  <c:v>VICEMINISTERIO DE TURISMO</c:v>
                </c:pt>
              </c:strCache>
            </c:strRef>
          </c:cat>
          <c:val>
            <c:numRef>
              <c:f>Hoja4!$D$15:$D$19</c:f>
              <c:numCache>
                <c:formatCode>_-* #,##0_-;\-* #,##0_-;_-* "-"??_-;_-@_-</c:formatCode>
                <c:ptCount val="4"/>
                <c:pt idx="0">
                  <c:v>18250</c:v>
                </c:pt>
                <c:pt idx="1">
                  <c:v>11765.084064999999</c:v>
                </c:pt>
                <c:pt idx="2">
                  <c:v>161837.1</c:v>
                </c:pt>
                <c:pt idx="3">
                  <c:v>6500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289728"/>
        <c:axId val="133281568"/>
      </c:barChart>
      <c:lineChart>
        <c:grouping val="standard"/>
        <c:varyColors val="0"/>
        <c:ser>
          <c:idx val="3"/>
          <c:order val="3"/>
          <c:tx>
            <c:strRef>
              <c:f>Hoja4!$E$14</c:f>
              <c:strCache>
                <c:ptCount val="1"/>
                <c:pt idx="0">
                  <c:v>COMPROMISOS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Hoja4!$A$15:$A$19</c:f>
              <c:strCache>
                <c:ptCount val="4"/>
                <c:pt idx="0">
                  <c:v>SECRETARIA GENERAL</c:v>
                </c:pt>
                <c:pt idx="1">
                  <c:v>VICEMINISTERIO DE COMERCIO EXTERIOR</c:v>
                </c:pt>
                <c:pt idx="2">
                  <c:v>VICEMINISTERIO DE DESARROLLO EMPRESARIAL</c:v>
                </c:pt>
                <c:pt idx="3">
                  <c:v>VICEMINISTERIO DE TURISMO</c:v>
                </c:pt>
              </c:strCache>
            </c:strRef>
          </c:cat>
          <c:val>
            <c:numRef>
              <c:f>Hoja4!$E$15:$E$19</c:f>
              <c:numCache>
                <c:formatCode>_-* #,##0_-;\-* #,##0_-;_-* "-"??_-;_-@_-</c:formatCode>
                <c:ptCount val="4"/>
                <c:pt idx="0">
                  <c:v>1459.9083949999999</c:v>
                </c:pt>
                <c:pt idx="1">
                  <c:v>7642.1472729999996</c:v>
                </c:pt>
                <c:pt idx="2">
                  <c:v>3340.2374289999998</c:v>
                </c:pt>
                <c:pt idx="3">
                  <c:v>1050.6267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Hoja4!$F$14</c:f>
              <c:strCache>
                <c:ptCount val="1"/>
                <c:pt idx="0">
                  <c:v>OBLIGACIONES 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Hoja4!$A$15:$A$19</c:f>
              <c:strCache>
                <c:ptCount val="4"/>
                <c:pt idx="0">
                  <c:v>SECRETARIA GENERAL</c:v>
                </c:pt>
                <c:pt idx="1">
                  <c:v>VICEMINISTERIO DE COMERCIO EXTERIOR</c:v>
                </c:pt>
                <c:pt idx="2">
                  <c:v>VICEMINISTERIO DE DESARROLLO EMPRESARIAL</c:v>
                </c:pt>
                <c:pt idx="3">
                  <c:v>VICEMINISTERIO DE TURISMO</c:v>
                </c:pt>
              </c:strCache>
            </c:strRef>
          </c:cat>
          <c:val>
            <c:numRef>
              <c:f>Hoja4!$F$15:$F$19</c:f>
              <c:numCache>
                <c:formatCode>_-* #,##0_-;\-* #,##0_-;_-* "-"??_-;_-@_-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Hoja4!$G$14</c:f>
              <c:strCache>
                <c:ptCount val="1"/>
                <c:pt idx="0">
                  <c:v>  PAGOS 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Hoja4!$A$15:$A$19</c:f>
              <c:strCache>
                <c:ptCount val="4"/>
                <c:pt idx="0">
                  <c:v>SECRETARIA GENERAL</c:v>
                </c:pt>
                <c:pt idx="1">
                  <c:v>VICEMINISTERIO DE COMERCIO EXTERIOR</c:v>
                </c:pt>
                <c:pt idx="2">
                  <c:v>VICEMINISTERIO DE DESARROLLO EMPRESARIAL</c:v>
                </c:pt>
                <c:pt idx="3">
                  <c:v>VICEMINISTERIO DE TURISMO</c:v>
                </c:pt>
              </c:strCache>
            </c:strRef>
          </c:cat>
          <c:val>
            <c:numRef>
              <c:f>Hoja4!$G$15:$G$19</c:f>
              <c:numCache>
                <c:formatCode>_-* #,##0_-;\-* #,##0_-;_-* "-"??_-;_-@_-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289728"/>
        <c:axId val="133281568"/>
      </c:lineChart>
      <c:catAx>
        <c:axId val="13328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3281568"/>
        <c:crosses val="autoZero"/>
        <c:auto val="1"/>
        <c:lblAlgn val="ctr"/>
        <c:lblOffset val="100"/>
        <c:noMultiLvlLbl val="0"/>
      </c:catAx>
      <c:valAx>
        <c:axId val="133281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32897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0.26948</cdr:x>
      <cdr:y>0.59946</cdr:y>
    </cdr:from>
    <cdr:to>
      <cdr:x>0.32829</cdr:x>
      <cdr:y>0.66382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125338" y="2529987"/>
          <a:ext cx="463774" cy="271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000" b="1" dirty="0" smtClean="0">
              <a:solidFill>
                <a:srgbClr val="FFD653"/>
              </a:solidFill>
            </a:rPr>
            <a:t>37%</a:t>
          </a:r>
          <a:endParaRPr lang="es-CO" sz="1000" b="1" dirty="0">
            <a:solidFill>
              <a:srgbClr val="FFD653"/>
            </a:solidFill>
          </a:endParaRPr>
        </a:p>
      </cdr:txBody>
    </cdr:sp>
  </cdr:relSizeAnchor>
  <cdr:relSizeAnchor xmlns:cdr="http://schemas.openxmlformats.org/drawingml/2006/chartDrawing">
    <cdr:from>
      <cdr:x>0.41828</cdr:x>
      <cdr:y>0.71571</cdr:y>
    </cdr:from>
    <cdr:to>
      <cdr:x>0.47709</cdr:x>
      <cdr:y>0.78008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3298882" y="3020625"/>
          <a:ext cx="463774" cy="271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000" b="1" dirty="0">
              <a:solidFill>
                <a:schemeClr val="accent4">
                  <a:lumMod val="75000"/>
                </a:schemeClr>
              </a:solidFill>
            </a:rPr>
            <a:t>1</a:t>
          </a:r>
          <a:r>
            <a:rPr lang="es-ES" sz="1000" b="1" dirty="0" smtClean="0">
              <a:solidFill>
                <a:schemeClr val="accent4">
                  <a:lumMod val="75000"/>
                </a:schemeClr>
              </a:solidFill>
            </a:rPr>
            <a:t>%</a:t>
          </a:r>
          <a:endParaRPr lang="es-CO" sz="1000" b="1" dirty="0">
            <a:solidFill>
              <a:schemeClr val="accent4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0.34637</cdr:x>
      <cdr:y>0.71571</cdr:y>
    </cdr:from>
    <cdr:to>
      <cdr:x>0.40518</cdr:x>
      <cdr:y>0.78008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2731723" y="3020625"/>
          <a:ext cx="463774" cy="271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000" b="1" dirty="0" smtClean="0">
              <a:solidFill>
                <a:srgbClr val="CC3300"/>
              </a:solidFill>
            </a:rPr>
            <a:t>1 </a:t>
          </a:r>
          <a:r>
            <a:rPr lang="es-ES" sz="1000" b="1" dirty="0" smtClean="0">
              <a:solidFill>
                <a:srgbClr val="CC3300"/>
              </a:solidFill>
            </a:rPr>
            <a:t>%</a:t>
          </a:r>
          <a:endParaRPr lang="es-CO" sz="1000" b="1" dirty="0">
            <a:solidFill>
              <a:srgbClr val="CC3300"/>
            </a:solidFill>
          </a:endParaRPr>
        </a:p>
      </cdr:txBody>
    </cdr:sp>
  </cdr:relSizeAnchor>
  <cdr:relSizeAnchor xmlns:cdr="http://schemas.openxmlformats.org/drawingml/2006/chartDrawing">
    <cdr:from>
      <cdr:x>0.7529</cdr:x>
      <cdr:y>0.71023</cdr:y>
    </cdr:from>
    <cdr:to>
      <cdr:x>0.81171</cdr:x>
      <cdr:y>0.77459</cdr:y>
    </cdr:to>
    <cdr:sp macro="" textlink="">
      <cdr:nvSpPr>
        <cdr:cNvPr id="5" name="CuadroTexto 1"/>
        <cdr:cNvSpPr txBox="1"/>
      </cdr:nvSpPr>
      <cdr:spPr>
        <a:xfrm xmlns:a="http://schemas.openxmlformats.org/drawingml/2006/main">
          <a:off x="5937910" y="2997475"/>
          <a:ext cx="463774" cy="271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000" b="1" dirty="0" smtClean="0">
              <a:solidFill>
                <a:schemeClr val="accent6">
                  <a:lumMod val="75000"/>
                </a:schemeClr>
              </a:solidFill>
            </a:rPr>
            <a:t>7%</a:t>
          </a:r>
          <a:endParaRPr lang="es-CO" sz="1000" b="1" dirty="0">
            <a:solidFill>
              <a:schemeClr val="accent6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0.82685</cdr:x>
      <cdr:y>0.73872</cdr:y>
    </cdr:from>
    <cdr:to>
      <cdr:x>0.88566</cdr:x>
      <cdr:y>0.80308</cdr:y>
    </cdr:to>
    <cdr:sp macro="" textlink="">
      <cdr:nvSpPr>
        <cdr:cNvPr id="6" name="CuadroTexto 1"/>
        <cdr:cNvSpPr txBox="1"/>
      </cdr:nvSpPr>
      <cdr:spPr>
        <a:xfrm xmlns:a="http://schemas.openxmlformats.org/drawingml/2006/main">
          <a:off x="6521146" y="3117724"/>
          <a:ext cx="463774" cy="271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000" b="1" dirty="0">
              <a:solidFill>
                <a:srgbClr val="CC3300"/>
              </a:solidFill>
            </a:rPr>
            <a:t>0</a:t>
          </a:r>
          <a:r>
            <a:rPr lang="es-ES" sz="1000" b="1" dirty="0" smtClean="0">
              <a:solidFill>
                <a:srgbClr val="CC3300"/>
              </a:solidFill>
            </a:rPr>
            <a:t> </a:t>
          </a:r>
          <a:r>
            <a:rPr lang="es-ES" sz="1000" b="1" dirty="0" smtClean="0">
              <a:solidFill>
                <a:srgbClr val="CC3300"/>
              </a:solidFill>
            </a:rPr>
            <a:t>%</a:t>
          </a:r>
          <a:endParaRPr lang="es-CO" sz="1000" b="1" dirty="0">
            <a:solidFill>
              <a:srgbClr val="CC33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2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07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3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 dirty="0"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8BC145"/>
                </a:solidFill>
              </a:rPr>
              <a:pPr/>
              <a:t>‹Nº›</a:t>
            </a:fld>
            <a:endParaRPr dirty="0">
              <a:solidFill>
                <a:srgbClr val="8BC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1931976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1630428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001389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044099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2606431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897891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5017779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173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7808112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5/02/2025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6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205721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891144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463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332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1442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4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97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06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3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5/02/2025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570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000-000004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7" t="8510" r="6531" b="5815"/>
          <a:stretch>
            <a:fillRect/>
          </a:stretch>
        </p:blipFill>
        <p:spPr bwMode="auto">
          <a:xfrm>
            <a:off x="3329835" y="0"/>
            <a:ext cx="1934315" cy="89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68890" y="846622"/>
            <a:ext cx="4453812" cy="3396688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SECCIÓN 3501 </a:t>
            </a:r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</a:t>
            </a:r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MINISTERIO DE COMERCIO INDUSTRIA Y TURISMO</a:t>
            </a: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b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EJECUCIÓN  </a:t>
            </a:r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PRESUPUESTAL  ACUMULADA </a:t>
            </a:r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</a:t>
            </a: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ENERO 31 DE 2025</a:t>
            </a:r>
            <a:endParaRPr lang="es-CO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86139" y="4262618"/>
            <a:ext cx="8565502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COMPROMETIDO 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29%  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  OBLIGADO  </a:t>
            </a:r>
            <a:r>
              <a:rPr lang="es-ES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   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  PAGADO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1%</a:t>
            </a:r>
            <a:endParaRPr lang="es-CO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AutoShape 2" descr="Programa para presupuestos de obras de construcción - BrickContr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75" y="846622"/>
            <a:ext cx="4251001" cy="3396688"/>
          </a:xfrm>
          <a:prstGeom prst="rect">
            <a:avLst/>
          </a:prstGeom>
          <a:ln w="1905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CuadroTexto 18"/>
          <p:cNvSpPr txBox="1"/>
          <p:nvPr/>
        </p:nvSpPr>
        <p:spPr>
          <a:xfrm>
            <a:off x="2320989" y="4113976"/>
            <a:ext cx="23685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" dirty="0" smtClean="0">
                <a:solidFill>
                  <a:schemeClr val="accent2">
                    <a:lumMod val="75000"/>
                  </a:schemeClr>
                </a:solidFill>
              </a:rPr>
              <a:t>Fuente: </a:t>
            </a:r>
            <a:r>
              <a:rPr lang="es-ES" sz="500" dirty="0" err="1" smtClean="0">
                <a:solidFill>
                  <a:schemeClr val="accent2">
                    <a:lumMod val="75000"/>
                  </a:schemeClr>
                </a:solidFill>
              </a:rPr>
              <a:t>Brickcontrol</a:t>
            </a:r>
            <a:r>
              <a:rPr lang="es-ES" sz="500" dirty="0" smtClean="0">
                <a:solidFill>
                  <a:schemeClr val="accent2">
                    <a:lumMod val="75000"/>
                  </a:schemeClr>
                </a:solidFill>
              </a:rPr>
              <a:t>, https</a:t>
            </a:r>
            <a:r>
              <a:rPr lang="es-ES" sz="500" dirty="0">
                <a:solidFill>
                  <a:schemeClr val="accent2">
                    <a:lumMod val="75000"/>
                  </a:schemeClr>
                </a:solidFill>
              </a:rPr>
              <a:t>://www.brickcontrol.com/es/producto/presupuestos</a:t>
            </a:r>
            <a:r>
              <a:rPr lang="es-ES" sz="600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endParaRPr lang="es-CO" sz="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98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-1" y="-17549"/>
            <a:ext cx="9144000" cy="685800"/>
          </a:xfr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GRAFICA EJECUCIÓN PRESUPUESTAL ACUMULADA </a:t>
            </a:r>
          </a:p>
          <a:p>
            <a:pPr lvl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SECCIÓN 3501 MINCOMERCIO CON CORTE AL 31 DE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ENERO DE 2025</a:t>
            </a:r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3550622"/>
              </p:ext>
            </p:extLst>
          </p:nvPr>
        </p:nvGraphicFramePr>
        <p:xfrm>
          <a:off x="628650" y="668251"/>
          <a:ext cx="7886700" cy="4220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ángulo 6"/>
          <p:cNvSpPr/>
          <p:nvPr/>
        </p:nvSpPr>
        <p:spPr>
          <a:xfrm>
            <a:off x="49763" y="4888706"/>
            <a:ext cx="1604865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sp>
        <p:nvSpPr>
          <p:cNvPr id="8" name="CuadroTexto 1"/>
          <p:cNvSpPr txBox="1"/>
          <p:nvPr/>
        </p:nvSpPr>
        <p:spPr>
          <a:xfrm>
            <a:off x="7719920" y="3767013"/>
            <a:ext cx="463774" cy="27165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b="1" dirty="0">
                <a:solidFill>
                  <a:schemeClr val="accent4">
                    <a:lumMod val="75000"/>
                  </a:schemeClr>
                </a:solidFill>
              </a:rPr>
              <a:t>0</a:t>
            </a:r>
            <a:r>
              <a:rPr lang="es-ES" sz="1000" b="1" dirty="0" smtClean="0">
                <a:solidFill>
                  <a:schemeClr val="accent4">
                    <a:lumMod val="75000"/>
                  </a:schemeClr>
                </a:solidFill>
              </a:rPr>
              <a:t>%</a:t>
            </a:r>
            <a:endParaRPr lang="es-CO" sz="1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-497630"/>
            <a:ext cx="9144000" cy="75480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                                                                                                                                                                   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ACUMULADA    </a:t>
            </a:r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UNIDAD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EJECUTORA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350101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GESTIÓN GENERAL CON CORTE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31 DE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ENERO DE 2025</a:t>
            </a:r>
            <a:endParaRPr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9763" y="4854958"/>
            <a:ext cx="1604865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1663705"/>
              </p:ext>
            </p:extLst>
          </p:nvPr>
        </p:nvGraphicFramePr>
        <p:xfrm>
          <a:off x="3385930" y="2471730"/>
          <a:ext cx="2683566" cy="2383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4195536"/>
              </p:ext>
            </p:extLst>
          </p:nvPr>
        </p:nvGraphicFramePr>
        <p:xfrm>
          <a:off x="942975" y="450056"/>
          <a:ext cx="7258050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1" y="-1"/>
            <a:ext cx="9144000" cy="685801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endParaRPr lang="es-CO" sz="1400" dirty="0" smtClean="0">
              <a:solidFill>
                <a:schemeClr val="bg1"/>
              </a:solidFill>
            </a:endParaRPr>
          </a:p>
          <a:p>
            <a:pPr marL="0" indent="0"/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ACUMULADA   </a:t>
            </a:r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NIDAD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EJECUTORA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350102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DIRECCIÓN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GENERAL DE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COMERCIO EXTERIOR </a:t>
            </a:r>
          </a:p>
          <a:p>
            <a:pPr marL="0" indent="0"/>
            <a:r>
              <a:rPr lang="es-E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31 DE </a:t>
            </a:r>
            <a:r>
              <a:rPr lang="es-E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ENERO DE 2024</a:t>
            </a:r>
            <a:endParaRPr lang="es-ES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/>
            <a:endParaRPr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748256" y="4996923"/>
            <a:ext cx="1743740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8225836"/>
              </p:ext>
            </p:extLst>
          </p:nvPr>
        </p:nvGraphicFramePr>
        <p:xfrm flipH="1">
          <a:off x="9054739" y="852522"/>
          <a:ext cx="45719" cy="4290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41635"/>
              </p:ext>
            </p:extLst>
          </p:nvPr>
        </p:nvGraphicFramePr>
        <p:xfrm>
          <a:off x="373225" y="771330"/>
          <a:ext cx="8681514" cy="4182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0" y="1"/>
            <a:ext cx="9144000" cy="609600"/>
          </a:xfr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/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EJECUCIÓN PRESUPUESTAL ACUMULADA </a:t>
            </a: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GASTOS DE INVERSIÓN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 CORTE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31 DE DICIEMBRE DE 2024</a:t>
            </a: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4980990"/>
            <a:ext cx="1672334" cy="17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3672363"/>
              </p:ext>
            </p:extLst>
          </p:nvPr>
        </p:nvGraphicFramePr>
        <p:xfrm>
          <a:off x="0" y="721567"/>
          <a:ext cx="8957388" cy="4259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273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10808</TotalTime>
  <Words>130</Words>
  <Application>Microsoft Office PowerPoint</Application>
  <PresentationFormat>Presentación en pantalla (16:9)</PresentationFormat>
  <Paragraphs>27</Paragraphs>
  <Slides>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Calibri Light</vt:lpstr>
      <vt:lpstr>Verdana</vt:lpstr>
      <vt:lpstr>Calibri</vt:lpstr>
      <vt:lpstr>Montserrat</vt:lpstr>
      <vt:lpstr>1_Office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Heidy Yineth Arevalo Gomez</cp:lastModifiedBy>
  <cp:revision>1251</cp:revision>
  <cp:lastPrinted>2024-07-03T15:25:14Z</cp:lastPrinted>
  <dcterms:modified xsi:type="dcterms:W3CDTF">2025-02-05T18:55:39Z</dcterms:modified>
</cp:coreProperties>
</file>