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05"/>
    <a:srgbClr val="FFD653"/>
    <a:srgbClr val="3333CC"/>
    <a:srgbClr val="CC3300"/>
    <a:srgbClr val="043460"/>
    <a:srgbClr val="FF5B5B"/>
    <a:srgbClr val="FCBCBE"/>
    <a:srgbClr val="FF5757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5486" autoAdjust="0"/>
  </p:normalViewPr>
  <p:slideViewPr>
    <p:cSldViewPr snapToGrid="0" snapToObjects="1" showGuides="1">
      <p:cViewPr>
        <p:scale>
          <a:sx n="100" d="100"/>
          <a:sy n="100" d="100"/>
        </p:scale>
        <p:origin x="2028" y="87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50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7873474800569434E-2"/>
          <c:y val="2.546975316399846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668816.98274600005</c:v>
                </c:pt>
                <c:pt idx="1">
                  <c:v>213703.470198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667841.628746</c:v>
                </c:pt>
                <c:pt idx="1">
                  <c:v>213703.470198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660107.91663217009</c:v>
                </c:pt>
                <c:pt idx="1">
                  <c:v>211605.03637469999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597900.94206641999</c:v>
                </c:pt>
                <c:pt idx="1">
                  <c:v>148674.80712670001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597767.75052900997</c:v>
                </c:pt>
                <c:pt idx="1">
                  <c:v>148674.80712670001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6940128"/>
        <c:axId val="1936928704"/>
      </c:barChart>
      <c:catAx>
        <c:axId val="193694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6928704"/>
        <c:crosses val="autoZero"/>
        <c:auto val="1"/>
        <c:lblAlgn val="ctr"/>
        <c:lblOffset val="100"/>
        <c:noMultiLvlLbl val="0"/>
      </c:catAx>
      <c:valAx>
        <c:axId val="193692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19369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360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6985138004246284E-2"/>
          <c:y val="4.5468358844964689E-2"/>
          <c:w val="0.94024775565474694"/>
          <c:h val="0.76132249533891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643610.07181500003</c:v>
                </c:pt>
                <c:pt idx="1">
                  <c:v>204069.44125599999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643610.07181500003</c:v>
                </c:pt>
                <c:pt idx="1">
                  <c:v>204069.44125599999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636703.03802704008</c:v>
                </c:pt>
                <c:pt idx="1">
                  <c:v>202068.58247025998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576006.66628649004</c:v>
                </c:pt>
                <c:pt idx="1">
                  <c:v>139541.71842526001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575873.47474908002</c:v>
                </c:pt>
                <c:pt idx="1">
                  <c:v>139541.71842526001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92215184"/>
        <c:axId val="1792218448"/>
      </c:barChart>
      <c:catAx>
        <c:axId val="179221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2218448"/>
        <c:crosses val="autoZero"/>
        <c:auto val="1"/>
        <c:lblAlgn val="ctr"/>
        <c:lblOffset val="100"/>
        <c:noMultiLvlLbl val="0"/>
      </c:catAx>
      <c:valAx>
        <c:axId val="179221844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79221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576"/>
  </c:pivotSource>
  <c:chart>
    <c:autoTitleDeleted val="0"/>
    <c:pivotFmts>
      <c:pivotFmt>
        <c:idx val="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25206.910930999999</c:v>
                </c:pt>
                <c:pt idx="1">
                  <c:v>9634.0289420000008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24231.556930999999</c:v>
                </c:pt>
                <c:pt idx="1">
                  <c:v>9634.0289420000008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23404.878605130001</c:v>
                </c:pt>
                <c:pt idx="1">
                  <c:v>9536.4539044400008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21894.275779930002</c:v>
                </c:pt>
                <c:pt idx="1">
                  <c:v>9133.0887014400014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21894.275779930002</c:v>
                </c:pt>
                <c:pt idx="1">
                  <c:v>9133.0887014400014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3277728"/>
        <c:axId val="1993286432"/>
      </c:barChart>
      <c:catAx>
        <c:axId val="199327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3286432"/>
        <c:crosses val="autoZero"/>
        <c:auto val="1"/>
        <c:lblAlgn val="ctr"/>
        <c:lblOffset val="100"/>
        <c:noMultiLvlLbl val="0"/>
      </c:catAx>
      <c:valAx>
        <c:axId val="199328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32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12038.969123000001</c:v>
                </c:pt>
                <c:pt idx="1">
                  <c:v>0</c:v>
                </c:pt>
                <c:pt idx="2">
                  <c:v>12038.969123000001</c:v>
                </c:pt>
                <c:pt idx="3">
                  <c:v>11835.984008810001</c:v>
                </c:pt>
                <c:pt idx="4">
                  <c:v>11432.618805810002</c:v>
                </c:pt>
                <c:pt idx="5">
                  <c:v>11432.618805810002</c:v>
                </c:pt>
                <c:pt idx="6">
                  <c:v>202.98511418999863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176858.94622099999</c:v>
                </c:pt>
                <c:pt idx="1">
                  <c:v>0</c:v>
                </c:pt>
                <c:pt idx="2">
                  <c:v>176858.94622099999</c:v>
                </c:pt>
                <c:pt idx="3">
                  <c:v>175989.83437723998</c:v>
                </c:pt>
                <c:pt idx="4">
                  <c:v>119547.25508824001</c:v>
                </c:pt>
                <c:pt idx="5">
                  <c:v>119547.25508824001</c:v>
                </c:pt>
                <c:pt idx="6">
                  <c:v>869.11184376000972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18488.841419</c:v>
                </c:pt>
                <c:pt idx="1">
                  <c:v>0</c:v>
                </c:pt>
                <c:pt idx="2">
                  <c:v>18488.841419</c:v>
                </c:pt>
                <c:pt idx="3">
                  <c:v>17632.834417309998</c:v>
                </c:pt>
                <c:pt idx="4">
                  <c:v>13011.883661310001</c:v>
                </c:pt>
                <c:pt idx="5">
                  <c:v>13011.883661310001</c:v>
                </c:pt>
                <c:pt idx="6">
                  <c:v>856.00700169000243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6316.7134349999997</c:v>
                </c:pt>
                <c:pt idx="1">
                  <c:v>0</c:v>
                </c:pt>
                <c:pt idx="2">
                  <c:v>6316.7134349999997</c:v>
                </c:pt>
                <c:pt idx="3">
                  <c:v>6146.3835713400003</c:v>
                </c:pt>
                <c:pt idx="4">
                  <c:v>4683.0495713400005</c:v>
                </c:pt>
                <c:pt idx="5">
                  <c:v>4683.0495713400005</c:v>
                </c:pt>
                <c:pt idx="6">
                  <c:v>170.32986365999986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6935776"/>
        <c:axId val="1936936320"/>
      </c:barChart>
      <c:catAx>
        <c:axId val="19369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6936320"/>
        <c:crosses val="autoZero"/>
        <c:auto val="1"/>
        <c:lblAlgn val="ctr"/>
        <c:lblOffset val="100"/>
        <c:noMultiLvlLbl val="0"/>
      </c:catAx>
      <c:valAx>
        <c:axId val="193693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6935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0.35158</cdr:x>
      <cdr:y>0.20283</cdr:y>
    </cdr:from>
    <cdr:to>
      <cdr:x>0.4215</cdr:x>
      <cdr:y>0.28446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3160656" y="841206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600" dirty="0">
              <a:solidFill>
                <a:srgbClr val="FFFF00"/>
              </a:solidFill>
            </a:rPr>
            <a:t>8</a:t>
          </a:r>
          <a:r>
            <a:rPr lang="es-ES" sz="1600" dirty="0" smtClean="0">
              <a:solidFill>
                <a:srgbClr val="FFFF00"/>
              </a:solidFill>
            </a:rPr>
            <a:t>9</a:t>
          </a:r>
          <a:r>
            <a:rPr lang="es-ES" sz="1600" dirty="0" smtClean="0">
              <a:solidFill>
                <a:srgbClr val="FFFF00"/>
              </a:solidFill>
            </a:rPr>
            <a:t>%</a:t>
          </a:r>
          <a:endParaRPr lang="es-CO" sz="16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0.41974</cdr:x>
      <cdr:y>0.20283</cdr:y>
    </cdr:from>
    <cdr:to>
      <cdr:x>0.48967</cdr:x>
      <cdr:y>0.28446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773431" y="841206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s-ES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9%</a:t>
          </a:r>
          <a:endParaRPr lang="es-CO" sz="16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0.75367</cdr:x>
      <cdr:y>0.56046</cdr:y>
    </cdr:from>
    <cdr:to>
      <cdr:x>0.8236</cdr:x>
      <cdr:y>0.6421</cdr:y>
    </cdr:to>
    <cdr:sp macro="" textlink="">
      <cdr:nvSpPr>
        <cdr:cNvPr id="4" name="CuadroTexto 2"/>
        <cdr:cNvSpPr txBox="1"/>
      </cdr:nvSpPr>
      <cdr:spPr>
        <a:xfrm xmlns:a="http://schemas.openxmlformats.org/drawingml/2006/main">
          <a:off x="6775450" y="2324430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6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99%</a:t>
          </a:r>
          <a:endParaRPr lang="es-CO" sz="1600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0.82854</cdr:x>
      <cdr:y>0.62082</cdr:y>
    </cdr:from>
    <cdr:to>
      <cdr:x>0.89847</cdr:x>
      <cdr:y>0.70245</cdr:y>
    </cdr:to>
    <cdr:sp macro="" textlink="">
      <cdr:nvSpPr>
        <cdr:cNvPr id="5" name="CuadroTexto 2"/>
        <cdr:cNvSpPr txBox="1"/>
      </cdr:nvSpPr>
      <cdr:spPr>
        <a:xfrm xmlns:a="http://schemas.openxmlformats.org/drawingml/2006/main">
          <a:off x="7448551" y="2574756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dirty="0" smtClean="0">
              <a:solidFill>
                <a:srgbClr val="FFFF00"/>
              </a:solidFill>
            </a:rPr>
            <a:t>68%</a:t>
          </a:r>
          <a:endParaRPr lang="es-CO" sz="16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0.89935</cdr:x>
      <cdr:y>0.61929</cdr:y>
    </cdr:from>
    <cdr:to>
      <cdr:x>0.96927</cdr:x>
      <cdr:y>0.70092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085081" y="2568406"/>
          <a:ext cx="6286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68%</a:t>
          </a:r>
          <a:endParaRPr lang="es-CO" sz="16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0.25725</cdr:x>
      <cdr:y>0.11842</cdr:y>
    </cdr:from>
    <cdr:to>
      <cdr:x>0.32732</cdr:x>
      <cdr:y>0.17352</cdr:y>
    </cdr:to>
    <cdr:sp macro="" textlink="">
      <cdr:nvSpPr>
        <cdr:cNvPr id="2" name="CuadroTexto 2"/>
        <cdr:cNvSpPr txBox="1"/>
      </cdr:nvSpPr>
      <cdr:spPr>
        <a:xfrm xmlns:a="http://schemas.openxmlformats.org/drawingml/2006/main">
          <a:off x="2308225" y="562305"/>
          <a:ext cx="6286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rgbClr val="FFC000"/>
              </a:solidFill>
            </a:rPr>
            <a:t>97%</a:t>
          </a:r>
          <a:endParaRPr lang="es-CO" sz="11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0.31599</cdr:x>
      <cdr:y>0.17726</cdr:y>
    </cdr:from>
    <cdr:to>
      <cdr:x>0.38606</cdr:x>
      <cdr:y>0.23236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835275" y="841705"/>
          <a:ext cx="6286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90%</a:t>
          </a:r>
          <a:endParaRPr lang="es-CO" sz="1100" b="1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0.37792</cdr:x>
      <cdr:y>0.17593</cdr:y>
    </cdr:from>
    <cdr:to>
      <cdr:x>0.44798</cdr:x>
      <cdr:y>0.23102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390900" y="835355"/>
          <a:ext cx="6286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90%</a:t>
          </a:r>
          <a:endParaRPr lang="es-CO" sz="11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0.73001</cdr:x>
      <cdr:y>0.58046</cdr:y>
    </cdr:from>
    <cdr:to>
      <cdr:x>0.80007</cdr:x>
      <cdr:y>0.63555</cdr:y>
    </cdr:to>
    <cdr:sp macro="" textlink="">
      <cdr:nvSpPr>
        <cdr:cNvPr id="5" name="CuadroTexto 2"/>
        <cdr:cNvSpPr txBox="1"/>
      </cdr:nvSpPr>
      <cdr:spPr>
        <a:xfrm xmlns:a="http://schemas.openxmlformats.org/drawingml/2006/main">
          <a:off x="6550025" y="2756230"/>
          <a:ext cx="6286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rgbClr val="FFC000"/>
              </a:solidFill>
            </a:rPr>
            <a:t>99%</a:t>
          </a:r>
          <a:endParaRPr lang="es-CO" sz="11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0.78769</cdr:x>
      <cdr:y>0.64532</cdr:y>
    </cdr:from>
    <cdr:to>
      <cdr:x>0.85775</cdr:x>
      <cdr:y>0.70041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067550" y="3064205"/>
          <a:ext cx="6286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95%</a:t>
          </a:r>
          <a:endParaRPr lang="es-CO" sz="1100" b="1" dirty="0">
            <a:solidFill>
              <a:schemeClr val="accent1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0.84749</cdr:x>
      <cdr:y>0.64599</cdr:y>
    </cdr:from>
    <cdr:to>
      <cdr:x>0.91755</cdr:x>
      <cdr:y>0.70108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7604125" y="3067380"/>
          <a:ext cx="62865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95%</a:t>
          </a:r>
          <a:endParaRPr lang="es-CO" sz="11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0.5106</cdr:x>
      <cdr:y>0.69988</cdr:y>
    </cdr:from>
    <cdr:to>
      <cdr:x>0.58566</cdr:x>
      <cdr:y>0.73876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665481" y="3086100"/>
          <a:ext cx="68580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0.5382</cdr:x>
      <cdr:y>0.63508</cdr:y>
    </cdr:from>
    <cdr:to>
      <cdr:x>0.59762</cdr:x>
      <cdr:y>0.69556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917620" y="2800350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97%</a:t>
          </a:r>
          <a:endParaRPr lang="es-CO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0.50831</cdr:x>
      <cdr:y>0.56883</cdr:y>
    </cdr:from>
    <cdr:to>
      <cdr:x>0.56773</cdr:x>
      <cdr:y>0.62932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4644570" y="2508250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90%</a:t>
          </a:r>
          <a:endParaRPr lang="es-CO" sz="1200" b="1" dirty="0">
            <a:solidFill>
              <a:schemeClr val="accent1">
                <a:lumMod val="40000"/>
                <a:lumOff val="6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0.5097</cdr:x>
      <cdr:y>0.5</cdr:y>
    </cdr:from>
    <cdr:to>
      <cdr:x>0.56912</cdr:x>
      <cdr:y>0.56048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4657270" y="2204733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90%</a:t>
          </a:r>
          <a:endParaRPr lang="es-CO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0.28732</cdr:x>
      <cdr:y>0.20161</cdr:y>
    </cdr:from>
    <cdr:to>
      <cdr:x>0.34674</cdr:x>
      <cdr:y>0.2621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2625270" y="889000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99%</a:t>
          </a:r>
          <a:endParaRPr lang="es-CO" sz="1200" b="1" dirty="0">
            <a:solidFill>
              <a:schemeClr val="accent5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0.27932</cdr:x>
      <cdr:y>0.12529</cdr:y>
    </cdr:from>
    <cdr:to>
      <cdr:x>0.33874</cdr:x>
      <cdr:y>0.18577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2552245" y="552451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95%</a:t>
          </a:r>
          <a:endParaRPr lang="es-CO" sz="1200" b="1" dirty="0">
            <a:solidFill>
              <a:schemeClr val="accent1">
                <a:lumMod val="40000"/>
                <a:lumOff val="6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0.2755</cdr:x>
      <cdr:y>0.06221</cdr:y>
    </cdr:from>
    <cdr:to>
      <cdr:x>0.33492</cdr:x>
      <cdr:y>0.1227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2517320" y="274333"/>
          <a:ext cx="5429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95%</a:t>
          </a:r>
          <a:endParaRPr lang="es-CO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21/01/2026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21/01/2026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DICIEMBRE 31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99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, https://www.brickcontrol.com/es/producto/presupuestos</a:t>
            </a:r>
            <a:r>
              <a:rPr lang="es-ES" sz="6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DICIEMBRE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675540"/>
              </p:ext>
            </p:extLst>
          </p:nvPr>
        </p:nvGraphicFramePr>
        <p:xfrm>
          <a:off x="77844" y="668251"/>
          <a:ext cx="8989956" cy="414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638425" y="1340180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99%</a:t>
            </a:r>
            <a:endParaRPr lang="es-CO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DICIEMBRE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14057"/>
              </p:ext>
            </p:extLst>
          </p:nvPr>
        </p:nvGraphicFramePr>
        <p:xfrm>
          <a:off x="171450" y="390525"/>
          <a:ext cx="8972550" cy="474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DICIEMBRE DE </a:t>
            </a:r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887387"/>
              </p:ext>
            </p:extLst>
          </p:nvPr>
        </p:nvGraphicFramePr>
        <p:xfrm>
          <a:off x="6805" y="685800"/>
          <a:ext cx="9137195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DICIEMBRE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559240"/>
              </p:ext>
            </p:extLst>
          </p:nvPr>
        </p:nvGraphicFramePr>
        <p:xfrm>
          <a:off x="0" y="1095375"/>
          <a:ext cx="9286875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11561</TotalTime>
  <Words>154</Words>
  <Application>Microsoft Office PowerPoint</Application>
  <PresentationFormat>Presentación en pantalla (16:9)</PresentationFormat>
  <Paragraphs>39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1307</cp:revision>
  <cp:lastPrinted>2024-07-03T15:25:14Z</cp:lastPrinted>
  <dcterms:modified xsi:type="dcterms:W3CDTF">2026-01-21T20:07:21Z</dcterms:modified>
</cp:coreProperties>
</file>