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460"/>
    <a:srgbClr val="3333CC"/>
    <a:srgbClr val="FF5B5B"/>
    <a:srgbClr val="CC3300"/>
    <a:srgbClr val="FCBCBE"/>
    <a:srgbClr val="FF4105"/>
    <a:srgbClr val="FF5757"/>
    <a:srgbClr val="FFD653"/>
    <a:srgbClr val="C5C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972" autoAdjust="0"/>
  </p:normalViewPr>
  <p:slideViewPr>
    <p:cSldViewPr snapToGrid="0" snapToObjects="1" showGuides="1">
      <p:cViewPr>
        <p:scale>
          <a:sx n="100" d="100"/>
          <a:sy n="100" d="100"/>
        </p:scale>
        <p:origin x="2028" y="88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2024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8E-2"/>
          <c:y val="0.17951894160112941"/>
          <c:w val="0.96944444444444444"/>
          <c:h val="0.7207305627143566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1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-1.986648781613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7.4499329310499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154E-3"/>
                  <c:y val="-1.241655488508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046E-3"/>
                  <c:y val="-2.234979879314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9.9332439080666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779E-3"/>
                  <c:y val="-9.9332439080666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888888888888889E-3"/>
                  <c:y val="-7.4499329310499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MINCOMERCIO!$D$18:$K$18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MINCOMERCIO!$D$19:$K$19</c:f>
              <c:numCache>
                <c:formatCode>#,##0</c:formatCode>
                <c:ptCount val="7"/>
                <c:pt idx="0">
                  <c:v>700302.22699999996</c:v>
                </c:pt>
                <c:pt idx="1">
                  <c:v>45475.353999999999</c:v>
                </c:pt>
                <c:pt idx="2">
                  <c:v>654826.87300000002</c:v>
                </c:pt>
                <c:pt idx="3">
                  <c:v>563136.3485509099</c:v>
                </c:pt>
                <c:pt idx="4">
                  <c:v>407067.21129629994</c:v>
                </c:pt>
                <c:pt idx="5">
                  <c:v>407012.73597129993</c:v>
                </c:pt>
                <c:pt idx="6">
                  <c:v>91690.524449090095</c:v>
                </c:pt>
              </c:numCache>
            </c:numRef>
          </c:val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5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-9.9332439080666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66E-3"/>
                  <c:y val="-9.9332439080666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55555555555554E-2"/>
                  <c:y val="-9.9332439080666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61111111111111E-2"/>
                  <c:y val="-1.4899865862100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33333333333332E-2"/>
                  <c:y val="-1.7383176839116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33333333333332E-2"/>
                  <c:y val="-1.4899865862099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3333333333332309E-3"/>
                  <c:y val="-9.9332439080666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MINCOMERCIO!$D$18:$K$18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MINCOMERCIO!$D$20:$K$20</c:f>
              <c:numCache>
                <c:formatCode>#,##0</c:formatCode>
                <c:ptCount val="7"/>
                <c:pt idx="0">
                  <c:v>198352.18406500001</c:v>
                </c:pt>
                <c:pt idx="1">
                  <c:v>0</c:v>
                </c:pt>
                <c:pt idx="2">
                  <c:v>198352.18406500001</c:v>
                </c:pt>
                <c:pt idx="3">
                  <c:v>142682.06017057001</c:v>
                </c:pt>
                <c:pt idx="4">
                  <c:v>16375.060023689999</c:v>
                </c:pt>
                <c:pt idx="5">
                  <c:v>16375.060023689999</c:v>
                </c:pt>
                <c:pt idx="6">
                  <c:v>55670.123894429991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297008"/>
        <c:axId val="1037293200"/>
        <c:axId val="1179871696"/>
      </c:bar3DChart>
      <c:catAx>
        <c:axId val="103729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7293200"/>
        <c:crosses val="autoZero"/>
        <c:auto val="1"/>
        <c:lblAlgn val="ctr"/>
        <c:lblOffset val="100"/>
        <c:noMultiLvlLbl val="0"/>
      </c:catAx>
      <c:valAx>
        <c:axId val="10372932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37297008"/>
        <c:crosses val="autoZero"/>
        <c:crossBetween val="between"/>
      </c:valAx>
      <c:serAx>
        <c:axId val="1179871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037293200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685958005249342"/>
          <c:y val="0.23839785379359971"/>
          <c:w val="0.22461417322834648"/>
          <c:h val="4.1906166041602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graficas.xlsx]GG!Tabla dinámica1</c:name>
    <c:fmtId val="137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GG!$B$3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GG!$B$4:$B$6</c:f>
              <c:numCache>
                <c:formatCode>_-"$"\ * #,##0_-;\-"$"\ * #,##0_-;_-"$"\ * "-"??_-;_-@_-</c:formatCode>
                <c:ptCount val="2"/>
                <c:pt idx="0">
                  <c:v>674658.52</c:v>
                </c:pt>
                <c:pt idx="1">
                  <c:v>189479.076929</c:v>
                </c:pt>
              </c:numCache>
            </c:numRef>
          </c:val>
        </c:ser>
        <c:ser>
          <c:idx val="1"/>
          <c:order val="1"/>
          <c:tx>
            <c:strRef>
              <c:f>GG!$C$3</c:f>
              <c:strCache>
                <c:ptCount val="1"/>
                <c:pt idx="0">
                  <c:v> BLOQUEOS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GG!$C$4:$C$6</c:f>
              <c:numCache>
                <c:formatCode>_-"$"\ * #,##0_-;\-"$"\ * #,##0_-;_-"$"\ * "-"??_-;_-@_-</c:formatCode>
                <c:ptCount val="2"/>
                <c:pt idx="0">
                  <c:v>44500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GG!$D$3</c:f>
              <c:strCache>
                <c:ptCount val="1"/>
                <c:pt idx="0">
                  <c:v> APR. VIGENTE DESPUES DE BLOQUEOS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GG!$D$4:$D$6</c:f>
              <c:numCache>
                <c:formatCode>_-"$"\ * #,##0_-;\-"$"\ * #,##0_-;_-"$"\ * "-"??_-;_-@_-</c:formatCode>
                <c:ptCount val="2"/>
                <c:pt idx="0">
                  <c:v>630158.52</c:v>
                </c:pt>
                <c:pt idx="1">
                  <c:v>189479.076929</c:v>
                </c:pt>
              </c:numCache>
            </c:numRef>
          </c:val>
        </c:ser>
        <c:ser>
          <c:idx val="3"/>
          <c:order val="3"/>
          <c:tx>
            <c:strRef>
              <c:f>GG!$E$3</c:f>
              <c:strCache>
                <c:ptCount val="1"/>
                <c:pt idx="0">
                  <c:v>  COMPROMISOS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GG!$E$4:$E$6</c:f>
              <c:numCache>
                <c:formatCode>_-"$"\ * #,##0_-;\-"$"\ * #,##0_-;_-"$"\ * "-"??_-;_-@_-</c:formatCode>
                <c:ptCount val="2"/>
                <c:pt idx="0">
                  <c:v>550066.79260415991</c:v>
                </c:pt>
                <c:pt idx="1">
                  <c:v>134116.23697813001</c:v>
                </c:pt>
              </c:numCache>
            </c:numRef>
          </c:val>
        </c:ser>
        <c:ser>
          <c:idx val="4"/>
          <c:order val="4"/>
          <c:tx>
            <c:strRef>
              <c:f>GG!$F$3</c:f>
              <c:strCache>
                <c:ptCount val="1"/>
                <c:pt idx="0">
                  <c:v> OBLIGACIONES   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GG!$F$4:$F$6</c:f>
              <c:numCache>
                <c:formatCode>_-"$"\ * #,##0_-;\-"$"\ * #,##0_-;_-"$"\ * "-"??_-;_-@_-</c:formatCode>
                <c:ptCount val="2"/>
                <c:pt idx="0">
                  <c:v>394692.19039470993</c:v>
                </c:pt>
                <c:pt idx="1">
                  <c:v>11446.676209249999</c:v>
                </c:pt>
              </c:numCache>
            </c:numRef>
          </c:val>
        </c:ser>
        <c:ser>
          <c:idx val="5"/>
          <c:order val="5"/>
          <c:tx>
            <c:strRef>
              <c:f>GG!$G$3</c:f>
              <c:strCache>
                <c:ptCount val="1"/>
                <c:pt idx="0">
                  <c:v> PAGOS      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GG!$G$4:$G$6</c:f>
              <c:numCache>
                <c:formatCode>_-"$"\ * #,##0_-;\-"$"\ * #,##0_-;_-"$"\ * "-"??_-;_-@_-</c:formatCode>
                <c:ptCount val="2"/>
                <c:pt idx="0">
                  <c:v>394637.71506970999</c:v>
                </c:pt>
                <c:pt idx="1">
                  <c:v>11446.676209249999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184222896"/>
        <c:axId val="1184223984"/>
      </c:barChart>
      <c:catAx>
        <c:axId val="118422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223984"/>
        <c:crosses val="autoZero"/>
        <c:auto val="1"/>
        <c:lblAlgn val="ctr"/>
        <c:lblOffset val="100"/>
        <c:noMultiLvlLbl val="0"/>
      </c:catAx>
      <c:valAx>
        <c:axId val="1184223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crossAx val="118422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graficas.xlsx]DCE!Tabla dinámica4</c:name>
    <c:fmtId val="374"/>
  </c:pivotSource>
  <c:chart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9525" cap="flat" cmpd="sng" algn="ctr">
            <a:noFill/>
            <a:round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DCE!$B$3</c:f>
              <c:strCache>
                <c:ptCount val="1"/>
                <c:pt idx="0">
                  <c:v> APROPIACIÓN  VIGENTE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DCE!$B$4:$B$6</c:f>
              <c:numCache>
                <c:formatCode>#,##0</c:formatCode>
                <c:ptCount val="2"/>
                <c:pt idx="0">
                  <c:v>25643.706999999999</c:v>
                </c:pt>
                <c:pt idx="1">
                  <c:v>8873.1071360000005</c:v>
                </c:pt>
              </c:numCache>
            </c:numRef>
          </c:val>
        </c:ser>
        <c:ser>
          <c:idx val="1"/>
          <c:order val="1"/>
          <c:tx>
            <c:strRef>
              <c:f>DCE!$C$3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DCE!$C$4:$C$6</c:f>
              <c:numCache>
                <c:formatCode>#,##0</c:formatCode>
                <c:ptCount val="2"/>
                <c:pt idx="0">
                  <c:v>975.35400000000004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DCE!$D$3</c:f>
              <c:strCache>
                <c:ptCount val="1"/>
                <c:pt idx="0">
                  <c:v>VIGENTE DESPUES DE BLOQUEOS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DCE!$D$4:$D$6</c:f>
              <c:numCache>
                <c:formatCode>#,##0</c:formatCode>
                <c:ptCount val="2"/>
                <c:pt idx="0">
                  <c:v>24668.352999999999</c:v>
                </c:pt>
                <c:pt idx="1">
                  <c:v>8873.1071360000005</c:v>
                </c:pt>
              </c:numCache>
            </c:numRef>
          </c:val>
        </c:ser>
        <c:ser>
          <c:idx val="3"/>
          <c:order val="3"/>
          <c:tx>
            <c:strRef>
              <c:f>DCE!$E$3</c:f>
              <c:strCache>
                <c:ptCount val="1"/>
                <c:pt idx="0">
                  <c:v> COMPROMISOS 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DCE!$E$4:$E$6</c:f>
              <c:numCache>
                <c:formatCode>#,##0</c:formatCode>
                <c:ptCount val="2"/>
                <c:pt idx="0">
                  <c:v>13069.555946750001</c:v>
                </c:pt>
                <c:pt idx="1">
                  <c:v>8565.8231924399988</c:v>
                </c:pt>
              </c:numCache>
            </c:numRef>
          </c:val>
        </c:ser>
        <c:ser>
          <c:idx val="4"/>
          <c:order val="4"/>
          <c:tx>
            <c:strRef>
              <c:f>DCE!$F$3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DCE!$F$4:$F$6</c:f>
              <c:numCache>
                <c:formatCode>#,##0</c:formatCode>
                <c:ptCount val="2"/>
                <c:pt idx="0">
                  <c:v>12375.02090159</c:v>
                </c:pt>
                <c:pt idx="1">
                  <c:v>4928.3838144399997</c:v>
                </c:pt>
              </c:numCache>
            </c:numRef>
          </c:val>
        </c:ser>
        <c:ser>
          <c:idx val="5"/>
          <c:order val="5"/>
          <c:tx>
            <c:strRef>
              <c:f>DCE!$G$3</c:f>
              <c:strCache>
                <c:ptCount val="1"/>
                <c:pt idx="0">
                  <c:v> PAGOS    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DCE!$A$4:$A$6</c:f>
              <c:strCache>
                <c:ptCount val="2"/>
                <c:pt idx="0">
                  <c:v>FUNCIONAMIENTO </c:v>
                </c:pt>
                <c:pt idx="1">
                  <c:v>INVERSIÓN </c:v>
                </c:pt>
              </c:strCache>
            </c:strRef>
          </c:cat>
          <c:val>
            <c:numRef>
              <c:f>DCE!$G$4:$G$6</c:f>
              <c:numCache>
                <c:formatCode>#,##0</c:formatCode>
                <c:ptCount val="2"/>
                <c:pt idx="0">
                  <c:v>12375.02090159</c:v>
                </c:pt>
                <c:pt idx="1">
                  <c:v>4928.3838144399997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92471248"/>
        <c:axId val="1292472336"/>
      </c:barChart>
      <c:catAx>
        <c:axId val="12924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2472336"/>
        <c:crosses val="autoZero"/>
        <c:auto val="1"/>
        <c:lblAlgn val="ctr"/>
        <c:lblOffset val="100"/>
        <c:noMultiLvlLbl val="0"/>
      </c:catAx>
      <c:valAx>
        <c:axId val="12924723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247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[Excel para graficas.xlsx]Hoja4!Tabla dinámica4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Hoja4!$B$16</c:f>
              <c:strCache>
                <c:ptCount val="1"/>
                <c:pt idx="0">
                  <c:v>  APROPIACIÓN  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Hoja4!$A$17:$A$21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Hoja4!$B$17:$B$21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Hoja4!$C$16</c:f>
              <c:strCache>
                <c:ptCount val="1"/>
                <c:pt idx="0">
                  <c:v>  BLOQUEOS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Hoja4!$A$17:$A$21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Hoja4!$C$17:$C$21</c:f>
              <c:numCache>
                <c:formatCode>_-* #,##0_-;\-* #,##0_-;_-* "-"??_-;_-@_-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Hoja4!$D$16</c:f>
              <c:strCache>
                <c:ptCount val="1"/>
                <c:pt idx="0">
                  <c:v>  APR. VIGENTE DESPUES DE BLOQUEOS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Hoja4!$A$17:$A$21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Hoja4!$D$17:$D$21</c:f>
              <c:numCache>
                <c:formatCode>_-* #,##0_-;\-* #,##0_-;_-* "-"??_-;_-@_-</c:formatCode>
                <c:ptCount val="4"/>
                <c:pt idx="0">
                  <c:v>18250</c:v>
                </c:pt>
                <c:pt idx="1">
                  <c:v>11765.084064999999</c:v>
                </c:pt>
                <c:pt idx="2">
                  <c:v>161837.1</c:v>
                </c:pt>
                <c:pt idx="3">
                  <c:v>6500</c:v>
                </c:pt>
              </c:numCache>
            </c:numRef>
          </c:val>
        </c:ser>
        <c:ser>
          <c:idx val="3"/>
          <c:order val="3"/>
          <c:tx>
            <c:strRef>
              <c:f>Hoja4!$E$16</c:f>
              <c:strCache>
                <c:ptCount val="1"/>
                <c:pt idx="0">
                  <c:v>  COMPROMISOS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Hoja4!$A$17:$A$21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Hoja4!$E$17:$E$21</c:f>
              <c:numCache>
                <c:formatCode>_-* #,##0_-;\-* #,##0_-;_-* "-"??_-;_-@_-</c:formatCode>
                <c:ptCount val="4"/>
                <c:pt idx="0">
                  <c:v>6912.5117793999998</c:v>
                </c:pt>
                <c:pt idx="1">
                  <c:v>10944.268594029998</c:v>
                </c:pt>
                <c:pt idx="2">
                  <c:v>120111.29966522999</c:v>
                </c:pt>
                <c:pt idx="3">
                  <c:v>4713.9801319099997</c:v>
                </c:pt>
              </c:numCache>
            </c:numRef>
          </c:val>
        </c:ser>
        <c:ser>
          <c:idx val="4"/>
          <c:order val="4"/>
          <c:tx>
            <c:strRef>
              <c:f>Hoja4!$F$16</c:f>
              <c:strCache>
                <c:ptCount val="1"/>
                <c:pt idx="0">
                  <c:v> OBLIGACIONES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Hoja4!$A$17:$A$21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Hoja4!$F$17:$F$21</c:f>
              <c:numCache>
                <c:formatCode>_-* #,##0_-;\-* #,##0_-;_-* "-"??_-;_-@_-</c:formatCode>
                <c:ptCount val="4"/>
                <c:pt idx="0">
                  <c:v>3534.0314177300002</c:v>
                </c:pt>
                <c:pt idx="1">
                  <c:v>6187.0151427000001</c:v>
                </c:pt>
                <c:pt idx="2">
                  <c:v>4925.1448009300002</c:v>
                </c:pt>
                <c:pt idx="3">
                  <c:v>1728.86866233</c:v>
                </c:pt>
              </c:numCache>
            </c:numRef>
          </c:val>
        </c:ser>
        <c:ser>
          <c:idx val="5"/>
          <c:order val="5"/>
          <c:tx>
            <c:strRef>
              <c:f>Hoja4!$G$16</c:f>
              <c:strCache>
                <c:ptCount val="1"/>
                <c:pt idx="0">
                  <c:v> PAGOS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Hoja4!$A$17:$A$21</c:f>
              <c:strCache>
                <c:ptCount val="4"/>
                <c:pt idx="0">
                  <c:v>SECRETARIA GENERAL</c:v>
                </c:pt>
                <c:pt idx="1">
                  <c:v>VICEMINISTERIO DE COMERCIO EXTERIOR</c:v>
                </c:pt>
                <c:pt idx="2">
                  <c:v>VICEMINISTERIO DE DESARROLLO EMPRESARIAL</c:v>
                </c:pt>
                <c:pt idx="3">
                  <c:v>VICEMINISTERIO DE TURISMO</c:v>
                </c:pt>
              </c:strCache>
            </c:strRef>
          </c:cat>
          <c:val>
            <c:numRef>
              <c:f>Hoja4!$G$17:$G$21</c:f>
              <c:numCache>
                <c:formatCode>_-* #,##0_-;\-* #,##0_-;_-* "-"??_-;_-@_-</c:formatCode>
                <c:ptCount val="4"/>
                <c:pt idx="0">
                  <c:v>3534.0314177300002</c:v>
                </c:pt>
                <c:pt idx="1">
                  <c:v>6187.0151427000001</c:v>
                </c:pt>
                <c:pt idx="2">
                  <c:v>4925.1448009300002</c:v>
                </c:pt>
                <c:pt idx="3">
                  <c:v>1728.86866233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92473968"/>
        <c:axId val="1292471792"/>
      </c:barChart>
      <c:catAx>
        <c:axId val="129247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92471792"/>
        <c:crosses val="autoZero"/>
        <c:auto val="1"/>
        <c:lblAlgn val="ctr"/>
        <c:lblOffset val="100"/>
        <c:noMultiLvlLbl val="0"/>
      </c:catAx>
      <c:valAx>
        <c:axId val="129247179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29247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0.4461</cdr:x>
      <cdr:y>0.5</cdr:y>
    </cdr:from>
    <cdr:to>
      <cdr:x>0.49433</cdr:x>
      <cdr:y>0.5596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4079132" y="2557070"/>
          <a:ext cx="44098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86%</a:t>
          </a:r>
          <a:endParaRPr lang="es-CO" sz="11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0.57243</cdr:x>
      <cdr:y>0.57031</cdr:y>
    </cdr:from>
    <cdr:to>
      <cdr:x>0.62066</cdr:x>
      <cdr:y>0.62991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5234337" y="2916629"/>
          <a:ext cx="44098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62%</a:t>
          </a:r>
          <a:endParaRPr lang="es-CO" sz="11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0.63472</cdr:x>
      <cdr:y>0.61041</cdr:y>
    </cdr:from>
    <cdr:to>
      <cdr:x>0.68295</cdr:x>
      <cdr:y>0.67001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803915" y="3121704"/>
          <a:ext cx="44098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accent5">
                  <a:lumMod val="75000"/>
                </a:schemeClr>
              </a:solidFill>
              <a:latin typeface="+mn-lt"/>
            </a:rPr>
            <a:t>8</a:t>
          </a:r>
          <a:r>
            <a:rPr lang="es-ES" sz="11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%</a:t>
          </a:r>
          <a:endParaRPr lang="es-CO" sz="1100" dirty="0">
            <a:solidFill>
              <a:schemeClr val="accent5">
                <a:lumMod val="75000"/>
              </a:schemeClr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0.27083</cdr:x>
      <cdr:y>0.33899</cdr:y>
    </cdr:from>
    <cdr:to>
      <cdr:x>0.33958</cdr:x>
      <cdr:y>0.41815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476500" y="1590673"/>
          <a:ext cx="62864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200" b="1" dirty="0" smtClean="0">
              <a:solidFill>
                <a:srgbClr val="00B050"/>
              </a:solidFill>
            </a:rPr>
            <a:t>87%</a:t>
          </a:r>
          <a:endParaRPr lang="es-CO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0.35243</cdr:x>
      <cdr:y>0.5</cdr:y>
    </cdr:from>
    <cdr:to>
      <cdr:x>0.42118</cdr:x>
      <cdr:y>0.57916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3222625" y="2346211"/>
          <a:ext cx="62864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FFFF00"/>
              </a:solidFill>
            </a:rPr>
            <a:t>63</a:t>
          </a:r>
          <a:r>
            <a:rPr lang="es-ES" sz="1200" b="1" dirty="0" smtClean="0">
              <a:solidFill>
                <a:srgbClr val="FFFF00"/>
              </a:solidFill>
            </a:rPr>
            <a:t>%</a:t>
          </a:r>
          <a:endParaRPr lang="es-CO" sz="1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0.42361</cdr:x>
      <cdr:y>0.5</cdr:y>
    </cdr:from>
    <cdr:to>
      <cdr:x>0.49236</cdr:x>
      <cdr:y>0.57916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873500" y="2346211"/>
          <a:ext cx="62864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CC3300"/>
              </a:solidFill>
            </a:rPr>
            <a:t>63%</a:t>
          </a:r>
          <a:endParaRPr lang="es-CO" sz="1200" b="1" dirty="0">
            <a:solidFill>
              <a:srgbClr val="CC3300"/>
            </a:solidFill>
          </a:endParaRPr>
        </a:p>
      </cdr:txBody>
    </cdr:sp>
  </cdr:relSizeAnchor>
  <cdr:relSizeAnchor xmlns:cdr="http://schemas.openxmlformats.org/drawingml/2006/chartDrawing">
    <cdr:from>
      <cdr:x>0.75556</cdr:x>
      <cdr:y>0.74767</cdr:y>
    </cdr:from>
    <cdr:to>
      <cdr:x>0.82431</cdr:x>
      <cdr:y>0.82683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6908800" y="3508373"/>
          <a:ext cx="62864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00B050"/>
              </a:solidFill>
            </a:rPr>
            <a:t>71%</a:t>
          </a:r>
          <a:endParaRPr lang="es-CO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0.83507</cdr:x>
      <cdr:y>0.76659</cdr:y>
    </cdr:from>
    <cdr:to>
      <cdr:x>0.90382</cdr:x>
      <cdr:y>0.84575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7635875" y="3597161"/>
          <a:ext cx="62864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rgbClr val="CC3300"/>
              </a:solidFill>
            </a:rPr>
            <a:t>6%</a:t>
          </a:r>
          <a:endParaRPr lang="es-CO" sz="1200" b="1" dirty="0">
            <a:solidFill>
              <a:srgbClr val="CC3300"/>
            </a:solidFill>
          </a:endParaRPr>
        </a:p>
      </cdr:txBody>
    </cdr:sp>
  </cdr:relSizeAnchor>
  <cdr:relSizeAnchor xmlns:cdr="http://schemas.openxmlformats.org/drawingml/2006/chartDrawing">
    <cdr:from>
      <cdr:x>0.91563</cdr:x>
      <cdr:y>0.77336</cdr:y>
    </cdr:from>
    <cdr:to>
      <cdr:x>0.98437</cdr:x>
      <cdr:y>0.85252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8372475" y="3628911"/>
          <a:ext cx="62864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 smtClean="0">
              <a:solidFill>
                <a:schemeClr val="accent6"/>
              </a:solidFill>
            </a:rPr>
            <a:t>6%</a:t>
          </a:r>
          <a:endParaRPr lang="es-CO" sz="1200" b="1" dirty="0">
            <a:solidFill>
              <a:schemeClr val="accent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1/09/2025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1/09/2025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914591"/>
            <a:ext cx="4282751" cy="3337767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AGOSTO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31 DE 2025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CO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83%</a:t>
            </a:r>
            <a:r>
              <a:rPr lang="es-CO" dirty="0" smtClean="0"/>
              <a:t>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914591"/>
            <a:ext cx="4260915" cy="3404609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686049" y="2363754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79%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7844" y="49248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50620"/>
              </p:ext>
            </p:extLst>
          </p:nvPr>
        </p:nvGraphicFramePr>
        <p:xfrm>
          <a:off x="0" y="1"/>
          <a:ext cx="9144000" cy="511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1"/>
          <p:cNvSpPr txBox="1"/>
          <p:nvPr/>
        </p:nvSpPr>
        <p:spPr>
          <a:xfrm>
            <a:off x="6394062" y="2894363"/>
            <a:ext cx="440987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62%</a:t>
            </a:r>
            <a:endParaRPr lang="es-CO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uadroTexto 1"/>
          <p:cNvSpPr txBox="1"/>
          <p:nvPr/>
        </p:nvSpPr>
        <p:spPr>
          <a:xfrm>
            <a:off x="4571999" y="3215739"/>
            <a:ext cx="440987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accent5">
                    <a:lumMod val="75000"/>
                  </a:schemeClr>
                </a:solidFill>
              </a:rPr>
              <a:t>72</a:t>
            </a:r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endParaRPr lang="es-CO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6947823" y="3138790"/>
            <a:ext cx="440987" cy="234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</a:t>
            </a:r>
            <a:r>
              <a:rPr lang="es-ES" sz="1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%</a:t>
            </a:r>
            <a:endParaRPr lang="es-CO" sz="1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350101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2025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904" y="4949599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157624"/>
              </p:ext>
            </p:extLst>
          </p:nvPr>
        </p:nvGraphicFramePr>
        <p:xfrm>
          <a:off x="0" y="257177"/>
          <a:ext cx="9143999" cy="469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350102 DIRECCIÓN GENERAL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6805" y="4905983"/>
            <a:ext cx="1654628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394759"/>
              </p:ext>
            </p:extLst>
          </p:nvPr>
        </p:nvGraphicFramePr>
        <p:xfrm>
          <a:off x="50348" y="685800"/>
          <a:ext cx="9093653" cy="440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AGOSTO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2025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663417"/>
              </p:ext>
            </p:extLst>
          </p:nvPr>
        </p:nvGraphicFramePr>
        <p:xfrm>
          <a:off x="0" y="609601"/>
          <a:ext cx="9220200" cy="453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11406</TotalTime>
  <Words>161</Words>
  <Application>Microsoft Office PowerPoint</Application>
  <PresentationFormat>Presentación en pantalla (16:9)</PresentationFormat>
  <Paragraphs>49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Verdana</vt:lpstr>
      <vt:lpstr>Calibri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1291</cp:revision>
  <cp:lastPrinted>2024-07-03T15:25:14Z</cp:lastPrinted>
  <dcterms:modified xsi:type="dcterms:W3CDTF">2025-09-01T17:21:43Z</dcterms:modified>
</cp:coreProperties>
</file>