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BE"/>
    <a:srgbClr val="FF4105"/>
    <a:srgbClr val="FF5757"/>
    <a:srgbClr val="043460"/>
    <a:srgbClr val="3333CC"/>
    <a:srgbClr val="CC3300"/>
    <a:srgbClr val="FF5B5B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296" autoAdjust="0"/>
  </p:normalViewPr>
  <p:slideViewPr>
    <p:cSldViewPr snapToGrid="0" snapToObjects="1" showGuides="1">
      <p:cViewPr>
        <p:scale>
          <a:sx n="125" d="100"/>
          <a:sy n="125" d="100"/>
        </p:scale>
        <p:origin x="1308" y="48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graficas.xlsx]CONSOL!Tabla dinámica2</c:name>
    <c:fmtId val="204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3.8424883802786317E-2"/>
          <c:y val="3.1129782512370523E-2"/>
          <c:w val="0.94773982212461005"/>
          <c:h val="0.7472165994158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CONSOL!$B$4:$B$6</c:f>
              <c:numCache>
                <c:formatCode>_-* #,##0_-;\-* #,##0_-;_-* "-"??_-;_-@_-</c:formatCode>
                <c:ptCount val="2"/>
                <c:pt idx="0">
                  <c:v>660302.22699999996</c:v>
                </c:pt>
                <c:pt idx="1">
                  <c:v>198352.18406500001</c:v>
                </c:pt>
              </c:numCache>
            </c:numRef>
          </c:val>
        </c:ser>
        <c:ser>
          <c:idx val="1"/>
          <c:order val="1"/>
          <c:tx>
            <c:strRef>
              <c:f>CONSOL!$C$3</c:f>
              <c:strCache>
                <c:ptCount val="1"/>
                <c:pt idx="0">
                  <c:v> BLOQUEOS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CONSOL!$C$4:$C$6</c:f>
              <c:numCache>
                <c:formatCode>_-* #,##0_-;\-* #,##0_-;_-* "-"??_-;_-@_-</c:formatCode>
                <c:ptCount val="2"/>
                <c:pt idx="0">
                  <c:v>45475.353999999999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CONSOL!$D$3</c:f>
              <c:strCache>
                <c:ptCount val="1"/>
                <c:pt idx="0">
                  <c:v> APR. VIGENTE DESPUES DE BLOQUEOS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CONSOL!$D$4:$D$6</c:f>
              <c:numCache>
                <c:formatCode>_-* #,##0_-;\-* #,##0_-;_-* "-"??_-;_-@_-</c:formatCode>
                <c:ptCount val="2"/>
                <c:pt idx="0">
                  <c:v>614826.87300000002</c:v>
                </c:pt>
                <c:pt idx="1">
                  <c:v>198352.18406500001</c:v>
                </c:pt>
              </c:numCache>
            </c:numRef>
          </c:val>
        </c:ser>
        <c:ser>
          <c:idx val="3"/>
          <c:order val="3"/>
          <c:tx>
            <c:strRef>
              <c:f>CONSOL!$E$3</c:f>
              <c:strCache>
                <c:ptCount val="1"/>
                <c:pt idx="0">
                  <c:v> COMPROMISOS   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CONSOL!$E$4:$E$6</c:f>
              <c:numCache>
                <c:formatCode>_-* #,##0_-;\-* #,##0_-;_-* "-"??_-;_-@_-</c:formatCode>
                <c:ptCount val="2"/>
                <c:pt idx="0">
                  <c:v>500198.33580056002</c:v>
                </c:pt>
                <c:pt idx="1">
                  <c:v>24484.81705021</c:v>
                </c:pt>
              </c:numCache>
            </c:numRef>
          </c:val>
        </c:ser>
        <c:ser>
          <c:idx val="4"/>
          <c:order val="4"/>
          <c:tx>
            <c:strRef>
              <c:f>CONSOL!$F$3</c:f>
              <c:strCache>
                <c:ptCount val="1"/>
                <c:pt idx="0">
                  <c:v> OBLIGACIONES     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CONSOL!$F$4:$F$6</c:f>
              <c:numCache>
                <c:formatCode>_-* #,##0_-;\-* #,##0_-;_-* "-"??_-;_-@_-</c:formatCode>
                <c:ptCount val="2"/>
                <c:pt idx="0">
                  <c:v>119011.16971594001</c:v>
                </c:pt>
                <c:pt idx="1">
                  <c:v>6607.3657123800003</c:v>
                </c:pt>
              </c:numCache>
            </c:numRef>
          </c:val>
        </c:ser>
        <c:ser>
          <c:idx val="5"/>
          <c:order val="5"/>
          <c:tx>
            <c:strRef>
              <c:f>CONSOL!$G$3</c:f>
              <c:strCache>
                <c:ptCount val="1"/>
                <c:pt idx="0">
                  <c:v>   PAGOS            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CONSOL!$G$4:$G$6</c:f>
              <c:numCache>
                <c:formatCode>_-* #,##0_-;\-* #,##0_-;_-* "-"??_-;_-@_-</c:formatCode>
                <c:ptCount val="2"/>
                <c:pt idx="0">
                  <c:v>118708.84286471001</c:v>
                </c:pt>
                <c:pt idx="1">
                  <c:v>6575.7055083800005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02370448"/>
        <c:axId val="-402373168"/>
      </c:barChart>
      <c:catAx>
        <c:axId val="-4023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02373168"/>
        <c:crosses val="autoZero"/>
        <c:auto val="1"/>
        <c:lblAlgn val="ctr"/>
        <c:lblOffset val="100"/>
        <c:noMultiLvlLbl val="0"/>
      </c:catAx>
      <c:valAx>
        <c:axId val="-4023731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-40237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#,##0.00</c:formatCode>
                <c:ptCount val="7"/>
                <c:pt idx="0">
                  <c:v>634658.52</c:v>
                </c:pt>
                <c:pt idx="1">
                  <c:v>44500</c:v>
                </c:pt>
                <c:pt idx="2">
                  <c:v>590158.52</c:v>
                </c:pt>
                <c:pt idx="3">
                  <c:v>493574.66664348997</c:v>
                </c:pt>
                <c:pt idx="4">
                  <c:v>113588.34964947001</c:v>
                </c:pt>
                <c:pt idx="5">
                  <c:v>113359.84666428</c:v>
                </c:pt>
                <c:pt idx="6">
                  <c:v>109778.68449829999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402380784"/>
        <c:axId val="-402371536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#,##0.00</c:formatCode>
                <c:ptCount val="7"/>
                <c:pt idx="0">
                  <c:v>189479.076929</c:v>
                </c:pt>
                <c:pt idx="1">
                  <c:v>0</c:v>
                </c:pt>
                <c:pt idx="2">
                  <c:v>189479.076929</c:v>
                </c:pt>
                <c:pt idx="3">
                  <c:v>16620.620449210001</c:v>
                </c:pt>
                <c:pt idx="4">
                  <c:v>4590.6550363799997</c:v>
                </c:pt>
                <c:pt idx="5">
                  <c:v>4590.6550363799997</c:v>
                </c:pt>
                <c:pt idx="6">
                  <c:v>176351.39689634999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402370992"/>
        <c:axId val="-402376432"/>
      </c:lineChart>
      <c:catAx>
        <c:axId val="-4023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02371536"/>
        <c:crosses val="autoZero"/>
        <c:auto val="1"/>
        <c:lblAlgn val="ctr"/>
        <c:lblOffset val="100"/>
        <c:noMultiLvlLbl val="0"/>
      </c:catAx>
      <c:valAx>
        <c:axId val="-40237153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-402380784"/>
        <c:crosses val="autoZero"/>
        <c:crossBetween val="between"/>
      </c:valAx>
      <c:valAx>
        <c:axId val="-402376432"/>
        <c:scaling>
          <c:orientation val="minMax"/>
        </c:scaling>
        <c:delete val="1"/>
        <c:axPos val="r"/>
        <c:numFmt formatCode="#,##0.00" sourceLinked="1"/>
        <c:majorTickMark val="none"/>
        <c:minorTickMark val="none"/>
        <c:tickLblPos val="nextTo"/>
        <c:crossAx val="-402370992"/>
        <c:crosses val="max"/>
        <c:crossBetween val="between"/>
      </c:valAx>
      <c:catAx>
        <c:axId val="-402370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40237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18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6623.6691570699995</c:v>
                </c:pt>
                <c:pt idx="1">
                  <c:v>7864.1966009999996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5422.8200664700007</c:v>
                </c:pt>
                <c:pt idx="1">
                  <c:v>2016.7106759999999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5348.9962004300005</c:v>
                </c:pt>
                <c:pt idx="1">
                  <c:v>1985.0504719999999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397769696"/>
        <c:axId val="-397757184"/>
      </c:barChart>
      <c:catAx>
        <c:axId val="-3977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97757184"/>
        <c:crosses val="autoZero"/>
        <c:auto val="1"/>
        <c:lblAlgn val="ctr"/>
        <c:lblOffset val="100"/>
        <c:noMultiLvlLbl val="0"/>
      </c:catAx>
      <c:valAx>
        <c:axId val="-3977571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397769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#,##0.00</c:formatCode>
                <c:ptCount val="7"/>
                <c:pt idx="0">
                  <c:v>11765.084064999999</c:v>
                </c:pt>
                <c:pt idx="1">
                  <c:v>0</c:v>
                </c:pt>
                <c:pt idx="2">
                  <c:v>11765.084064999999</c:v>
                </c:pt>
                <c:pt idx="3">
                  <c:v>9717.9793395400011</c:v>
                </c:pt>
                <c:pt idx="4">
                  <c:v>2509.2096752100001</c:v>
                </c:pt>
                <c:pt idx="5">
                  <c:v>2477.5494712099999</c:v>
                </c:pt>
                <c:pt idx="6">
                  <c:v>2176.9996232499998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#,##0.00</c:formatCode>
                <c:ptCount val="7"/>
                <c:pt idx="0">
                  <c:v>161837.1</c:v>
                </c:pt>
                <c:pt idx="1">
                  <c:v>0</c:v>
                </c:pt>
                <c:pt idx="2">
                  <c:v>161837.1</c:v>
                </c:pt>
                <c:pt idx="3">
                  <c:v>6489.6975122600006</c:v>
                </c:pt>
                <c:pt idx="4">
                  <c:v>1682.3700030900002</c:v>
                </c:pt>
                <c:pt idx="5">
                  <c:v>1682.3700030900002</c:v>
                </c:pt>
                <c:pt idx="6">
                  <c:v>155724.34657610001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#,##0.00</c:formatCode>
                <c:ptCount val="7"/>
                <c:pt idx="0">
                  <c:v>18250</c:v>
                </c:pt>
                <c:pt idx="1">
                  <c:v>0</c:v>
                </c:pt>
                <c:pt idx="2">
                  <c:v>18250</c:v>
                </c:pt>
                <c:pt idx="3">
                  <c:v>5133.5111690000003</c:v>
                </c:pt>
                <c:pt idx="4">
                  <c:v>1883.8334516700002</c:v>
                </c:pt>
                <c:pt idx="5">
                  <c:v>1883.8334516700002</c:v>
                </c:pt>
                <c:pt idx="6">
                  <c:v>15213.825971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#,##0.00</c:formatCode>
                <c:ptCount val="7"/>
                <c:pt idx="0">
                  <c:v>6500</c:v>
                </c:pt>
                <c:pt idx="1">
                  <c:v>0</c:v>
                </c:pt>
                <c:pt idx="2">
                  <c:v>6500</c:v>
                </c:pt>
                <c:pt idx="3">
                  <c:v>3143.6290294099999</c:v>
                </c:pt>
                <c:pt idx="4">
                  <c:v>531.95258240999999</c:v>
                </c:pt>
                <c:pt idx="5">
                  <c:v>531.95258240999999</c:v>
                </c:pt>
                <c:pt idx="6">
                  <c:v>4302.3972610000001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7760992"/>
        <c:axId val="-397763712"/>
      </c:barChart>
      <c:catAx>
        <c:axId val="-3977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97763712"/>
        <c:crosses val="autoZero"/>
        <c:auto val="1"/>
        <c:lblAlgn val="ctr"/>
        <c:lblOffset val="100"/>
        <c:noMultiLvlLbl val="0"/>
      </c:catAx>
      <c:valAx>
        <c:axId val="-39776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397760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0.35527</cdr:x>
      <cdr:y>0.71661</cdr:y>
    </cdr:from>
    <cdr:to>
      <cdr:x>0.42187</cdr:x>
      <cdr:y>0.79516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230953" y="3092239"/>
          <a:ext cx="605641" cy="338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19 %</a:t>
          </a:r>
          <a:endParaRPr lang="es-CO" sz="1600" b="1" dirty="0">
            <a:solidFill>
              <a:schemeClr val="accent3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0.42354</cdr:x>
      <cdr:y>0.71737</cdr:y>
    </cdr:from>
    <cdr:to>
      <cdr:x>0.49014</cdr:x>
      <cdr:y>0.79592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851769" y="3095538"/>
          <a:ext cx="605641" cy="338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2">
                  <a:lumMod val="50000"/>
                </a:schemeClr>
              </a:solidFill>
            </a:rPr>
            <a:t>19 %</a:t>
          </a:r>
          <a:endParaRPr lang="es-CO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0.75757</cdr:x>
      <cdr:y>0.6695</cdr:y>
    </cdr:from>
    <cdr:to>
      <cdr:x>0.82433</cdr:x>
      <cdr:y>0.74083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6889530" y="2888964"/>
          <a:ext cx="6071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 smtClean="0">
              <a:solidFill>
                <a:schemeClr val="accent4">
                  <a:lumMod val="50000"/>
                </a:schemeClr>
              </a:solidFill>
            </a:rPr>
            <a:t>12</a:t>
          </a:r>
          <a:r>
            <a:rPr lang="es-ES" b="1" dirty="0" smtClean="0">
              <a:solidFill>
                <a:schemeClr val="accent4">
                  <a:lumMod val="50000"/>
                </a:schemeClr>
              </a:solidFill>
            </a:rPr>
            <a:t>%</a:t>
          </a:r>
          <a:endParaRPr lang="es-CO" b="1" dirty="0">
            <a:solidFill>
              <a:schemeClr val="accent4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0.83331</cdr:x>
      <cdr:y>0.664</cdr:y>
    </cdr:from>
    <cdr:to>
      <cdr:x>0.90006</cdr:x>
      <cdr:y>0.73532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7578298" y="2865214"/>
          <a:ext cx="6071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chemeClr val="accent5"/>
              </a:solidFill>
            </a:rPr>
            <a:t>3</a:t>
          </a:r>
          <a:r>
            <a:rPr lang="es-ES" b="1" dirty="0" smtClean="0">
              <a:solidFill>
                <a:schemeClr val="accent5"/>
              </a:solidFill>
            </a:rPr>
            <a:t>%</a:t>
          </a:r>
          <a:endParaRPr lang="es-CO" b="1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0.91427</cdr:x>
      <cdr:y>0.6695</cdr:y>
    </cdr:from>
    <cdr:to>
      <cdr:x>0.98102</cdr:x>
      <cdr:y>0.74083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8314568" y="2888965"/>
          <a:ext cx="6071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b="1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es-ES" b="1" dirty="0" smtClean="0">
              <a:solidFill>
                <a:schemeClr val="accent1">
                  <a:lumMod val="50000"/>
                </a:schemeClr>
              </a:solidFill>
            </a:rPr>
            <a:t>%</a:t>
          </a:r>
          <a:endParaRPr lang="es-CO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0.2627</cdr:x>
      <cdr:y>0.67469</cdr:y>
    </cdr:from>
    <cdr:to>
      <cdr:x>0.33615</cdr:x>
      <cdr:y>0.73481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50570" y="2886074"/>
          <a:ext cx="65722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27%</a:t>
          </a:r>
          <a:endParaRPr lang="es-CO" sz="16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0.3404</cdr:x>
      <cdr:y>0.73926</cdr:y>
    </cdr:from>
    <cdr:to>
      <cdr:x>0.40853</cdr:x>
      <cdr:y>0.78825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3045896" y="3162299"/>
          <a:ext cx="6096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b="1" dirty="0" smtClean="0">
              <a:solidFill>
                <a:srgbClr val="FCBCBE"/>
              </a:solidFill>
            </a:rPr>
            <a:t>22%</a:t>
          </a:r>
          <a:endParaRPr lang="es-CO" sz="1400" b="1" dirty="0">
            <a:solidFill>
              <a:srgbClr val="FCBCBE"/>
            </a:solidFill>
          </a:endParaRPr>
        </a:p>
      </cdr:txBody>
    </cdr:sp>
  </cdr:relSizeAnchor>
  <cdr:relSizeAnchor xmlns:cdr="http://schemas.openxmlformats.org/drawingml/2006/chartDrawing">
    <cdr:from>
      <cdr:x>0.40995</cdr:x>
      <cdr:y>0.74001</cdr:y>
    </cdr:from>
    <cdr:to>
      <cdr:x>0.47808</cdr:x>
      <cdr:y>0.78899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668196" y="3165474"/>
          <a:ext cx="6096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FF00"/>
              </a:solidFill>
            </a:rPr>
            <a:t>22%</a:t>
          </a:r>
          <a:endParaRPr lang="es-CO" sz="14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0.74846</cdr:x>
      <cdr:y>0.65985</cdr:y>
    </cdr:from>
    <cdr:to>
      <cdr:x>0.82191</cdr:x>
      <cdr:y>0.71997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697145" y="2822574"/>
          <a:ext cx="65722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89</a:t>
          </a:r>
          <a:r>
            <a: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%</a:t>
          </a:r>
          <a:endParaRPr lang="es-CO" sz="1600" b="1" dirty="0">
            <a:solidFill>
              <a:schemeClr val="accent1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0.82937</cdr:x>
      <cdr:y>0.77786</cdr:y>
    </cdr:from>
    <cdr:to>
      <cdr:x>0.89749</cdr:x>
      <cdr:y>0.82685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421046" y="3327399"/>
          <a:ext cx="6096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CBCBE"/>
              </a:solidFill>
            </a:rPr>
            <a:t>23%</a:t>
          </a:r>
          <a:endParaRPr lang="es-CO" sz="1400" b="1" dirty="0">
            <a:solidFill>
              <a:srgbClr val="FCBCBE"/>
            </a:solidFill>
          </a:endParaRPr>
        </a:p>
      </cdr:txBody>
    </cdr:sp>
  </cdr:relSizeAnchor>
  <cdr:relSizeAnchor xmlns:cdr="http://schemas.openxmlformats.org/drawingml/2006/chartDrawing">
    <cdr:from>
      <cdr:x>0.90036</cdr:x>
      <cdr:y>0.7786</cdr:y>
    </cdr:from>
    <cdr:to>
      <cdr:x>0.96849</cdr:x>
      <cdr:y>0.82759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8056320" y="3330574"/>
          <a:ext cx="6096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400" b="1" dirty="0" smtClean="0">
              <a:solidFill>
                <a:srgbClr val="FFFF00"/>
              </a:solidFill>
            </a:rPr>
            <a:t>22%</a:t>
          </a:r>
          <a:endParaRPr lang="es-CO" sz="14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2/05/2025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2/05/2025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ABRIL 30 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846622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763" y="4888706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86049" y="2363754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79%</a:t>
            </a:r>
            <a:endParaRPr lang="es-CO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3629"/>
              </p:ext>
            </p:extLst>
          </p:nvPr>
        </p:nvGraphicFramePr>
        <p:xfrm>
          <a:off x="0" y="668251"/>
          <a:ext cx="9094237" cy="431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39861" y="2671910"/>
            <a:ext cx="60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81%</a:t>
            </a:r>
            <a:endParaRPr lang="es-CO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63391"/>
              </p:ext>
            </p:extLst>
          </p:nvPr>
        </p:nvGraphicFramePr>
        <p:xfrm>
          <a:off x="142504" y="229161"/>
          <a:ext cx="8918369" cy="468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2025</a:t>
            </a:r>
            <a:endParaRPr lang="es-E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33956" y="4963429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879410"/>
              </p:ext>
            </p:extLst>
          </p:nvPr>
        </p:nvGraphicFramePr>
        <p:xfrm>
          <a:off x="106879" y="685801"/>
          <a:ext cx="8947860" cy="427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58303"/>
              </p:ext>
            </p:extLst>
          </p:nvPr>
        </p:nvGraphicFramePr>
        <p:xfrm>
          <a:off x="0" y="469899"/>
          <a:ext cx="9144000" cy="467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10965</TotalTime>
  <Words>144</Words>
  <Application>Microsoft Office PowerPoint</Application>
  <PresentationFormat>Presentación en pantalla (16:9)</PresentationFormat>
  <Paragraphs>34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Verdana</vt:lpstr>
      <vt:lpstr>Calibri</vt:lpstr>
      <vt:lpstr>Montserrat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1268</cp:revision>
  <cp:lastPrinted>2024-07-03T15:25:14Z</cp:lastPrinted>
  <dcterms:modified xsi:type="dcterms:W3CDTF">2025-05-02T17:33:56Z</dcterms:modified>
</cp:coreProperties>
</file>