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Montserrat" pitchFamily="2" charset="0"/>
      <p:regular r:id="rId9"/>
      <p:bold r:id="rId10"/>
    </p:embeddedFont>
    <p:embeddedFont>
      <p:font typeface="Verdana" panose="020B0604030504040204" pitchFamily="34" charset="0"/>
      <p:regular r:id="rId11"/>
      <p:bold r:id="rId12"/>
      <p:italic r:id="rId13"/>
      <p:bold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libri Light" panose="020F0302020204030204" pitchFamily="34" charset="0"/>
      <p:regular r:id="rId19"/>
      <p: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460"/>
    <a:srgbClr val="CC3300"/>
    <a:srgbClr val="FF5B5B"/>
    <a:srgbClr val="FF5757"/>
    <a:srgbClr val="66CCFF"/>
    <a:srgbClr val="CC0000"/>
    <a:srgbClr val="3333CC"/>
    <a:srgbClr val="6EA612"/>
    <a:srgbClr val="1D9A78"/>
    <a:srgbClr val="1115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17" autoAdjust="0"/>
    <p:restoredTop sz="94249" autoAdjust="0"/>
  </p:normalViewPr>
  <p:slideViewPr>
    <p:cSldViewPr snapToGrid="0" snapToObjects="1" showGuides="1">
      <p:cViewPr>
        <p:scale>
          <a:sx n="100" d="100"/>
          <a:sy n="100" d="100"/>
        </p:scale>
        <p:origin x="1368" y="990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JUNIO%2030%20DE%202023%20PRESPTO\GRAFICA%20SECCION%203501%20MINCIT%20JUNIO%2030%20DE%202023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Ejemplo%20-%20reportes\Excel%20para%20grafica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503811396473617"/>
          <c:y val="0.10104787281817909"/>
          <c:w val="0.86099352268242502"/>
          <c:h val="0.75856790714848854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MINCOMERCIO!$B$19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MINCOMERCIO!$C$18:$I$18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MINCOMERCIO!$C$19:$I$19</c:f>
              <c:numCache>
                <c:formatCode>#,##0.00</c:formatCode>
                <c:ptCount val="7"/>
                <c:pt idx="0">
                  <c:v>791497.35</c:v>
                </c:pt>
                <c:pt idx="1">
                  <c:v>41997.059690000002</c:v>
                </c:pt>
                <c:pt idx="2">
                  <c:v>749500.29030999995</c:v>
                </c:pt>
                <c:pt idx="3">
                  <c:v>688841.40745604993</c:v>
                </c:pt>
                <c:pt idx="4">
                  <c:v>368328.74033742998</c:v>
                </c:pt>
                <c:pt idx="5">
                  <c:v>368112.51900719001</c:v>
                </c:pt>
                <c:pt idx="6">
                  <c:v>60658.882853950076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MINCOMERCIO!$B$20</c:f>
              <c:strCache>
                <c:ptCount val="1"/>
                <c:pt idx="0">
                  <c:v>INVERSIÓN </c:v>
                </c:pt>
              </c:strCache>
            </c:strRef>
          </c:tx>
          <c:spPr>
            <a:solidFill>
              <a:srgbClr val="CC3300"/>
            </a:solidFill>
            <a:ln>
              <a:noFill/>
            </a:ln>
            <a:effectLst/>
            <a:sp3d/>
          </c:spPr>
          <c:invertIfNegative val="0"/>
          <c:cat>
            <c:strRef>
              <c:f>MINCOMERCIO!$C$18:$I$18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MINCOMERCIO!$C$20:$I$20</c:f>
              <c:numCache>
                <c:formatCode>#,##0.00</c:formatCode>
                <c:ptCount val="7"/>
                <c:pt idx="0">
                  <c:v>214146.28635000001</c:v>
                </c:pt>
                <c:pt idx="1">
                  <c:v>47040.615238999999</c:v>
                </c:pt>
                <c:pt idx="2">
                  <c:v>167105.671111</c:v>
                </c:pt>
                <c:pt idx="3">
                  <c:v>151084.51793776001</c:v>
                </c:pt>
                <c:pt idx="4">
                  <c:v>21750.637966400001</c:v>
                </c:pt>
                <c:pt idx="5">
                  <c:v>21649.896642400003</c:v>
                </c:pt>
                <c:pt idx="6">
                  <c:v>16021.153173239991</c:v>
                </c:pt>
              </c:numCache>
            </c:numRef>
          </c:val>
          <c:shape val="cylinder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787730864"/>
        <c:axId val="-787730320"/>
        <c:axId val="-269222144"/>
      </c:bar3DChart>
      <c:catAx>
        <c:axId val="-787730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787730320"/>
        <c:crosses val="autoZero"/>
        <c:auto val="1"/>
        <c:lblAlgn val="ctr"/>
        <c:lblOffset val="100"/>
        <c:noMultiLvlLbl val="0"/>
      </c:catAx>
      <c:valAx>
        <c:axId val="-787730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787730864"/>
        <c:crosses val="autoZero"/>
        <c:crossBetween val="between"/>
      </c:valAx>
      <c:serAx>
        <c:axId val="-269222144"/>
        <c:scaling>
          <c:orientation val="minMax"/>
        </c:scaling>
        <c:delete val="1"/>
        <c:axPos val="b"/>
        <c:majorTickMark val="none"/>
        <c:minorTickMark val="none"/>
        <c:tickLblPos val="nextTo"/>
        <c:crossAx val="-787730320"/>
        <c:crosses val="autoZero"/>
      </c:ser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MINCOMERCIO!$B$45</c:f>
              <c:strCache>
                <c:ptCount val="1"/>
                <c:pt idx="0">
                  <c:v>FUNCIONAMIENTO 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MINCOMERCIO!$C$44:$I$44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MINCOMERCIO!$C$45:$I$45</c:f>
              <c:numCache>
                <c:formatCode>#,##0.00</c:formatCode>
                <c:ptCount val="7"/>
                <c:pt idx="0">
                  <c:v>766813.89899999998</c:v>
                </c:pt>
                <c:pt idx="1">
                  <c:v>39689.343166999999</c:v>
                </c:pt>
                <c:pt idx="2">
                  <c:v>727124.55583299999</c:v>
                </c:pt>
                <c:pt idx="3">
                  <c:v>675607.62217896001</c:v>
                </c:pt>
                <c:pt idx="4">
                  <c:v>355586.23139085999</c:v>
                </c:pt>
                <c:pt idx="5">
                  <c:v>355468.02585461998</c:v>
                </c:pt>
                <c:pt idx="6">
                  <c:v>51516.93365404004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-25"/>
        <c:axId val="-298612896"/>
        <c:axId val="-298608544"/>
      </c:barChart>
      <c:lineChart>
        <c:grouping val="standard"/>
        <c:varyColors val="0"/>
        <c:ser>
          <c:idx val="1"/>
          <c:order val="1"/>
          <c:tx>
            <c:strRef>
              <c:f>MINCOMERCIO!$B$46</c:f>
              <c:strCache>
                <c:ptCount val="1"/>
                <c:pt idx="0">
                  <c:v>INVERSIÓN </c:v>
                </c:pt>
              </c:strCache>
            </c:strRef>
          </c:tx>
          <c:spPr>
            <a:ln w="38100" cap="rnd" cmpd="sng">
              <a:solidFill>
                <a:schemeClr val="accent4">
                  <a:shade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MINCOMERCIO!$C$44:$I$44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MINCOMERCIO!$C$46:$I$46</c:f>
              <c:numCache>
                <c:formatCode>#,##0.00</c:formatCode>
                <c:ptCount val="7"/>
                <c:pt idx="0">
                  <c:v>204390.63634999999</c:v>
                </c:pt>
                <c:pt idx="1">
                  <c:v>47040.615238999999</c:v>
                </c:pt>
                <c:pt idx="2">
                  <c:v>157350.02111100001</c:v>
                </c:pt>
                <c:pt idx="3">
                  <c:v>141585.49424799002</c:v>
                </c:pt>
                <c:pt idx="4">
                  <c:v>15067.4862361</c:v>
                </c:pt>
                <c:pt idx="5">
                  <c:v>14977.8642791</c:v>
                </c:pt>
                <c:pt idx="6">
                  <c:v>15764.52686300998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-298613440"/>
        <c:axId val="-298608000"/>
      </c:lineChart>
      <c:catAx>
        <c:axId val="-298612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98608544"/>
        <c:crosses val="autoZero"/>
        <c:auto val="1"/>
        <c:lblAlgn val="ctr"/>
        <c:lblOffset val="100"/>
        <c:noMultiLvlLbl val="0"/>
      </c:catAx>
      <c:valAx>
        <c:axId val="-298608544"/>
        <c:scaling>
          <c:orientation val="minMax"/>
        </c:scaling>
        <c:delete val="0"/>
        <c:axPos val="l"/>
        <c:majorGridlines>
          <c:spPr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98612896"/>
        <c:crosses val="autoZero"/>
        <c:crossBetween val="between"/>
      </c:valAx>
      <c:valAx>
        <c:axId val="-298608000"/>
        <c:scaling>
          <c:orientation val="minMax"/>
        </c:scaling>
        <c:delete val="0"/>
        <c:axPos val="r"/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98613440"/>
        <c:crosses val="max"/>
        <c:crossBetween val="between"/>
      </c:valAx>
      <c:catAx>
        <c:axId val="-2986134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2986080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 smtClean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  <a:endParaRPr lang="en-US" sz="1000" dirty="0">
              <a:latin typeface="Verdana" panose="020B0604030504040204" pitchFamily="34" charset="0"/>
              <a:ea typeface="Verdana" panose="020B0604030504040204" pitchFamily="34" charset="0"/>
            </a:endParaRP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MINCOMERCIO!$B$87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MINCOMERCIO!$C$86:$I$86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MINCOMERCIO!$C$87:$I$87</c:f>
              <c:numCache>
                <c:formatCode>#,##0.00</c:formatCode>
                <c:ptCount val="7"/>
                <c:pt idx="0">
                  <c:v>24683.451000000001</c:v>
                </c:pt>
                <c:pt idx="1">
                  <c:v>2307.7165230000001</c:v>
                </c:pt>
                <c:pt idx="2">
                  <c:v>22375.734477000002</c:v>
                </c:pt>
                <c:pt idx="3">
                  <c:v>13233.785277090001</c:v>
                </c:pt>
                <c:pt idx="4">
                  <c:v>12742.50894657</c:v>
                </c:pt>
                <c:pt idx="5">
                  <c:v>12644.493152569999</c:v>
                </c:pt>
                <c:pt idx="6">
                  <c:v>9141.9491999099992</c:v>
                </c:pt>
              </c:numCache>
            </c:numRef>
          </c:val>
          <c:shape val="cylinder"/>
        </c:ser>
        <c:ser>
          <c:idx val="1"/>
          <c:order val="1"/>
          <c:tx>
            <c:strRef>
              <c:f>MINCOMERCIO!$B$88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MINCOMERCIO!$C$86:$I$86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MINCOMERCIO!$C$88:$I$88</c:f>
              <c:numCache>
                <c:formatCode>#,##0.00</c:formatCode>
                <c:ptCount val="7"/>
                <c:pt idx="0">
                  <c:v>9755.65</c:v>
                </c:pt>
                <c:pt idx="1">
                  <c:v>0</c:v>
                </c:pt>
                <c:pt idx="2">
                  <c:v>9755.65</c:v>
                </c:pt>
                <c:pt idx="3">
                  <c:v>9499.0236897699997</c:v>
                </c:pt>
                <c:pt idx="4">
                  <c:v>6683.1517303000001</c:v>
                </c:pt>
                <c:pt idx="5">
                  <c:v>6672.0323632999998</c:v>
                </c:pt>
                <c:pt idx="6">
                  <c:v>256.62631022999955</c:v>
                </c:pt>
              </c:numCache>
            </c:numRef>
          </c:val>
          <c:shape val="cylinder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119871856"/>
        <c:axId val="-2119863696"/>
        <c:axId val="0"/>
      </c:bar3DChart>
      <c:catAx>
        <c:axId val="-211987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19863696"/>
        <c:crosses val="autoZero"/>
        <c:auto val="1"/>
        <c:lblAlgn val="ctr"/>
        <c:lblOffset val="100"/>
        <c:noMultiLvlLbl val="0"/>
      </c:catAx>
      <c:valAx>
        <c:axId val="-2119863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198718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MINCOMERCIO!$B$119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MINCOMERCIO!$C$118:$I$118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MINCOMERCIO!$C$119:$I$119</c:f>
              <c:numCache>
                <c:formatCode>#,##0.00</c:formatCode>
                <c:ptCount val="7"/>
                <c:pt idx="0">
                  <c:v>33785.391760999999</c:v>
                </c:pt>
                <c:pt idx="1">
                  <c:v>517</c:v>
                </c:pt>
                <c:pt idx="2">
                  <c:v>33268.391760999999</c:v>
                </c:pt>
                <c:pt idx="3">
                  <c:v>32885.789631600004</c:v>
                </c:pt>
                <c:pt idx="4">
                  <c:v>8474.72683263</c:v>
                </c:pt>
                <c:pt idx="5">
                  <c:v>8460.0577656299993</c:v>
                </c:pt>
                <c:pt idx="6">
                  <c:v>382.60212939999769</c:v>
                </c:pt>
              </c:numCache>
            </c:numRef>
          </c:val>
        </c:ser>
        <c:ser>
          <c:idx val="1"/>
          <c:order val="1"/>
          <c:tx>
            <c:strRef>
              <c:f>MINCOMERCIO!$B$120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MINCOMERCIO!$C$118:$I$118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MINCOMERCIO!$C$120:$I$120</c:f>
              <c:numCache>
                <c:formatCode>#,##0.00</c:formatCode>
                <c:ptCount val="7"/>
                <c:pt idx="0">
                  <c:v>169455.40435299999</c:v>
                </c:pt>
                <c:pt idx="1">
                  <c:v>44949.187889000001</c:v>
                </c:pt>
                <c:pt idx="2">
                  <c:v>124506.216464</c:v>
                </c:pt>
                <c:pt idx="3">
                  <c:v>110486.74038167999</c:v>
                </c:pt>
                <c:pt idx="4">
                  <c:v>8353.961286669999</c:v>
                </c:pt>
                <c:pt idx="5">
                  <c:v>8315.6358366699988</c:v>
                </c:pt>
                <c:pt idx="6">
                  <c:v>14019.476082320007</c:v>
                </c:pt>
              </c:numCache>
            </c:numRef>
          </c:val>
        </c:ser>
        <c:ser>
          <c:idx val="2"/>
          <c:order val="2"/>
          <c:tx>
            <c:strRef>
              <c:f>MINCOMERCIO!$B$121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MINCOMERCIO!$C$118:$I$118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MINCOMERCIO!$C$121:$I$121</c:f>
              <c:numCache>
                <c:formatCode>#,##0.00</c:formatCode>
                <c:ptCount val="7"/>
                <c:pt idx="0">
                  <c:v>8171.5345239999997</c:v>
                </c:pt>
                <c:pt idx="1">
                  <c:v>1381.056014</c:v>
                </c:pt>
                <c:pt idx="2">
                  <c:v>6790.4785099999999</c:v>
                </c:pt>
                <c:pt idx="3">
                  <c:v>5285.0031156699997</c:v>
                </c:pt>
                <c:pt idx="4">
                  <c:v>3143.2436126699999</c:v>
                </c:pt>
                <c:pt idx="5">
                  <c:v>3108.4856126700001</c:v>
                </c:pt>
                <c:pt idx="6">
                  <c:v>1505.47539433</c:v>
                </c:pt>
              </c:numCache>
            </c:numRef>
          </c:val>
        </c:ser>
        <c:ser>
          <c:idx val="3"/>
          <c:order val="3"/>
          <c:tx>
            <c:strRef>
              <c:f>MINCOMERCIO!$B$122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rgbClr val="FF5B5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64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MINCOMERCIO!$C$118:$I$118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MINCOMERCIO!$C$122:$I$122</c:f>
              <c:numCache>
                <c:formatCode>#,##0.00</c:formatCode>
                <c:ptCount val="7"/>
                <c:pt idx="0">
                  <c:v>2733.9557119999999</c:v>
                </c:pt>
                <c:pt idx="1">
                  <c:v>193.37133600000001</c:v>
                </c:pt>
                <c:pt idx="2">
                  <c:v>2540.5843759999998</c:v>
                </c:pt>
                <c:pt idx="3">
                  <c:v>2426.9848088099998</c:v>
                </c:pt>
                <c:pt idx="4">
                  <c:v>1778.70623443</c:v>
                </c:pt>
                <c:pt idx="5">
                  <c:v>1765.71742743</c:v>
                </c:pt>
                <c:pt idx="6">
                  <c:v>113.59956719000006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-2119871312"/>
        <c:axId val="-2119866960"/>
      </c:barChart>
      <c:catAx>
        <c:axId val="-21198713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19866960"/>
        <c:crosses val="autoZero"/>
        <c:auto val="1"/>
        <c:lblAlgn val="ctr"/>
        <c:lblOffset val="100"/>
        <c:noMultiLvlLbl val="0"/>
      </c:catAx>
      <c:valAx>
        <c:axId val="-2119866960"/>
        <c:scaling>
          <c:orientation val="minMax"/>
        </c:scaling>
        <c:delete val="1"/>
        <c:axPos val="l"/>
        <c:numFmt formatCode="#,##0.00" sourceLinked="1"/>
        <c:majorTickMark val="none"/>
        <c:minorTickMark val="none"/>
        <c:tickLblPos val="nextTo"/>
        <c:crossAx val="-2119871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15875" cap="flat" cmpd="sng" algn="ctr">
        <a:solidFill>
          <a:schemeClr val="tx1">
            <a:lumMod val="65000"/>
            <a:lumOff val="3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0.02164</cdr:x>
      <cdr:y>0.95123</cdr:y>
    </cdr:from>
    <cdr:to>
      <cdr:x>0.97836</cdr:x>
      <cdr:y>0.99174</cdr:y>
    </cdr:to>
    <cdr:sp macro="" textlink="">
      <cdr:nvSpPr>
        <cdr:cNvPr id="2" name="Rectángulo 1"/>
        <cdr:cNvSpPr/>
      </cdr:nvSpPr>
      <cdr:spPr>
        <a:xfrm xmlns:a="http://schemas.openxmlformats.org/drawingml/2006/main" flipH="1">
          <a:off x="205295" y="4436743"/>
          <a:ext cx="9076308" cy="1889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pPr lvl="0">
            <a:lnSpc>
              <a:spcPct val="90000"/>
            </a:lnSpc>
            <a:spcBef>
              <a:spcPts val="800"/>
            </a:spcBef>
            <a:buSzPts val="1100"/>
          </a:pPr>
          <a:r>
            <a:rPr lang="es-CO" sz="7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Cifras en millones de pesos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2/10/2024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2/10/2024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xdr="http://schemas.openxmlformats.org/drawingml/2006/spreadsheetDrawing" xmlns:a16="http://schemas.microsoft.com/office/drawing/2014/main" xmlns="" xmlns:lc="http://schemas.openxmlformats.org/drawingml/2006/lockedCanvas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846622"/>
            <a:ext cx="4453812" cy="3396688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–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</a:t>
            </a:r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PRESUPUESTAL  ACUMULADA</a:t>
            </a:r>
            <a:r>
              <a:rPr lang="es-CO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CO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</a:t>
            </a:r>
            <a:r>
              <a:rPr lang="es-CO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SEPTIEMBRE 30 </a:t>
            </a:r>
            <a:r>
              <a:rPr lang="es-ES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 </a:t>
            </a:r>
            <a:r>
              <a:rPr lang="es-ES" sz="14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2024</a:t>
            </a:r>
            <a:endParaRPr lang="es-CO" sz="14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86139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 smtClean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91,63%   -   OBLIGADO  42,56%    -   PAGADO 42,52%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888" y="846623"/>
            <a:ext cx="4251001" cy="3396688"/>
          </a:xfrm>
          <a:prstGeom prst="rect">
            <a:avLst/>
          </a:prstGeom>
          <a:ln w="19050" cap="sq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CuadroTexto 18"/>
          <p:cNvSpPr txBox="1"/>
          <p:nvPr/>
        </p:nvSpPr>
        <p:spPr>
          <a:xfrm>
            <a:off x="2320989" y="4113976"/>
            <a:ext cx="236855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Fuente: </a:t>
            </a:r>
            <a:r>
              <a:rPr lang="es-ES" sz="500" dirty="0" err="1" smtClean="0">
                <a:solidFill>
                  <a:schemeClr val="accent2">
                    <a:lumMod val="75000"/>
                  </a:schemeClr>
                </a:solidFill>
              </a:rPr>
              <a:t>Brickcontrol</a:t>
            </a:r>
            <a:r>
              <a:rPr lang="es-ES" sz="500" dirty="0" smtClean="0">
                <a:solidFill>
                  <a:schemeClr val="accent2">
                    <a:lumMod val="75000"/>
                  </a:schemeClr>
                </a:solidFill>
              </a:rPr>
              <a:t>, https</a:t>
            </a:r>
            <a:r>
              <a:rPr lang="es-ES" sz="500" dirty="0">
                <a:solidFill>
                  <a:schemeClr val="accent2">
                    <a:lumMod val="75000"/>
                  </a:schemeClr>
                </a:solidFill>
              </a:rPr>
              <a:t>://www.brickcontrol.com/es/producto/presupuestos</a:t>
            </a:r>
            <a:r>
              <a:rPr lang="es-ES" sz="600" dirty="0" smtClean="0">
                <a:solidFill>
                  <a:schemeClr val="accent2">
                    <a:lumMod val="75000"/>
                  </a:schemeClr>
                </a:solidFill>
              </a:rPr>
              <a:t>/</a:t>
            </a:r>
            <a:endParaRPr lang="es-CO" sz="6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30 DE SEPTIEMBRE DE 2024 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885428"/>
              </p:ext>
            </p:extLst>
          </p:nvPr>
        </p:nvGraphicFramePr>
        <p:xfrm>
          <a:off x="1944" y="0"/>
          <a:ext cx="9142056" cy="5010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3501-01 GESTIÓN GENERAL 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30 DE SEPTIEMBRE DE  2024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763" y="48549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373319"/>
              </p:ext>
            </p:extLst>
          </p:nvPr>
        </p:nvGraphicFramePr>
        <p:xfrm>
          <a:off x="3385930" y="2425148"/>
          <a:ext cx="2683566" cy="2383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5824852"/>
              </p:ext>
            </p:extLst>
          </p:nvPr>
        </p:nvGraphicFramePr>
        <p:xfrm>
          <a:off x="1" y="389740"/>
          <a:ext cx="9144000" cy="46811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EJECUCIÓN PRESUPUESTAL ACUMULADA   </a:t>
            </a:r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NIDAD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EJECUTORA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3501-02 DIRECCIÓN DE COMERCIO EXTERIOR </a:t>
            </a:r>
          </a:p>
          <a:p>
            <a:pPr marL="0" indent="0"/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30 DE SEPTIEMBRE DE 2024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748256" y="4996923"/>
            <a:ext cx="1743740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itchFamily="2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8600810"/>
              </p:ext>
            </p:extLst>
          </p:nvPr>
        </p:nvGraphicFramePr>
        <p:xfrm>
          <a:off x="1013" y="571500"/>
          <a:ext cx="9053725" cy="4425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 CORTE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30 DE SEPTIEMBRE DE 2024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89598" y="4968084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7189987"/>
              </p:ext>
            </p:extLst>
          </p:nvPr>
        </p:nvGraphicFramePr>
        <p:xfrm>
          <a:off x="89598" y="609600"/>
          <a:ext cx="8873427" cy="4446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10663</TotalTime>
  <Words>117</Words>
  <Application>Microsoft Office PowerPoint</Application>
  <PresentationFormat>Presentación en pantalla (16:9)</PresentationFormat>
  <Paragraphs>21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Montserrat</vt:lpstr>
      <vt:lpstr>Verdana</vt:lpstr>
      <vt:lpstr>Calibri</vt:lpstr>
      <vt:lpstr>Arial</vt:lpstr>
      <vt:lpstr>Calibri Light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1234</cp:revision>
  <cp:lastPrinted>2024-07-03T15:25:14Z</cp:lastPrinted>
  <dcterms:modified xsi:type="dcterms:W3CDTF">2024-10-02T15:27:40Z</dcterms:modified>
</cp:coreProperties>
</file>