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460"/>
    <a:srgbClr val="CC3300"/>
    <a:srgbClr val="FF5B5B"/>
    <a:srgbClr val="FF5757"/>
    <a:srgbClr val="66CCFF"/>
    <a:srgbClr val="CC0000"/>
    <a:srgbClr val="3333CC"/>
    <a:srgbClr val="6EA612"/>
    <a:srgbClr val="1D9A78"/>
    <a:srgbClr val="111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249" autoAdjust="0"/>
  </p:normalViewPr>
  <p:slideViewPr>
    <p:cSldViewPr snapToGrid="0" snapToObjects="1" showGuides="1">
      <p:cViewPr>
        <p:scale>
          <a:sx n="100" d="100"/>
          <a:sy n="100" d="100"/>
        </p:scale>
        <p:origin x="1368" y="99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03811396473617"/>
          <c:y val="0.10104787281817909"/>
          <c:w val="0.86099352268242502"/>
          <c:h val="0.7585679071484885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MINCOMERCIO!$C$19:$I$19</c:f>
              <c:numCache>
                <c:formatCode>#,##0.00</c:formatCode>
                <c:ptCount val="7"/>
                <c:pt idx="0">
                  <c:v>791497.35</c:v>
                </c:pt>
                <c:pt idx="1">
                  <c:v>41997.059690000002</c:v>
                </c:pt>
                <c:pt idx="2">
                  <c:v>749500.29030999995</c:v>
                </c:pt>
                <c:pt idx="3">
                  <c:v>688841.40745604993</c:v>
                </c:pt>
                <c:pt idx="4">
                  <c:v>368328.74033742998</c:v>
                </c:pt>
                <c:pt idx="5">
                  <c:v>368112.51900719001</c:v>
                </c:pt>
                <c:pt idx="6">
                  <c:v>60658.882853950076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MINCOMERCIO!$C$20:$I$20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47040.615238999999</c:v>
                </c:pt>
                <c:pt idx="2">
                  <c:v>167105.671111</c:v>
                </c:pt>
                <c:pt idx="3">
                  <c:v>151084.51793776001</c:v>
                </c:pt>
                <c:pt idx="4">
                  <c:v>21750.637966400001</c:v>
                </c:pt>
                <c:pt idx="5">
                  <c:v>21649.896642400003</c:v>
                </c:pt>
                <c:pt idx="6">
                  <c:v>16021.153173239991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87730864"/>
        <c:axId val="-787730320"/>
        <c:axId val="-269222144"/>
      </c:bar3DChart>
      <c:catAx>
        <c:axId val="-78773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87730320"/>
        <c:crosses val="autoZero"/>
        <c:auto val="1"/>
        <c:lblAlgn val="ctr"/>
        <c:lblOffset val="100"/>
        <c:noMultiLvlLbl val="0"/>
      </c:catAx>
      <c:valAx>
        <c:axId val="-78773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87730864"/>
        <c:crosses val="autoZero"/>
        <c:crossBetween val="between"/>
      </c:valAx>
      <c:serAx>
        <c:axId val="-269222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-78773032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MINCOMERCIO!$C$44:$I$44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MINCOMERCIO!$C$45:$I$45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39689.343166999999</c:v>
                </c:pt>
                <c:pt idx="2">
                  <c:v>727124.55583299999</c:v>
                </c:pt>
                <c:pt idx="3">
                  <c:v>675607.62217896001</c:v>
                </c:pt>
                <c:pt idx="4">
                  <c:v>355586.23139085999</c:v>
                </c:pt>
                <c:pt idx="5">
                  <c:v>355468.02585461998</c:v>
                </c:pt>
                <c:pt idx="6">
                  <c:v>51516.93365404004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98612896"/>
        <c:axId val="-298608544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38100" cap="rnd" cmpd="sng">
              <a:solidFill>
                <a:schemeClr val="accent4">
                  <a:shade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MINCOMERCIO!$C$44:$I$44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MINCOMERCIO!$C$46:$I$46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47040.615238999999</c:v>
                </c:pt>
                <c:pt idx="2">
                  <c:v>157350.02111100001</c:v>
                </c:pt>
                <c:pt idx="3">
                  <c:v>141585.49424799002</c:v>
                </c:pt>
                <c:pt idx="4">
                  <c:v>15067.4862361</c:v>
                </c:pt>
                <c:pt idx="5">
                  <c:v>14977.8642791</c:v>
                </c:pt>
                <c:pt idx="6">
                  <c:v>15764.52686300998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98613440"/>
        <c:axId val="-298608000"/>
      </c:lineChart>
      <c:catAx>
        <c:axId val="-2986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8608544"/>
        <c:crosses val="autoZero"/>
        <c:auto val="1"/>
        <c:lblAlgn val="ctr"/>
        <c:lblOffset val="100"/>
        <c:noMultiLvlLbl val="0"/>
      </c:catAx>
      <c:valAx>
        <c:axId val="-29860854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8612896"/>
        <c:crosses val="autoZero"/>
        <c:crossBetween val="between"/>
      </c:valAx>
      <c:valAx>
        <c:axId val="-298608000"/>
        <c:scaling>
          <c:orientation val="minMax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8613440"/>
        <c:crosses val="max"/>
        <c:crossBetween val="between"/>
      </c:valAx>
      <c:catAx>
        <c:axId val="-298613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98608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MINCOMERCIO!$B$87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MINCOMERCIO!$C$87:$I$87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2307.7165230000001</c:v>
                </c:pt>
                <c:pt idx="2">
                  <c:v>22375.734477000002</c:v>
                </c:pt>
                <c:pt idx="3">
                  <c:v>13233.785277090001</c:v>
                </c:pt>
                <c:pt idx="4">
                  <c:v>12742.50894657</c:v>
                </c:pt>
                <c:pt idx="5">
                  <c:v>12644.493152569999</c:v>
                </c:pt>
                <c:pt idx="6">
                  <c:v>9141.9491999099992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MINCOMERCIO!$B$88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MINCOMERCIO!$C$88:$I$88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9499.0236897699997</c:v>
                </c:pt>
                <c:pt idx="4">
                  <c:v>6683.1517303000001</c:v>
                </c:pt>
                <c:pt idx="5">
                  <c:v>6672.0323632999998</c:v>
                </c:pt>
                <c:pt idx="6">
                  <c:v>256.62631022999955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871856"/>
        <c:axId val="-2119863696"/>
        <c:axId val="0"/>
      </c:bar3DChart>
      <c:catAx>
        <c:axId val="-211987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19863696"/>
        <c:crosses val="autoZero"/>
        <c:auto val="1"/>
        <c:lblAlgn val="ctr"/>
        <c:lblOffset val="100"/>
        <c:noMultiLvlLbl val="0"/>
      </c:catAx>
      <c:valAx>
        <c:axId val="-211986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19871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MINCOMERCIO!$C$119:$I$119</c:f>
              <c:numCache>
                <c:formatCode>#,##0.00</c:formatCode>
                <c:ptCount val="7"/>
                <c:pt idx="0">
                  <c:v>33785.391760999999</c:v>
                </c:pt>
                <c:pt idx="1">
                  <c:v>517</c:v>
                </c:pt>
                <c:pt idx="2">
                  <c:v>33268.391760999999</c:v>
                </c:pt>
                <c:pt idx="3">
                  <c:v>32885.789631600004</c:v>
                </c:pt>
                <c:pt idx="4">
                  <c:v>8474.72683263</c:v>
                </c:pt>
                <c:pt idx="5">
                  <c:v>8460.0577656299993</c:v>
                </c:pt>
                <c:pt idx="6">
                  <c:v>382.60212939999769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MINCOMERCIO!$C$120:$I$120</c:f>
              <c:numCache>
                <c:formatCode>#,##0.00</c:formatCode>
                <c:ptCount val="7"/>
                <c:pt idx="0">
                  <c:v>169455.40435299999</c:v>
                </c:pt>
                <c:pt idx="1">
                  <c:v>44949.187889000001</c:v>
                </c:pt>
                <c:pt idx="2">
                  <c:v>124506.216464</c:v>
                </c:pt>
                <c:pt idx="3">
                  <c:v>110486.74038167999</c:v>
                </c:pt>
                <c:pt idx="4">
                  <c:v>8353.961286669999</c:v>
                </c:pt>
                <c:pt idx="5">
                  <c:v>8315.6358366699988</c:v>
                </c:pt>
                <c:pt idx="6">
                  <c:v>14019.476082320007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MINCOMERCIO!$C$121:$I$121</c:f>
              <c:numCache>
                <c:formatCode>#,##0.00</c:formatCode>
                <c:ptCount val="7"/>
                <c:pt idx="0">
                  <c:v>8171.5345239999997</c:v>
                </c:pt>
                <c:pt idx="1">
                  <c:v>1381.056014</c:v>
                </c:pt>
                <c:pt idx="2">
                  <c:v>6790.4785099999999</c:v>
                </c:pt>
                <c:pt idx="3">
                  <c:v>5285.0031156699997</c:v>
                </c:pt>
                <c:pt idx="4">
                  <c:v>3143.2436126699999</c:v>
                </c:pt>
                <c:pt idx="5">
                  <c:v>3108.4856126700001</c:v>
                </c:pt>
                <c:pt idx="6">
                  <c:v>1505.47539433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MINCOMERCIO!$C$122:$I$122</c:f>
              <c:numCache>
                <c:formatCode>#,##0.00</c:formatCode>
                <c:ptCount val="7"/>
                <c:pt idx="0">
                  <c:v>2733.9557119999999</c:v>
                </c:pt>
                <c:pt idx="1">
                  <c:v>193.37133600000001</c:v>
                </c:pt>
                <c:pt idx="2">
                  <c:v>2540.5843759999998</c:v>
                </c:pt>
                <c:pt idx="3">
                  <c:v>2426.9848088099998</c:v>
                </c:pt>
                <c:pt idx="4">
                  <c:v>1778.70623443</c:v>
                </c:pt>
                <c:pt idx="5">
                  <c:v>1765.71742743</c:v>
                </c:pt>
                <c:pt idx="6">
                  <c:v>113.59956719000006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2119871312"/>
        <c:axId val="-2119866960"/>
      </c:barChart>
      <c:catAx>
        <c:axId val="-211987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19866960"/>
        <c:crosses val="autoZero"/>
        <c:auto val="1"/>
        <c:lblAlgn val="ctr"/>
        <c:lblOffset val="100"/>
        <c:noMultiLvlLbl val="0"/>
      </c:catAx>
      <c:valAx>
        <c:axId val="-21198669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-211987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0.02164</cdr:x>
      <cdr:y>0.95123</cdr:y>
    </cdr:from>
    <cdr:to>
      <cdr:x>0.97836</cdr:x>
      <cdr:y>0.99174</cdr:y>
    </cdr:to>
    <cdr:sp macro="" textlink="">
      <cdr:nvSpPr>
        <cdr:cNvPr id="2" name="Rectángulo 1"/>
        <cdr:cNvSpPr/>
      </cdr:nvSpPr>
      <cdr:spPr>
        <a:xfrm xmlns:a="http://schemas.openxmlformats.org/drawingml/2006/main" flipH="1">
          <a:off x="205295" y="4436743"/>
          <a:ext cx="9076308" cy="188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>
            <a:lnSpc>
              <a:spcPct val="90000"/>
            </a:lnSpc>
            <a:spcBef>
              <a:spcPts val="800"/>
            </a:spcBef>
            <a:buSzPts val="1100"/>
          </a:pPr>
          <a:r>
            <a:rPr lang="es-CO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Cifras en millones de 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2/10/2024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SEPTIEMBRE 30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91,63%   -   OBLIGADO  42,56%    -   PAGADO 42,52%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88" y="846623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SEPTIEMBRE DE 2024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85428"/>
              </p:ext>
            </p:extLst>
          </p:nvPr>
        </p:nvGraphicFramePr>
        <p:xfrm>
          <a:off x="1944" y="0"/>
          <a:ext cx="9142056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SEPTIEMBRE 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824852"/>
              </p:ext>
            </p:extLst>
          </p:nvPr>
        </p:nvGraphicFramePr>
        <p:xfrm>
          <a:off x="1" y="389740"/>
          <a:ext cx="9144000" cy="468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SEPTIEMBRE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48256" y="4996923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600810"/>
              </p:ext>
            </p:extLst>
          </p:nvPr>
        </p:nvGraphicFramePr>
        <p:xfrm>
          <a:off x="1013" y="571500"/>
          <a:ext cx="9053725" cy="442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SEPTIEMBRE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598" y="496808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89987"/>
              </p:ext>
            </p:extLst>
          </p:nvPr>
        </p:nvGraphicFramePr>
        <p:xfrm>
          <a:off x="89598" y="609600"/>
          <a:ext cx="8873427" cy="444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10663</TotalTime>
  <Words>117</Words>
  <Application>Microsoft Office PowerPoint</Application>
  <PresentationFormat>Presentación en pantalla (16:9)</PresentationFormat>
  <Paragraphs>21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Verdana</vt:lpstr>
      <vt:lpstr>Calibri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1234</cp:revision>
  <cp:lastPrinted>2024-07-03T15:25:14Z</cp:lastPrinted>
  <dcterms:modified xsi:type="dcterms:W3CDTF">2024-10-02T15:27:40Z</dcterms:modified>
</cp:coreProperties>
</file>