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07" r:id="rId1"/>
    <p:sldMasterId id="2147483721" r:id="rId2"/>
  </p:sldMasterIdLst>
  <p:notesMasterIdLst>
    <p:notesMasterId r:id="rId8"/>
  </p:notesMasterIdLst>
  <p:sldIdLst>
    <p:sldId id="338" r:id="rId3"/>
    <p:sldId id="328" r:id="rId4"/>
    <p:sldId id="329" r:id="rId5"/>
    <p:sldId id="331" r:id="rId6"/>
    <p:sldId id="333" r:id="rId7"/>
  </p:sldIdLst>
  <p:sldSz cx="9144000" cy="5143500" type="screen16x9"/>
  <p:notesSz cx="7010400" cy="9296400"/>
  <p:embeddedFontLst>
    <p:embeddedFont>
      <p:font typeface="Montserrat" pitchFamily="2" charset="0"/>
      <p:regular r:id="rId9"/>
      <p:bold r:id="rId10"/>
    </p:embeddedFont>
    <p:embeddedFont>
      <p:font typeface="Verdana" panose="020B0604030504040204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43460"/>
    <a:srgbClr val="FF5B5B"/>
    <a:srgbClr val="FF4105"/>
    <a:srgbClr val="CC3300"/>
    <a:srgbClr val="FF5757"/>
    <a:srgbClr val="66CCFF"/>
    <a:srgbClr val="CC0000"/>
    <a:srgbClr val="6EA612"/>
    <a:srgbClr val="1D9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249" autoAdjust="0"/>
  </p:normalViewPr>
  <p:slideViewPr>
    <p:cSldViewPr snapToGrid="0" snapToObjects="1" showGuides="1">
      <p:cViewPr varScale="1">
        <p:scale>
          <a:sx n="154" d="100"/>
          <a:sy n="154" d="100"/>
        </p:scale>
        <p:origin x="594" y="120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Ejemplo%20-%20reportes\Excel%20para%20grafica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JUNIO%2030%20DE%202023%20PRESPTO\GRAFICA%20SECCION%203501%20MINCIT%20JUNIO%2030%20DE%202023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Ejemplo%20-%20reportes\Excel%20para%20grafica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SEPTIEMBRE%2030%20DE%202023%20PRESPTO\GRAFICA%20SECCION%203501%20MINCIT%20SEPTIEMBRE%2030%20DE%202023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Ejemplo%20-%20reportes\Excel%20para%20grafica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Ejemplo%20-%20reportes\Excel%20para%20grafica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MINCOMERCIO!$B$19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MINCOMERCIO!$C$18:$I$18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MINCOMERCIO!$C$19:$I$19</c:f>
              <c:numCache>
                <c:formatCode>#,##0.00</c:formatCode>
                <c:ptCount val="7"/>
                <c:pt idx="0">
                  <c:v>791497.35</c:v>
                </c:pt>
                <c:pt idx="1">
                  <c:v>41997.059690000002</c:v>
                </c:pt>
                <c:pt idx="2">
                  <c:v>749500.29030999995</c:v>
                </c:pt>
                <c:pt idx="3">
                  <c:v>700959.72727703</c:v>
                </c:pt>
                <c:pt idx="4">
                  <c:v>400547.40953249001</c:v>
                </c:pt>
                <c:pt idx="5">
                  <c:v>400426.25279077003</c:v>
                </c:pt>
                <c:pt idx="6">
                  <c:v>48540.563032969971</c:v>
                </c:pt>
              </c:numCache>
            </c:numRef>
          </c:val>
        </c:ser>
        <c:ser>
          <c:idx val="1"/>
          <c:order val="1"/>
          <c:tx>
            <c:strRef>
              <c:f>MINCOMERCIO!$B$20</c:f>
              <c:strCache>
                <c:ptCount val="1"/>
                <c:pt idx="0">
                  <c:v>INVERSIÓN </c:v>
                </c:pt>
              </c:strCache>
            </c:strRef>
          </c:tx>
          <c:spPr>
            <a:solidFill>
              <a:srgbClr val="3333CC"/>
            </a:solidFill>
            <a:ln>
              <a:noFill/>
            </a:ln>
            <a:effectLst/>
            <a:sp3d/>
          </c:spPr>
          <c:invertIfNegative val="0"/>
          <c:cat>
            <c:strRef>
              <c:f>MINCOMERCIO!$C$18:$I$18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MINCOMERCIO!$C$20:$I$20</c:f>
              <c:numCache>
                <c:formatCode>#,##0.00</c:formatCode>
                <c:ptCount val="7"/>
                <c:pt idx="0">
                  <c:v>230526.99195</c:v>
                </c:pt>
                <c:pt idx="1">
                  <c:v>47040.615238999999</c:v>
                </c:pt>
                <c:pt idx="2">
                  <c:v>183486.37671099999</c:v>
                </c:pt>
                <c:pt idx="3">
                  <c:v>152937.04327314999</c:v>
                </c:pt>
                <c:pt idx="4">
                  <c:v>25482.768409050004</c:v>
                </c:pt>
                <c:pt idx="5">
                  <c:v>24592.196459059996</c:v>
                </c:pt>
                <c:pt idx="6">
                  <c:v>30549.333437850008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416424016"/>
        <c:axId val="-1416415856"/>
        <c:axId val="-1681363152"/>
      </c:bar3DChart>
      <c:catAx>
        <c:axId val="-1416424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416415856"/>
        <c:crosses val="autoZero"/>
        <c:auto val="1"/>
        <c:lblAlgn val="ctr"/>
        <c:lblOffset val="100"/>
        <c:noMultiLvlLbl val="0"/>
      </c:catAx>
      <c:valAx>
        <c:axId val="-1416415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416424016"/>
        <c:crosses val="autoZero"/>
        <c:crossBetween val="between"/>
      </c:valAx>
      <c:serAx>
        <c:axId val="-1681363152"/>
        <c:scaling>
          <c:orientation val="minMax"/>
        </c:scaling>
        <c:delete val="1"/>
        <c:axPos val="b"/>
        <c:majorTickMark val="none"/>
        <c:minorTickMark val="none"/>
        <c:tickLblPos val="nextTo"/>
        <c:crossAx val="-1416415856"/>
        <c:crosses val="autoZero"/>
      </c:ser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MINCOMERCIO!$B$45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-7.0788275945408603E-3"/>
                  <c:y val="-1.5594545101798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MINCOMERCIO!$C$44:$H$44</c:f>
              <c:strCache>
                <c:ptCount val="6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</c:strCache>
            </c:strRef>
          </c:cat>
          <c:val>
            <c:numRef>
              <c:f>MINCOMERCIO!$C$45:$H$45</c:f>
              <c:numCache>
                <c:formatCode>#,##0.00</c:formatCode>
                <c:ptCount val="6"/>
                <c:pt idx="0">
                  <c:v>766813.89899999998</c:v>
                </c:pt>
                <c:pt idx="1">
                  <c:v>39689.343166999999</c:v>
                </c:pt>
                <c:pt idx="2">
                  <c:v>727124.55583299999</c:v>
                </c:pt>
                <c:pt idx="3">
                  <c:v>686323.65896994004</c:v>
                </c:pt>
                <c:pt idx="4">
                  <c:v>386415.96912145003</c:v>
                </c:pt>
                <c:pt idx="5">
                  <c:v>386314.29286772996</c:v>
                </c:pt>
              </c:numCache>
            </c:numRef>
          </c:val>
        </c:ser>
        <c:ser>
          <c:idx val="1"/>
          <c:order val="1"/>
          <c:tx>
            <c:strRef>
              <c:f>MINCOMERCIO!$B$46</c:f>
              <c:strCache>
                <c:ptCount val="1"/>
                <c:pt idx="0">
                  <c:v>INVERSIÓN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2.1236482783622425E-2"/>
                  <c:y val="-7.79727255089920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MINCOMERCIO!$C$44:$H$44</c:f>
              <c:strCache>
                <c:ptCount val="6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</c:strCache>
            </c:strRef>
          </c:cat>
          <c:val>
            <c:numRef>
              <c:f>MINCOMERCIO!$C$46:$H$46</c:f>
              <c:numCache>
                <c:formatCode>#,##0.00</c:formatCode>
                <c:ptCount val="6"/>
                <c:pt idx="0">
                  <c:v>218661.00395000001</c:v>
                </c:pt>
                <c:pt idx="1">
                  <c:v>47040.615238999999</c:v>
                </c:pt>
                <c:pt idx="2">
                  <c:v>171620.38871100001</c:v>
                </c:pt>
                <c:pt idx="3">
                  <c:v>142845.28937638001</c:v>
                </c:pt>
                <c:pt idx="4">
                  <c:v>18128.041416470001</c:v>
                </c:pt>
                <c:pt idx="5">
                  <c:v>17246.357576480001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871726416"/>
        <c:axId val="-1871724240"/>
        <c:axId val="0"/>
      </c:bar3DChart>
      <c:catAx>
        <c:axId val="-187172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871724240"/>
        <c:crosses val="autoZero"/>
        <c:auto val="1"/>
        <c:lblAlgn val="ctr"/>
        <c:lblOffset val="100"/>
        <c:noMultiLvlLbl val="0"/>
      </c:catAx>
      <c:valAx>
        <c:axId val="-187172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87172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GASTOS DE INVERSION 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layout/>
      <c:overlay val="0"/>
      <c:spPr>
        <a:solidFill>
          <a:schemeClr val="bg1">
            <a:lumMod val="95000"/>
          </a:schemeClr>
        </a:solidFill>
        <a:ln>
          <a:solidFill>
            <a:schemeClr val="accent4">
              <a:lumMod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904562562486045E-3"/>
          <c:w val="1"/>
          <c:h val="0.99870954341926232"/>
        </c:manualLayout>
      </c:layout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MINCOMERCIO!$B$87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rgbClr val="FF5B5B"/>
            </a:solidFill>
            <a:ln>
              <a:noFill/>
            </a:ln>
            <a:effectLst/>
          </c:spPr>
          <c:invertIfNegative val="0"/>
          <c:cat>
            <c:strRef>
              <c:f>MINCOMERCIO!$C$86:$I$86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MINCOMERCIO!$C$87:$I$87</c:f>
              <c:numCache>
                <c:formatCode>#,##0.00</c:formatCode>
                <c:ptCount val="7"/>
                <c:pt idx="0">
                  <c:v>24683.451000000001</c:v>
                </c:pt>
                <c:pt idx="1">
                  <c:v>2307.7165230000001</c:v>
                </c:pt>
                <c:pt idx="2">
                  <c:v>22375.734477000002</c:v>
                </c:pt>
                <c:pt idx="3">
                  <c:v>14636.06830709</c:v>
                </c:pt>
                <c:pt idx="4">
                  <c:v>14131.440411040001</c:v>
                </c:pt>
                <c:pt idx="5">
                  <c:v>14111.959923040002</c:v>
                </c:pt>
                <c:pt idx="6">
                  <c:v>7739.6661699099996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871732400"/>
        <c:axId val="-1871727504"/>
      </c:barChart>
      <c:lineChart>
        <c:grouping val="standard"/>
        <c:varyColors val="0"/>
        <c:ser>
          <c:idx val="1"/>
          <c:order val="1"/>
          <c:tx>
            <c:strRef>
              <c:f>MINCOMERCIO!$B$88</c:f>
              <c:strCache>
                <c:ptCount val="1"/>
                <c:pt idx="0">
                  <c:v>INVERSION </c:v>
                </c:pt>
              </c:strCache>
            </c:strRef>
          </c:tx>
          <c:spPr>
            <a:ln w="28575" cap="rnd">
              <a:solidFill>
                <a:srgbClr val="043460"/>
              </a:solidFill>
              <a:round/>
            </a:ln>
            <a:effectLst/>
          </c:spPr>
          <c:marker>
            <c:symbol val="none"/>
          </c:marker>
          <c:cat>
            <c:strRef>
              <c:f>MINCOMERCIO!$C$86:$I$86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MINCOMERCIO!$C$88:$I$88</c:f>
              <c:numCache>
                <c:formatCode>#,##0.00</c:formatCode>
                <c:ptCount val="7"/>
                <c:pt idx="0">
                  <c:v>11865.987999999999</c:v>
                </c:pt>
                <c:pt idx="1">
                  <c:v>0</c:v>
                </c:pt>
                <c:pt idx="2">
                  <c:v>11865.987999999999</c:v>
                </c:pt>
                <c:pt idx="3">
                  <c:v>10091.75389677</c:v>
                </c:pt>
                <c:pt idx="4">
                  <c:v>7354.7269925800001</c:v>
                </c:pt>
                <c:pt idx="5">
                  <c:v>7345.8388825800002</c:v>
                </c:pt>
                <c:pt idx="6">
                  <c:v>1774.2341032299996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71732400"/>
        <c:axId val="-1871727504"/>
      </c:lineChart>
      <c:catAx>
        <c:axId val="-187173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871727504"/>
        <c:crosses val="autoZero"/>
        <c:auto val="1"/>
        <c:lblAlgn val="ctr"/>
        <c:lblOffset val="100"/>
        <c:noMultiLvlLbl val="0"/>
      </c:catAx>
      <c:valAx>
        <c:axId val="-1871727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871732400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MINCOMERCIO!$B$119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MINCOMERCIO!$C$118:$I$118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MINCOMERCIO!$C$119:$I$119</c:f>
              <c:numCache>
                <c:formatCode>#,##0.00</c:formatCode>
                <c:ptCount val="7"/>
                <c:pt idx="0">
                  <c:v>35895.729761000002</c:v>
                </c:pt>
                <c:pt idx="1">
                  <c:v>517</c:v>
                </c:pt>
                <c:pt idx="2">
                  <c:v>35378.729761000002</c:v>
                </c:pt>
                <c:pt idx="3">
                  <c:v>33574.9421716</c:v>
                </c:pt>
                <c:pt idx="4">
                  <c:v>9254.8282679099993</c:v>
                </c:pt>
                <c:pt idx="5">
                  <c:v>9229.0234579099997</c:v>
                </c:pt>
                <c:pt idx="6">
                  <c:v>1803.7875893999976</c:v>
                </c:pt>
              </c:numCache>
            </c:numRef>
          </c:val>
        </c:ser>
        <c:ser>
          <c:idx val="1"/>
          <c:order val="1"/>
          <c:tx>
            <c:strRef>
              <c:f>MINCOMERCIO!$B$120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MINCOMERCIO!$C$118:$I$118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MINCOMERCIO!$C$120:$I$120</c:f>
              <c:numCache>
                <c:formatCode>#,##0.00</c:formatCode>
                <c:ptCount val="7"/>
                <c:pt idx="0">
                  <c:v>183063.40435299999</c:v>
                </c:pt>
                <c:pt idx="1">
                  <c:v>44949.187889000001</c:v>
                </c:pt>
                <c:pt idx="2">
                  <c:v>138114.216464</c:v>
                </c:pt>
                <c:pt idx="3">
                  <c:v>111328.21616391001</c:v>
                </c:pt>
                <c:pt idx="4">
                  <c:v>10221.7273329</c:v>
                </c:pt>
                <c:pt idx="5">
                  <c:v>10023.9781929</c:v>
                </c:pt>
                <c:pt idx="6">
                  <c:v>26786.000300089996</c:v>
                </c:pt>
              </c:numCache>
            </c:numRef>
          </c:val>
        </c:ser>
        <c:ser>
          <c:idx val="2"/>
          <c:order val="2"/>
          <c:tx>
            <c:strRef>
              <c:f>MINCOMERCIO!$B$121</c:f>
              <c:strCache>
                <c:ptCount val="1"/>
                <c:pt idx="0">
                  <c:v>SECRETARIA GENERAL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MINCOMERCIO!$C$118:$I$118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MINCOMERCIO!$C$121:$I$121</c:f>
              <c:numCache>
                <c:formatCode>#,##0.00</c:formatCode>
                <c:ptCount val="7"/>
                <c:pt idx="0">
                  <c:v>8833.9021240000002</c:v>
                </c:pt>
                <c:pt idx="1">
                  <c:v>1381.056014</c:v>
                </c:pt>
                <c:pt idx="2">
                  <c:v>7452.8461100000004</c:v>
                </c:pt>
                <c:pt idx="3">
                  <c:v>5512.9460221300005</c:v>
                </c:pt>
                <c:pt idx="4">
                  <c:v>3915.2208025599998</c:v>
                </c:pt>
                <c:pt idx="5">
                  <c:v>3291.6673025700002</c:v>
                </c:pt>
                <c:pt idx="6">
                  <c:v>1939.9000878699999</c:v>
                </c:pt>
              </c:numCache>
            </c:numRef>
          </c:val>
        </c:ser>
        <c:ser>
          <c:idx val="3"/>
          <c:order val="3"/>
          <c:tx>
            <c:strRef>
              <c:f>MINCOMERCIO!$B$122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MINCOMERCIO!$C$118:$I$118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MINCOMERCIO!$C$122:$I$122</c:f>
              <c:numCache>
                <c:formatCode>#,##0.00</c:formatCode>
                <c:ptCount val="7"/>
                <c:pt idx="0">
                  <c:v>2733.9557119999999</c:v>
                </c:pt>
                <c:pt idx="1">
                  <c:v>193.37133600000001</c:v>
                </c:pt>
                <c:pt idx="2">
                  <c:v>2540.5843759999998</c:v>
                </c:pt>
                <c:pt idx="3">
                  <c:v>2520.9389155100002</c:v>
                </c:pt>
                <c:pt idx="4">
                  <c:v>2090.9920056800001</c:v>
                </c:pt>
                <c:pt idx="5">
                  <c:v>2047.5275056800001</c:v>
                </c:pt>
                <c:pt idx="6">
                  <c:v>19.64546048999977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871736752"/>
        <c:axId val="-1871736208"/>
      </c:barChart>
      <c:catAx>
        <c:axId val="-187173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871736208"/>
        <c:crosses val="autoZero"/>
        <c:auto val="1"/>
        <c:lblAlgn val="ctr"/>
        <c:lblOffset val="100"/>
        <c:noMultiLvlLbl val="0"/>
      </c:catAx>
      <c:valAx>
        <c:axId val="-1871736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8717367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0.00535</cdr:x>
      <cdr:y>0.95949</cdr:y>
    </cdr:from>
    <cdr:to>
      <cdr:x>0.96207</cdr:x>
      <cdr:y>1</cdr:y>
    </cdr:to>
    <cdr:sp macro="" textlink="">
      <cdr:nvSpPr>
        <cdr:cNvPr id="2" name="Rectángulo 1"/>
        <cdr:cNvSpPr/>
      </cdr:nvSpPr>
      <cdr:spPr>
        <a:xfrm xmlns:a="http://schemas.openxmlformats.org/drawingml/2006/main" flipH="1">
          <a:off x="50800" y="4952809"/>
          <a:ext cx="9076254" cy="1892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lvl="0">
            <a:lnSpc>
              <a:spcPct val="90000"/>
            </a:lnSpc>
            <a:spcBef>
              <a:spcPts val="800"/>
            </a:spcBef>
            <a:buSzPts val="1100"/>
          </a:pPr>
          <a:r>
            <a:rPr lang="es-CO" sz="7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Cifras en millones de pesos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 dirty="0"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931976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63042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00138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044099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2606431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897891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017779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7808112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1/11/2024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6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205721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891144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463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570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04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7" t="8510" r="6531" b="5815"/>
          <a:stretch>
            <a:fillRect/>
          </a:stretch>
        </p:blipFill>
        <p:spPr bwMode="auto">
          <a:xfrm>
            <a:off x="3329835" y="0"/>
            <a:ext cx="1934315" cy="89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68890" y="846622"/>
            <a:ext cx="4453812" cy="3396688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SECCIÓN 3501 </a:t>
            </a:r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</a:t>
            </a:r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MINISTERIO DE COMERCIO INDUSTRIA Y TURISMO</a:t>
            </a: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b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EJECUCIÓN  </a:t>
            </a:r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PRESUPUESTAL  ACUMULADA </a:t>
            </a:r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OCTUBRE 31 </a:t>
            </a: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 2024</a:t>
            </a:r>
            <a:endParaRPr lang="es-CO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86139" y="4262618"/>
            <a:ext cx="8565502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COMPROMETIDO  91,52%   -   OBLIGADO  45,66%    -   PAGADO 45,55%</a:t>
            </a:r>
            <a:endParaRPr lang="es-CO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AutoShape 2" descr="Programa para presupuestos de obras de construcción - BrickContr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88" y="846623"/>
            <a:ext cx="4251001" cy="3396688"/>
          </a:xfrm>
          <a:prstGeom prst="rect">
            <a:avLst/>
          </a:prstGeom>
          <a:ln w="1905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CuadroTexto 18"/>
          <p:cNvSpPr txBox="1"/>
          <p:nvPr/>
        </p:nvSpPr>
        <p:spPr>
          <a:xfrm>
            <a:off x="2320989" y="4113976"/>
            <a:ext cx="23685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" dirty="0" smtClean="0">
                <a:solidFill>
                  <a:schemeClr val="accent2">
                    <a:lumMod val="75000"/>
                  </a:schemeClr>
                </a:solidFill>
              </a:rPr>
              <a:t>Fuente: </a:t>
            </a:r>
            <a:r>
              <a:rPr lang="es-ES" sz="500" dirty="0" err="1" smtClean="0">
                <a:solidFill>
                  <a:schemeClr val="accent2">
                    <a:lumMod val="75000"/>
                  </a:schemeClr>
                </a:solidFill>
              </a:rPr>
              <a:t>Brickcontrol</a:t>
            </a:r>
            <a:r>
              <a:rPr lang="es-ES" sz="500" dirty="0" smtClean="0">
                <a:solidFill>
                  <a:schemeClr val="accent2">
                    <a:lumMod val="75000"/>
                  </a:schemeClr>
                </a:solidFill>
              </a:rPr>
              <a:t>, https</a:t>
            </a:r>
            <a:r>
              <a:rPr lang="es-ES" sz="500" dirty="0">
                <a:solidFill>
                  <a:schemeClr val="accent2">
                    <a:lumMod val="75000"/>
                  </a:schemeClr>
                </a:solidFill>
              </a:rPr>
              <a:t>://www.brickcontrol.com/es/producto/presupuestos</a:t>
            </a:r>
            <a:r>
              <a:rPr lang="es-ES" sz="600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endParaRPr lang="es-CO" sz="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9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-1" y="-17549"/>
            <a:ext cx="9144000" cy="685800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GRAFICA EJECUCIÓN PRESUPUESTAL ACUMULADA </a:t>
            </a:r>
          </a:p>
          <a:p>
            <a:pPr lvl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SECCIÓN 3501 MINCOMERCIO CON CORTE AL 31 DE OCTUBRE DE 2024 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4713617"/>
              </p:ext>
            </p:extLst>
          </p:nvPr>
        </p:nvGraphicFramePr>
        <p:xfrm>
          <a:off x="0" y="325351"/>
          <a:ext cx="9143999" cy="4818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-497630"/>
            <a:ext cx="9144000" cy="75480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                                                                                                                                                        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ACUMULADA    </a:t>
            </a:r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UNIDAD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EJECUTORA 3501-01 GESTIÓN GENERAL CON CORTE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31 DE OCTUBRE DE  2024</a:t>
            </a:r>
            <a:endParaRPr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9763" y="4854958"/>
            <a:ext cx="1604865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1663705"/>
              </p:ext>
            </p:extLst>
          </p:nvPr>
        </p:nvGraphicFramePr>
        <p:xfrm>
          <a:off x="3385930" y="2471730"/>
          <a:ext cx="2683566" cy="2383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8196029"/>
              </p:ext>
            </p:extLst>
          </p:nvPr>
        </p:nvGraphicFramePr>
        <p:xfrm>
          <a:off x="49763" y="257176"/>
          <a:ext cx="8970412" cy="4886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1" y="-1"/>
            <a:ext cx="9144000" cy="685801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endParaRPr lang="es-CO" sz="1400" dirty="0" smtClean="0">
              <a:solidFill>
                <a:schemeClr val="bg1"/>
              </a:solidFill>
            </a:endParaRPr>
          </a:p>
          <a:p>
            <a:pPr marL="0" indent="0"/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ACUMULADA   </a:t>
            </a:r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NIDAD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EJECUTORA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3501-02 DIRECCIÓN DE COMERCIO EXTERIOR </a:t>
            </a:r>
          </a:p>
          <a:p>
            <a:pPr marL="0" indent="0"/>
            <a:r>
              <a:rPr lang="es-E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31 DE OCTUBRE DE 2024</a:t>
            </a: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/>
            <a:endParaRPr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748256" y="4996923"/>
            <a:ext cx="1743740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8225836"/>
              </p:ext>
            </p:extLst>
          </p:nvPr>
        </p:nvGraphicFramePr>
        <p:xfrm flipH="1">
          <a:off x="9054739" y="852522"/>
          <a:ext cx="45719" cy="4290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2077477"/>
              </p:ext>
            </p:extLst>
          </p:nvPr>
        </p:nvGraphicFramePr>
        <p:xfrm>
          <a:off x="104775" y="809815"/>
          <a:ext cx="8995683" cy="4333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0" y="1"/>
            <a:ext cx="9144000" cy="609600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/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EJECUCIÓN PRESUPUESTAL ACUMULADA </a:t>
            </a: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GASTOS DE INVERSIÓN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 CORTE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31 DE OCTUBRE DE 2024</a:t>
            </a: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9598" y="4968084"/>
            <a:ext cx="1672334" cy="17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3854133"/>
              </p:ext>
            </p:extLst>
          </p:nvPr>
        </p:nvGraphicFramePr>
        <p:xfrm>
          <a:off x="89598" y="704850"/>
          <a:ext cx="9054402" cy="443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10692</TotalTime>
  <Words>119</Words>
  <Application>Microsoft Office PowerPoint</Application>
  <PresentationFormat>Presentación en pantalla (16:9)</PresentationFormat>
  <Paragraphs>23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Montserrat</vt:lpstr>
      <vt:lpstr>Verdana</vt:lpstr>
      <vt:lpstr>Calibri</vt:lpstr>
      <vt:lpstr>Arial</vt:lpstr>
      <vt:lpstr>Calibri Light</vt:lpstr>
      <vt:lpstr>1_Office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Heidy Yineth Arevalo Gomez</cp:lastModifiedBy>
  <cp:revision>1238</cp:revision>
  <cp:lastPrinted>2024-07-03T15:25:14Z</cp:lastPrinted>
  <dcterms:modified xsi:type="dcterms:W3CDTF">2024-11-01T16:49:41Z</dcterms:modified>
</cp:coreProperties>
</file>