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Montserrat" pitchFamily="2" charset="0"/>
      <p:regular r:id="rId11"/>
      <p:bold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C5C000"/>
    <a:srgbClr val="FF5B5B"/>
    <a:srgbClr val="FF5757"/>
    <a:srgbClr val="FF4105"/>
    <a:srgbClr val="3333CC"/>
    <a:srgbClr val="043460"/>
    <a:srgbClr val="CC33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249" autoAdjust="0"/>
  </p:normalViewPr>
  <p:slideViewPr>
    <p:cSldViewPr snapToGrid="0" snapToObjects="1" showGuides="1">
      <p:cViewPr>
        <p:scale>
          <a:sx n="100" d="100"/>
          <a:sy n="100" d="100"/>
        </p:scale>
        <p:origin x="1368" y="99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66345781641925"/>
          <c:y val="1.5586842206992281E-2"/>
          <c:w val="0.7924081050110231"/>
          <c:h val="0.7402913223375950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MINCOMERCIO!$B$19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FF5757"/>
            </a:solidFill>
            <a:ln>
              <a:noFill/>
            </a:ln>
            <a:effectLst/>
            <a:sp3d/>
          </c:spPr>
          <c:invertIfNegative val="0"/>
          <c:cat>
            <c:strRef>
              <c:f>MINCOMERCIO!$D$18:$K$18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MINCOMERCIO!$D$19:$K$19</c:f>
              <c:numCache>
                <c:formatCode>#,##0.00</c:formatCode>
                <c:ptCount val="7"/>
                <c:pt idx="0">
                  <c:v>791497.35</c:v>
                </c:pt>
                <c:pt idx="1">
                  <c:v>50830.059690000002</c:v>
                </c:pt>
                <c:pt idx="2">
                  <c:v>740667.29030999995</c:v>
                </c:pt>
                <c:pt idx="3">
                  <c:v>709966.29081757006</c:v>
                </c:pt>
                <c:pt idx="4">
                  <c:v>425599.27256546996</c:v>
                </c:pt>
                <c:pt idx="5">
                  <c:v>425501.43674380996</c:v>
                </c:pt>
                <c:pt idx="6">
                  <c:v>30700.999492429932</c:v>
                </c:pt>
              </c:numCache>
            </c:numRef>
          </c:val>
        </c:ser>
        <c:ser>
          <c:idx val="1"/>
          <c:order val="1"/>
          <c:tx>
            <c:strRef>
              <c:f>MINCOMERCIO!$B$20</c:f>
              <c:strCache>
                <c:ptCount val="1"/>
                <c:pt idx="0">
                  <c:v>INVERSIÓN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MINCOMERCIO!$D$18:$K$18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MINCOMERCIO!$D$20:$K$20</c:f>
              <c:numCache>
                <c:formatCode>#,##0.00</c:formatCode>
                <c:ptCount val="7"/>
                <c:pt idx="0">
                  <c:v>230526.99195</c:v>
                </c:pt>
                <c:pt idx="1">
                  <c:v>55058.026053169997</c:v>
                </c:pt>
                <c:pt idx="2">
                  <c:v>175468.96589683002</c:v>
                </c:pt>
                <c:pt idx="3">
                  <c:v>148529.21697065997</c:v>
                </c:pt>
                <c:pt idx="4">
                  <c:v>28205.462222120001</c:v>
                </c:pt>
                <c:pt idx="5">
                  <c:v>28164.63302669</c:v>
                </c:pt>
                <c:pt idx="6">
                  <c:v>26939.748926170043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6475024"/>
        <c:axId val="756475568"/>
        <c:axId val="456819824"/>
      </c:bar3DChart>
      <c:catAx>
        <c:axId val="75647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6475568"/>
        <c:crosses val="autoZero"/>
        <c:auto val="1"/>
        <c:lblAlgn val="ctr"/>
        <c:lblOffset val="100"/>
        <c:noMultiLvlLbl val="0"/>
      </c:catAx>
      <c:valAx>
        <c:axId val="75647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6475024"/>
        <c:crosses val="autoZero"/>
        <c:crossBetween val="between"/>
      </c:valAx>
      <c:serAx>
        <c:axId val="456819824"/>
        <c:scaling>
          <c:orientation val="minMax"/>
        </c:scaling>
        <c:delete val="1"/>
        <c:axPos val="b"/>
        <c:majorTickMark val="none"/>
        <c:minorTickMark val="none"/>
        <c:tickLblPos val="nextTo"/>
        <c:crossAx val="756475568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MINCOMERCIO!$B$45</c:f>
              <c:strCache>
                <c:ptCount val="1"/>
                <c:pt idx="0">
                  <c:v>FUNCIONAMIENTO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MINCOMERCIO!$D$45:$K$45</c:f>
              <c:numCache>
                <c:formatCode>#,##0.00</c:formatCode>
                <c:ptCount val="7"/>
                <c:pt idx="0">
                  <c:v>766813.89899999998</c:v>
                </c:pt>
                <c:pt idx="1">
                  <c:v>48522.343166999999</c:v>
                </c:pt>
                <c:pt idx="2">
                  <c:v>718291.55583299999</c:v>
                </c:pt>
                <c:pt idx="3">
                  <c:v>694142.45484983013</c:v>
                </c:pt>
                <c:pt idx="4">
                  <c:v>410170.19039720995</c:v>
                </c:pt>
                <c:pt idx="5">
                  <c:v>410109.06035120995</c:v>
                </c:pt>
                <c:pt idx="6">
                  <c:v>24149.100983169923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55543296"/>
        <c:axId val="455544928"/>
      </c:barChart>
      <c:lineChart>
        <c:grouping val="standard"/>
        <c:varyColors val="0"/>
        <c:ser>
          <c:idx val="1"/>
          <c:order val="1"/>
          <c:tx>
            <c:strRef>
              <c:f>MINCOMERCIO!$B$46</c:f>
              <c:strCache>
                <c:ptCount val="1"/>
                <c:pt idx="0">
                  <c:v>INVERSIÓN </c:v>
                </c:pt>
              </c:strCache>
            </c:strRef>
          </c:tx>
          <c:spPr>
            <a:ln w="28575" cap="rnd">
              <a:solidFill>
                <a:srgbClr val="FF5B5B"/>
              </a:solidFill>
              <a:round/>
            </a:ln>
            <a:effectLst/>
          </c:spPr>
          <c:marker>
            <c:symbol val="none"/>
          </c:marker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MINCOMERCIO!$D$46:$K$46</c:f>
              <c:numCache>
                <c:formatCode>#,##0.00</c:formatCode>
                <c:ptCount val="7"/>
                <c:pt idx="0">
                  <c:v>218661.00395000001</c:v>
                </c:pt>
                <c:pt idx="1">
                  <c:v>55058.026053169997</c:v>
                </c:pt>
                <c:pt idx="2">
                  <c:v>163602.97789683001</c:v>
                </c:pt>
                <c:pt idx="3">
                  <c:v>138133.51325988999</c:v>
                </c:pt>
                <c:pt idx="4">
                  <c:v>19755.780994979999</c:v>
                </c:pt>
                <c:pt idx="5">
                  <c:v>19755.780994979999</c:v>
                </c:pt>
                <c:pt idx="6">
                  <c:v>25469.464636940033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539488"/>
        <c:axId val="455552000"/>
      </c:lineChart>
      <c:catAx>
        <c:axId val="4555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5544928"/>
        <c:crosses val="autoZero"/>
        <c:auto val="1"/>
        <c:lblAlgn val="ctr"/>
        <c:lblOffset val="100"/>
        <c:noMultiLvlLbl val="0"/>
      </c:catAx>
      <c:valAx>
        <c:axId val="45554492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5543296"/>
        <c:crosses val="autoZero"/>
        <c:crossBetween val="between"/>
      </c:valAx>
      <c:valAx>
        <c:axId val="455552000"/>
        <c:scaling>
          <c:orientation val="minMax"/>
        </c:scaling>
        <c:delete val="0"/>
        <c:axPos val="r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5539488"/>
        <c:crosses val="max"/>
        <c:crossBetween val="between"/>
      </c:valAx>
      <c:catAx>
        <c:axId val="455539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5552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MINCOMERCIO!$B$87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MINCOMERCIO!$D$86:$K$86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MINCOMERCIO!$D$87:$K$87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2307.7165230000001</c:v>
                </c:pt>
                <c:pt idx="2">
                  <c:v>22375.734477000002</c:v>
                </c:pt>
                <c:pt idx="3">
                  <c:v>15823.83596774</c:v>
                </c:pt>
                <c:pt idx="4">
                  <c:v>15429.08216826</c:v>
                </c:pt>
                <c:pt idx="5">
                  <c:v>15392.376392600001</c:v>
                </c:pt>
                <c:pt idx="6">
                  <c:v>6551.8985092600005</c:v>
                </c:pt>
              </c:numCache>
            </c:numRef>
          </c:val>
        </c:ser>
        <c:ser>
          <c:idx val="1"/>
          <c:order val="1"/>
          <c:tx>
            <c:strRef>
              <c:f>MINCOMERCIO!$B$88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rgbClr val="FFD653"/>
            </a:solidFill>
            <a:ln>
              <a:noFill/>
            </a:ln>
            <a:effectLst/>
            <a:sp3d/>
          </c:spPr>
          <c:invertIfNegative val="0"/>
          <c:cat>
            <c:strRef>
              <c:f>MINCOMERCIO!$D$86:$K$86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MINCOMERCIO!$D$88:$K$88</c:f>
              <c:numCache>
                <c:formatCode>#,##0.00</c:formatCode>
                <c:ptCount val="7"/>
                <c:pt idx="0">
                  <c:v>11865.987999999999</c:v>
                </c:pt>
                <c:pt idx="1">
                  <c:v>0</c:v>
                </c:pt>
                <c:pt idx="2">
                  <c:v>11865.987999999999</c:v>
                </c:pt>
                <c:pt idx="3">
                  <c:v>10395.70371077</c:v>
                </c:pt>
                <c:pt idx="4">
                  <c:v>8449.6812271399995</c:v>
                </c:pt>
                <c:pt idx="5">
                  <c:v>8408.8520317099992</c:v>
                </c:pt>
                <c:pt idx="6">
                  <c:v>1470.2842892299996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085344"/>
        <c:axId val="68095136"/>
        <c:axId val="0"/>
      </c:bar3DChart>
      <c:catAx>
        <c:axId val="6808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8095136"/>
        <c:crosses val="autoZero"/>
        <c:auto val="1"/>
        <c:lblAlgn val="ctr"/>
        <c:lblOffset val="100"/>
        <c:noMultiLvlLbl val="0"/>
      </c:catAx>
      <c:valAx>
        <c:axId val="6809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8085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616907261592296E-2"/>
          <c:y val="0.11281483682464222"/>
          <c:w val="0.8795878171478565"/>
          <c:h val="0.66024067746248705"/>
        </c:manualLayout>
      </c:layout>
      <c:area3DChart>
        <c:grouping val="standar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MINCOMERCIO!$C$118:$K$118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MINCOMERCIO!$C$119:$K$119</c:f>
              <c:numCache>
                <c:formatCode>#,##0.00</c:formatCode>
                <c:ptCount val="7"/>
                <c:pt idx="0">
                  <c:v>35895.729761000002</c:v>
                </c:pt>
                <c:pt idx="1">
                  <c:v>8534.4108141699999</c:v>
                </c:pt>
                <c:pt idx="2">
                  <c:v>27361.318946830001</c:v>
                </c:pt>
                <c:pt idx="3">
                  <c:v>25883.399052599998</c:v>
                </c:pt>
                <c:pt idx="4">
                  <c:v>10424.777176470001</c:v>
                </c:pt>
                <c:pt idx="5">
                  <c:v>10383.947981040001</c:v>
                </c:pt>
                <c:pt idx="6">
                  <c:v>1477.9198942300034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MINCOMERCIO!$C$118:$K$118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MINCOMERCIO!$C$120:$K$120</c:f>
              <c:numCache>
                <c:formatCode>#,##0.00</c:formatCode>
                <c:ptCount val="7"/>
                <c:pt idx="0">
                  <c:v>183063.40435299999</c:v>
                </c:pt>
                <c:pt idx="1">
                  <c:v>44949.187889000001</c:v>
                </c:pt>
                <c:pt idx="2">
                  <c:v>138114.216464</c:v>
                </c:pt>
                <c:pt idx="3">
                  <c:v>114296.75376828</c:v>
                </c:pt>
                <c:pt idx="4">
                  <c:v>11073.300339270001</c:v>
                </c:pt>
                <c:pt idx="5">
                  <c:v>11073.300339270001</c:v>
                </c:pt>
                <c:pt idx="6">
                  <c:v>23817.462695720002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strRef>
              <c:f>MINCOMERCIO!$C$118:$K$118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MINCOMERCIO!$C$121:$K$121</c:f>
              <c:numCache>
                <c:formatCode>#,##0.00</c:formatCode>
                <c:ptCount val="7"/>
                <c:pt idx="0">
                  <c:v>8833.9021240000002</c:v>
                </c:pt>
                <c:pt idx="1">
                  <c:v>1381.056014</c:v>
                </c:pt>
                <c:pt idx="2">
                  <c:v>7452.8461100000004</c:v>
                </c:pt>
                <c:pt idx="3">
                  <c:v>5809.6307331300004</c:v>
                </c:pt>
                <c:pt idx="4">
                  <c:v>4436.3951725599991</c:v>
                </c:pt>
                <c:pt idx="5">
                  <c:v>4436.3951725599991</c:v>
                </c:pt>
                <c:pt idx="6">
                  <c:v>1643.2153768699998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strRef>
              <c:f>MINCOMERCIO!$C$118:$K$118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MINCOMERCIO!$C$122:$K$122</c:f>
              <c:numCache>
                <c:formatCode>#,##0.00</c:formatCode>
                <c:ptCount val="7"/>
                <c:pt idx="0">
                  <c:v>2733.9557119999999</c:v>
                </c:pt>
                <c:pt idx="1">
                  <c:v>193.37133600000001</c:v>
                </c:pt>
                <c:pt idx="2">
                  <c:v>2540.5843759999998</c:v>
                </c:pt>
                <c:pt idx="3">
                  <c:v>2539.4334166500003</c:v>
                </c:pt>
                <c:pt idx="4">
                  <c:v>2270.9895338200004</c:v>
                </c:pt>
                <c:pt idx="5">
                  <c:v>2270.9895338200004</c:v>
                </c:pt>
                <c:pt idx="6">
                  <c:v>1.1509593499999047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477200"/>
        <c:axId val="756466864"/>
        <c:axId val="905599840"/>
      </c:area3DChart>
      <c:catAx>
        <c:axId val="75647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6466864"/>
        <c:crosses val="autoZero"/>
        <c:auto val="1"/>
        <c:lblAlgn val="ctr"/>
        <c:lblOffset val="100"/>
        <c:noMultiLvlLbl val="0"/>
      </c:catAx>
      <c:valAx>
        <c:axId val="75646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6477200"/>
        <c:crosses val="autoZero"/>
        <c:crossBetween val="midCat"/>
      </c:valAx>
      <c:serAx>
        <c:axId val="905599840"/>
        <c:scaling>
          <c:orientation val="minMax"/>
        </c:scaling>
        <c:delete val="1"/>
        <c:axPos val="b"/>
        <c:majorTickMark val="none"/>
        <c:minorTickMark val="none"/>
        <c:tickLblPos val="nextTo"/>
        <c:crossAx val="756466864"/>
        <c:crosses val="autoZero"/>
      </c:ser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0.00535</cdr:x>
      <cdr:y>0.95949</cdr:y>
    </cdr:from>
    <cdr:to>
      <cdr:x>0.96207</cdr:x>
      <cdr:y>1</cdr:y>
    </cdr:to>
    <cdr:sp macro="" textlink="">
      <cdr:nvSpPr>
        <cdr:cNvPr id="2" name="Rectángulo 1"/>
        <cdr:cNvSpPr/>
      </cdr:nvSpPr>
      <cdr:spPr>
        <a:xfrm xmlns:a="http://schemas.openxmlformats.org/drawingml/2006/main" flipH="1">
          <a:off x="50800" y="4952809"/>
          <a:ext cx="9076254" cy="189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lvl="0">
            <a:lnSpc>
              <a:spcPct val="90000"/>
            </a:lnSpc>
            <a:spcBef>
              <a:spcPts val="800"/>
            </a:spcBef>
            <a:buSzPts val="1100"/>
          </a:pPr>
          <a:r>
            <a:rPr lang="es-CO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Cifras en millones de pesos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3/12/2024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846622"/>
            <a:ext cx="4453812" cy="339668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NOVIEMBRE 30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2024</a:t>
            </a:r>
            <a:endParaRPr lang="es-CO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93,71%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49,53%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49,52%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88" y="846623"/>
            <a:ext cx="4251001" cy="3396688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NOVIEMBRE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494082"/>
              </p:ext>
            </p:extLst>
          </p:nvPr>
        </p:nvGraphicFramePr>
        <p:xfrm>
          <a:off x="0" y="668251"/>
          <a:ext cx="9377606" cy="447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NOVIEMBRE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3705"/>
              </p:ext>
            </p:extLst>
          </p:nvPr>
        </p:nvGraphicFramePr>
        <p:xfrm>
          <a:off x="3385930" y="2471730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06377"/>
              </p:ext>
            </p:extLst>
          </p:nvPr>
        </p:nvGraphicFramePr>
        <p:xfrm>
          <a:off x="84275" y="363138"/>
          <a:ext cx="9059725" cy="468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NOVIEMBRE DE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748256" y="4996923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439272"/>
              </p:ext>
            </p:extLst>
          </p:nvPr>
        </p:nvGraphicFramePr>
        <p:xfrm>
          <a:off x="1" y="809815"/>
          <a:ext cx="9143999" cy="432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3733800"/>
            <a:ext cx="8772525" cy="1409700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DE NOVIEMBRE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0098" y="3996535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278707"/>
              </p:ext>
            </p:extLst>
          </p:nvPr>
        </p:nvGraphicFramePr>
        <p:xfrm>
          <a:off x="0" y="152401"/>
          <a:ext cx="961072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10710</TotalTime>
  <Words>117</Words>
  <Application>Microsoft Office PowerPoint</Application>
  <PresentationFormat>Presentación en pantalla (16:9)</PresentationFormat>
  <Paragraphs>21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 Light</vt:lpstr>
      <vt:lpstr>Montserrat</vt:lpstr>
      <vt:lpstr>Verdana</vt:lpstr>
      <vt:lpstr>Calibri</vt:lpstr>
      <vt:lpstr>Arial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1240</cp:revision>
  <cp:lastPrinted>2024-07-03T15:25:14Z</cp:lastPrinted>
  <dcterms:modified xsi:type="dcterms:W3CDTF">2024-12-03T16:38:22Z</dcterms:modified>
</cp:coreProperties>
</file>