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Verdana" panose="020B0604030504040204" pitchFamily="34" charset="0"/>
      <p:regular r:id="rId9"/>
      <p:bold r:id="rId10"/>
      <p:italic r:id="rId11"/>
      <p:bold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Montserrat" pitchFamily="2" charset="0"/>
      <p:regular r:id="rId17"/>
      <p:bold r:id="rId18"/>
    </p:embeddedFont>
    <p:embeddedFont>
      <p:font typeface="Calibri Light" panose="020F0302020204030204" pitchFamily="34" charset="0"/>
      <p:regular r:id="rId19"/>
      <p: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66CCFF"/>
    <a:srgbClr val="3333CC"/>
    <a:srgbClr val="CC0000"/>
    <a:srgbClr val="043460"/>
    <a:srgbClr val="6EA612"/>
    <a:srgbClr val="1D9A78"/>
    <a:srgbClr val="111511"/>
    <a:srgbClr val="3366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1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600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&#209;O%202024\PAGINA%20WEB%20MAYO%2031%20DE%202024%20PRESPTO\GRAFICA%20SECCION%203501%20MINCIT%20MAYO%2031%20DE%202024%20CIERRE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&#209;O%202024\PAGINA%20WEB%20MAYO%2031%20DE%202024%20PRESPTO\GRAFICA%20SECCION%203501%20MINCIT%20MAYO%2031%20DE%202024%20CIERRE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&#209;O%202024\PAGINA%20WEB%20MAYO%2031%20DE%202024%20PRESPTO\GRAFICA%20SECCION%203501%20MINCIT%20MAYO%2031%20DE%202024%20CIERRE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&#209;O%202024\PAGINA%20WEB%20MAYO%2031%20DE%202024%20PRESPTO\GRAFICA%20SECCION%203501%20MINCIT%20MAYO%2031%20DE%202024%20CIERRE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TOTAL!$J$15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TOTAL!$K$14:$Q$14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TOTAL!$K$15:$Q$15</c:f>
              <c:numCache>
                <c:formatCode>#,##0.00</c:formatCode>
                <c:ptCount val="7"/>
                <c:pt idx="0">
                  <c:v>791497.35</c:v>
                </c:pt>
                <c:pt idx="1">
                  <c:v>15127.027</c:v>
                </c:pt>
                <c:pt idx="2">
                  <c:v>776370.32299999997</c:v>
                </c:pt>
                <c:pt idx="3">
                  <c:v>644576.66335225001</c:v>
                </c:pt>
                <c:pt idx="4">
                  <c:v>229065.01732777999</c:v>
                </c:pt>
                <c:pt idx="5">
                  <c:v>206833.63967492999</c:v>
                </c:pt>
                <c:pt idx="6">
                  <c:v>131793.65964775</c:v>
                </c:pt>
              </c:numCache>
            </c:numRef>
          </c:val>
        </c:ser>
        <c:ser>
          <c:idx val="1"/>
          <c:order val="1"/>
          <c:tx>
            <c:strRef>
              <c:f>TOTAL!$J$16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TOTAL!$K$14:$Q$14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TOTAL!$K$16:$Q$16</c:f>
              <c:numCache>
                <c:formatCode>#,##0.00</c:formatCode>
                <c:ptCount val="7"/>
                <c:pt idx="0">
                  <c:v>214146.28635000001</c:v>
                </c:pt>
                <c:pt idx="1">
                  <c:v>0</c:v>
                </c:pt>
                <c:pt idx="2">
                  <c:v>214146.28635000001</c:v>
                </c:pt>
                <c:pt idx="3">
                  <c:v>180462.80459956999</c:v>
                </c:pt>
                <c:pt idx="4">
                  <c:v>9359.8581664900012</c:v>
                </c:pt>
                <c:pt idx="5">
                  <c:v>9107.1822254899998</c:v>
                </c:pt>
                <c:pt idx="6">
                  <c:v>33683.481750429994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086924320"/>
        <c:axId val="-1086924864"/>
        <c:axId val="-1086025904"/>
      </c:bar3DChart>
      <c:catAx>
        <c:axId val="-1086924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086924864"/>
        <c:crosses val="autoZero"/>
        <c:auto val="1"/>
        <c:lblAlgn val="ctr"/>
        <c:lblOffset val="100"/>
        <c:noMultiLvlLbl val="0"/>
      </c:catAx>
      <c:valAx>
        <c:axId val="-1086924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086924320"/>
        <c:crosses val="autoZero"/>
        <c:crossBetween val="between"/>
      </c:valAx>
      <c:serAx>
        <c:axId val="-108602590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086924864"/>
        <c:crosses val="autoZero"/>
      </c:ser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589272964845759E-2"/>
          <c:y val="0.20412037037037037"/>
          <c:w val="0.9066528615869589"/>
          <c:h val="0.564127661125692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GG!$J$17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4">
                  <a:lumMod val="20000"/>
                  <a:lumOff val="80000"/>
                </a:schemeClr>
              </a:solidFill>
              <a:ln w="38100"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GG!$K$16:$Q$16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GG!$K$17:$Q$17</c:f>
              <c:numCache>
                <c:formatCode>#,##0.00</c:formatCode>
                <c:ptCount val="7"/>
                <c:pt idx="0">
                  <c:v>766813.89899999998</c:v>
                </c:pt>
                <c:pt idx="1">
                  <c:v>10000</c:v>
                </c:pt>
                <c:pt idx="2">
                  <c:v>756813.89899999998</c:v>
                </c:pt>
                <c:pt idx="3">
                  <c:v>636971.36067566008</c:v>
                </c:pt>
                <c:pt idx="4">
                  <c:v>222547.32501319001</c:v>
                </c:pt>
                <c:pt idx="5">
                  <c:v>200319.56836034</c:v>
                </c:pt>
                <c:pt idx="6">
                  <c:v>119842.53832433997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071512208"/>
        <c:axId val="-1071510032"/>
      </c:barChart>
      <c:lineChart>
        <c:grouping val="standard"/>
        <c:varyColors val="0"/>
        <c:ser>
          <c:idx val="1"/>
          <c:order val="1"/>
          <c:tx>
            <c:strRef>
              <c:f>GG!$J$18</c:f>
              <c:strCache>
                <c:ptCount val="1"/>
                <c:pt idx="0">
                  <c:v>INVERSION 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spPr>
                <a:solidFill>
                  <a:srgbClr val="CC0000"/>
                </a:solidFill>
                <a:ln w="28575">
                  <a:solidFill>
                    <a:srgbClr val="C0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solidFill>
                  <a:srgbClr val="CC0000"/>
                </a:solidFill>
                <a:ln w="28575">
                  <a:solidFill>
                    <a:srgbClr val="C0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solidFill>
                  <a:srgbClr val="CC0000"/>
                </a:solidFill>
                <a:ln w="28575">
                  <a:solidFill>
                    <a:srgbClr val="C0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solidFill>
                  <a:srgbClr val="CC0000"/>
                </a:solidFill>
                <a:ln w="28575">
                  <a:solidFill>
                    <a:srgbClr val="C0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>
                <a:solidFill>
                  <a:srgbClr val="CC0000"/>
                </a:solidFill>
                <a:ln w="28575">
                  <a:solidFill>
                    <a:srgbClr val="C0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>
                <a:solidFill>
                  <a:srgbClr val="CC0000"/>
                </a:solidFill>
                <a:ln w="28575">
                  <a:solidFill>
                    <a:srgbClr val="C0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>
                <a:solidFill>
                  <a:srgbClr val="CC0000"/>
                </a:solidFill>
                <a:ln w="28575">
                  <a:solidFill>
                    <a:srgbClr val="C0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8575">
                <a:solidFill>
                  <a:srgbClr val="C0000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GG!$K$16:$Q$16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GG!$K$18:$Q$18</c:f>
              <c:numCache>
                <c:formatCode>#,##0.00</c:formatCode>
                <c:ptCount val="7"/>
                <c:pt idx="0">
                  <c:v>204390.63634999999</c:v>
                </c:pt>
                <c:pt idx="1">
                  <c:v>0</c:v>
                </c:pt>
                <c:pt idx="2">
                  <c:v>204390.63634999999</c:v>
                </c:pt>
                <c:pt idx="3">
                  <c:v>171715.41773478</c:v>
                </c:pt>
                <c:pt idx="4">
                  <c:v>5961.7566139400005</c:v>
                </c:pt>
                <c:pt idx="5">
                  <c:v>5780.8243639399998</c:v>
                </c:pt>
                <c:pt idx="6">
                  <c:v>32675.218615220001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071512208"/>
        <c:axId val="-1071510032"/>
      </c:lineChart>
      <c:catAx>
        <c:axId val="-1071512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071510032"/>
        <c:crosses val="autoZero"/>
        <c:auto val="1"/>
        <c:lblAlgn val="ctr"/>
        <c:lblOffset val="100"/>
        <c:noMultiLvlLbl val="0"/>
      </c:catAx>
      <c:valAx>
        <c:axId val="-1071510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071512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DCE!$J$18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-4.1866029365338724E-3"/>
                  <c:y val="7.62090841228274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9776715608896936E-3"/>
                  <c:y val="0.195095255354438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3955343121779488E-3"/>
                  <c:y val="9.14509009473928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7.92574474877404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5.5821372487117951E-3"/>
                  <c:y val="7.92574474877404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4.1866029365338463E-3"/>
                  <c:y val="0.149369804880741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6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DCE!$K$17:$Q$17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</c:v>
                </c:pt>
              </c:strCache>
            </c:strRef>
          </c:cat>
          <c:val>
            <c:numRef>
              <c:f>DCE!$K$18:$Q$18</c:f>
              <c:numCache>
                <c:formatCode>#,##0.00</c:formatCode>
                <c:ptCount val="7"/>
                <c:pt idx="0">
                  <c:v>24683.451000000001</c:v>
                </c:pt>
                <c:pt idx="1">
                  <c:v>5127.027</c:v>
                </c:pt>
                <c:pt idx="2">
                  <c:v>19556.423999999999</c:v>
                </c:pt>
                <c:pt idx="3">
                  <c:v>7605.3026765900004</c:v>
                </c:pt>
                <c:pt idx="4">
                  <c:v>6517.69231459</c:v>
                </c:pt>
                <c:pt idx="5">
                  <c:v>6514.0713145899999</c:v>
                </c:pt>
                <c:pt idx="6">
                  <c:v>11951.12132341</c:v>
                </c:pt>
              </c:numCache>
            </c:numRef>
          </c:val>
        </c:ser>
        <c:ser>
          <c:idx val="1"/>
          <c:order val="1"/>
          <c:tx>
            <c:strRef>
              <c:f>DCE!$J$19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rgbClr val="CC33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DCE!$K$17:$Q$17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</c:v>
                </c:pt>
              </c:strCache>
            </c:strRef>
          </c:cat>
          <c:val>
            <c:numRef>
              <c:f>DCE!$K$19:$Q$19</c:f>
              <c:numCache>
                <c:formatCode>#,##0.00</c:formatCode>
                <c:ptCount val="7"/>
                <c:pt idx="0">
                  <c:v>9755.65</c:v>
                </c:pt>
                <c:pt idx="1">
                  <c:v>0</c:v>
                </c:pt>
                <c:pt idx="2">
                  <c:v>9755.65</c:v>
                </c:pt>
                <c:pt idx="3">
                  <c:v>8747.3868647900017</c:v>
                </c:pt>
                <c:pt idx="4">
                  <c:v>3398.1015525500002</c:v>
                </c:pt>
                <c:pt idx="5">
                  <c:v>3326.3578615500001</c:v>
                </c:pt>
                <c:pt idx="6">
                  <c:v>1008.2631352099979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1091506080"/>
        <c:axId val="-1091500640"/>
        <c:axId val="-1495249088"/>
      </c:bar3DChart>
      <c:catAx>
        <c:axId val="-1091506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091500640"/>
        <c:crosses val="autoZero"/>
        <c:auto val="1"/>
        <c:lblAlgn val="ctr"/>
        <c:lblOffset val="100"/>
        <c:noMultiLvlLbl val="0"/>
      </c:catAx>
      <c:valAx>
        <c:axId val="-1091500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091506080"/>
        <c:crosses val="autoZero"/>
        <c:crossBetween val="between"/>
      </c:valAx>
      <c:serAx>
        <c:axId val="-149524908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091500640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0"/>
    </c:view3D>
    <c:floor>
      <c:thickness val="0"/>
      <c:spPr>
        <a:noFill/>
        <a:ln w="9525" cap="flat" cmpd="sng" algn="ctr">
          <a:solidFill>
            <a:schemeClr val="tx1">
              <a:lumMod val="15000"/>
              <a:lumOff val="85000"/>
            </a:schemeClr>
          </a:solidFill>
          <a:round/>
        </a:ln>
        <a:effectLst/>
        <a:sp3d contourW="9525">
          <a:contourClr>
            <a:schemeClr val="tx1">
              <a:lumMod val="15000"/>
              <a:lumOff val="8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2338984896465189E-2"/>
          <c:y val="1.5695664099512605E-2"/>
          <c:w val="0.66626676320513234"/>
          <c:h val="0.64552190361370421"/>
        </c:manualLayout>
      </c:layout>
      <c:area3DChart>
        <c:grouping val="standard"/>
        <c:varyColors val="0"/>
        <c:ser>
          <c:idx val="0"/>
          <c:order val="0"/>
          <c:tx>
            <c:strRef>
              <c:f>INVERSION!$I$11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cat>
            <c:strRef>
              <c:f>INVERSION!$J$10:$N$10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INVERSION!$J$11:$N$11</c:f>
              <c:numCache>
                <c:formatCode>#,##0.00</c:formatCode>
                <c:ptCount val="5"/>
                <c:pt idx="0">
                  <c:v>33785.391760999999</c:v>
                </c:pt>
                <c:pt idx="1">
                  <c:v>32263.269313110002</c:v>
                </c:pt>
                <c:pt idx="2">
                  <c:v>4346.7123693699996</c:v>
                </c:pt>
                <c:pt idx="3">
                  <c:v>4236.6436783700001</c:v>
                </c:pt>
                <c:pt idx="4">
                  <c:v>1522.1224478899994</c:v>
                </c:pt>
              </c:numCache>
            </c:numRef>
          </c:val>
        </c:ser>
        <c:ser>
          <c:idx val="1"/>
          <c:order val="1"/>
          <c:tx>
            <c:strRef>
              <c:f>INVERSION!$I$12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cat>
            <c:strRef>
              <c:f>INVERSION!$J$10:$N$10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INVERSION!$J$12:$N$12</c:f>
              <c:numCache>
                <c:formatCode>#,##0.00</c:formatCode>
                <c:ptCount val="5"/>
                <c:pt idx="0">
                  <c:v>169455.40435299999</c:v>
                </c:pt>
                <c:pt idx="1">
                  <c:v>141385.92786267999</c:v>
                </c:pt>
                <c:pt idx="2">
                  <c:v>2242.2777941700001</c:v>
                </c:pt>
                <c:pt idx="3">
                  <c:v>2142.11854417</c:v>
                </c:pt>
                <c:pt idx="4">
                  <c:v>28069.476490320008</c:v>
                </c:pt>
              </c:numCache>
            </c:numRef>
          </c:val>
        </c:ser>
        <c:ser>
          <c:idx val="2"/>
          <c:order val="2"/>
          <c:tx>
            <c:strRef>
              <c:f>INVERSION!$I$13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cat>
            <c:strRef>
              <c:f>INVERSION!$J$10:$N$10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INVERSION!$J$13:$N$13</c:f>
              <c:numCache>
                <c:formatCode>#,##0.00</c:formatCode>
                <c:ptCount val="5"/>
                <c:pt idx="0">
                  <c:v>8171.5345239999997</c:v>
                </c:pt>
                <c:pt idx="1">
                  <c:v>4516.5854803399998</c:v>
                </c:pt>
                <c:pt idx="2">
                  <c:v>2017.4911053400001</c:v>
                </c:pt>
                <c:pt idx="3">
                  <c:v>1983.0431053400002</c:v>
                </c:pt>
                <c:pt idx="4">
                  <c:v>3654.9490436599999</c:v>
                </c:pt>
              </c:numCache>
            </c:numRef>
          </c:val>
        </c:ser>
        <c:ser>
          <c:idx val="3"/>
          <c:order val="3"/>
          <c:tx>
            <c:strRef>
              <c:f>INVERSION!$I$14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cat>
            <c:strRef>
              <c:f>INVERSION!$J$10:$N$10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INVERSION!$J$14:$N$14</c:f>
              <c:numCache>
                <c:formatCode>#,##0.00</c:formatCode>
                <c:ptCount val="5"/>
                <c:pt idx="0">
                  <c:v>2733.9557119999999</c:v>
                </c:pt>
                <c:pt idx="1">
                  <c:v>2297.0219434400001</c:v>
                </c:pt>
                <c:pt idx="2">
                  <c:v>753.37689761000001</c:v>
                </c:pt>
                <c:pt idx="3">
                  <c:v>745.37689761000001</c:v>
                </c:pt>
                <c:pt idx="4">
                  <c:v>436.93376855999992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091501728"/>
        <c:axId val="-1091512064"/>
        <c:axId val="-1071506048"/>
      </c:area3DChart>
      <c:catAx>
        <c:axId val="-1091501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091512064"/>
        <c:crosses val="autoZero"/>
        <c:auto val="1"/>
        <c:lblAlgn val="ctr"/>
        <c:lblOffset val="100"/>
        <c:noMultiLvlLbl val="0"/>
      </c:catAx>
      <c:valAx>
        <c:axId val="-1091512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091501728"/>
        <c:crosses val="autoZero"/>
        <c:crossBetween val="midCat"/>
      </c:valAx>
      <c:serAx>
        <c:axId val="-1071506048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091512064"/>
        <c:crosses val="autoZero"/>
      </c:ser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4/06/2024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4/06/2024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90188" y="827316"/>
            <a:ext cx="4453812" cy="3396688"/>
          </a:xfr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</a:t>
            </a:r>
            <a: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    </a:t>
            </a:r>
            <a:endParaRPr lang="es-CO" sz="14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s-CO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MAYO 31 </a:t>
            </a:r>
            <a:r>
              <a:rPr lang="es-ES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2024</a:t>
            </a:r>
            <a:endParaRPr lang="es-CO" sz="14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cid:image001.png@01D98E73.A0D7069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4" y="144381"/>
            <a:ext cx="2088419" cy="533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Logo Ministerio de Comercio, Industria y Turis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236" y="73213"/>
            <a:ext cx="1573763" cy="6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827315"/>
            <a:ext cx="4690187" cy="339668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83,29 %   -  OBLIGADO  24,07%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31 DE MAYO  DE 2024 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0" y="4902009"/>
            <a:ext cx="907625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5139258"/>
              </p:ext>
            </p:extLst>
          </p:nvPr>
        </p:nvGraphicFramePr>
        <p:xfrm>
          <a:off x="-1" y="668250"/>
          <a:ext cx="9143999" cy="4475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1"/>
            <a:ext cx="9144000" cy="1114828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3501-01 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MAYO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 2024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373319"/>
              </p:ext>
            </p:extLst>
          </p:nvPr>
        </p:nvGraphicFramePr>
        <p:xfrm>
          <a:off x="3385930" y="2425148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8017805"/>
              </p:ext>
            </p:extLst>
          </p:nvPr>
        </p:nvGraphicFramePr>
        <p:xfrm>
          <a:off x="1" y="617197"/>
          <a:ext cx="9144000" cy="4100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8525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3501-02 DIRECCIÓN DE COMERCIO EXTERIOR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MAYO DE 2024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045841" y="4829410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1382788"/>
              </p:ext>
            </p:extLst>
          </p:nvPr>
        </p:nvGraphicFramePr>
        <p:xfrm>
          <a:off x="0" y="852522"/>
          <a:ext cx="9100457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13397" y="0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GRÀFICA EJECUCIÒN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INVERSIÒN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MAYO DE 2024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8" y="4945224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2630449"/>
              </p:ext>
            </p:extLst>
          </p:nvPr>
        </p:nvGraphicFramePr>
        <p:xfrm>
          <a:off x="13398" y="699279"/>
          <a:ext cx="8926321" cy="4444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10457</TotalTime>
  <Words>118</Words>
  <Application>Microsoft Office PowerPoint</Application>
  <PresentationFormat>Presentación en pantalla (16:9)</PresentationFormat>
  <Paragraphs>33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Verdana</vt:lpstr>
      <vt:lpstr>Calibri</vt:lpstr>
      <vt:lpstr>Montserrat</vt:lpstr>
      <vt:lpstr>Arial</vt:lpstr>
      <vt:lpstr>Calibri Light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1209</cp:revision>
  <cp:lastPrinted>2023-11-08T23:13:29Z</cp:lastPrinted>
  <dcterms:modified xsi:type="dcterms:W3CDTF">2024-06-04T21:19:20Z</dcterms:modified>
</cp:coreProperties>
</file>