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CCFF"/>
    <a:srgbClr val="3333CC"/>
    <a:srgbClr val="CC0000"/>
    <a:srgbClr val="043460"/>
    <a:srgbClr val="6EA612"/>
    <a:srgbClr val="1D9A78"/>
    <a:srgbClr val="111511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&#209;O%202024\PAGINA%20WEB%20MAYO%2031%20DE%202024%20PRESPTO\GRAFICA%20SECCION%203501%20MINCIT%20MAYO%2031%20DE%202024%20CIERR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&#209;O%202024\PAGINA%20WEB%20MAYO%2031%20DE%202024%20PRESPTO\GRAFICA%20SECCION%203501%20MINCIT%20MAYO%2031%20DE%202024%20CIERR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&#209;O%202024\PAGINA%20WEB%20MAYO%2031%20DE%202024%20PRESPTO\GRAFICA%20SECCION%203501%20MINCIT%20MAYO%2031%20DE%202024%20CIERRE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&#209;O%202024\PAGINA%20WEB%20MAYO%2031%20DE%202024%20PRESPTO\GRAFICA%20SECCION%203501%20MINCIT%20MAYO%2031%20DE%202024%20CIERRE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TOTAL!$J$15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TOTAL!$K$14:$Q$14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TOTAL!$K$15:$Q$15</c:f>
              <c:numCache>
                <c:formatCode>#,##0.00</c:formatCode>
                <c:ptCount val="7"/>
                <c:pt idx="0">
                  <c:v>791497.35</c:v>
                </c:pt>
                <c:pt idx="1">
                  <c:v>15127.027</c:v>
                </c:pt>
                <c:pt idx="2">
                  <c:v>776370.32299999997</c:v>
                </c:pt>
                <c:pt idx="3">
                  <c:v>644576.66335225001</c:v>
                </c:pt>
                <c:pt idx="4">
                  <c:v>229065.01732777999</c:v>
                </c:pt>
                <c:pt idx="5">
                  <c:v>206833.63967492999</c:v>
                </c:pt>
                <c:pt idx="6">
                  <c:v>131793.65964775</c:v>
                </c:pt>
              </c:numCache>
            </c:numRef>
          </c:val>
        </c:ser>
        <c:ser>
          <c:idx val="1"/>
          <c:order val="1"/>
          <c:tx>
            <c:strRef>
              <c:f>TOTAL!$J$16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TOTAL!$K$14:$Q$14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TOTAL!$K$16:$Q$16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0</c:v>
                </c:pt>
                <c:pt idx="2">
                  <c:v>214146.28635000001</c:v>
                </c:pt>
                <c:pt idx="3">
                  <c:v>180462.80459956999</c:v>
                </c:pt>
                <c:pt idx="4">
                  <c:v>9359.8581664900012</c:v>
                </c:pt>
                <c:pt idx="5">
                  <c:v>9107.1822254899998</c:v>
                </c:pt>
                <c:pt idx="6">
                  <c:v>33683.481750429994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86924320"/>
        <c:axId val="-1086924864"/>
        <c:axId val="-1086025904"/>
      </c:bar3DChart>
      <c:catAx>
        <c:axId val="-108692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86924864"/>
        <c:crosses val="autoZero"/>
        <c:auto val="1"/>
        <c:lblAlgn val="ctr"/>
        <c:lblOffset val="100"/>
        <c:noMultiLvlLbl val="0"/>
      </c:catAx>
      <c:valAx>
        <c:axId val="-10869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86924320"/>
        <c:crosses val="autoZero"/>
        <c:crossBetween val="between"/>
      </c:valAx>
      <c:serAx>
        <c:axId val="-10860259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8692486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89272964845759E-2"/>
          <c:y val="0.20412037037037037"/>
          <c:w val="0.9066528615869589"/>
          <c:h val="0.56412766112569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GG!$J$17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GG!$K$16:$Q$16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GG!$K$17:$Q$17</c:f>
              <c:numCache>
                <c:formatCode>#,##0.00</c:formatCode>
                <c:ptCount val="7"/>
                <c:pt idx="0">
                  <c:v>766813.89899999998</c:v>
                </c:pt>
                <c:pt idx="1">
                  <c:v>10000</c:v>
                </c:pt>
                <c:pt idx="2">
                  <c:v>756813.89899999998</c:v>
                </c:pt>
                <c:pt idx="3">
                  <c:v>636971.36067566008</c:v>
                </c:pt>
                <c:pt idx="4">
                  <c:v>222547.32501319001</c:v>
                </c:pt>
                <c:pt idx="5">
                  <c:v>200319.56836034</c:v>
                </c:pt>
                <c:pt idx="6">
                  <c:v>119842.53832433997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71512208"/>
        <c:axId val="-1071510032"/>
      </c:barChart>
      <c:lineChart>
        <c:grouping val="standard"/>
        <c:varyColors val="0"/>
        <c:ser>
          <c:idx val="1"/>
          <c:order val="1"/>
          <c:tx>
            <c:strRef>
              <c:f>GG!$J$18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CC0000"/>
                </a:solidFill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CC0000"/>
                </a:solidFill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CC0000"/>
                </a:solidFill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CC0000"/>
                </a:solidFill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CC0000"/>
                </a:solidFill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rgbClr val="CC0000"/>
                </a:solidFill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solidFill>
                  <a:srgbClr val="CC0000"/>
                </a:solidFill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GG!$K$16:$Q$16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GG!$K$18:$Q$18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0</c:v>
                </c:pt>
                <c:pt idx="2">
                  <c:v>204390.63634999999</c:v>
                </c:pt>
                <c:pt idx="3">
                  <c:v>171715.41773478</c:v>
                </c:pt>
                <c:pt idx="4">
                  <c:v>5961.7566139400005</c:v>
                </c:pt>
                <c:pt idx="5">
                  <c:v>5780.8243639399998</c:v>
                </c:pt>
                <c:pt idx="6">
                  <c:v>32675.218615220001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71512208"/>
        <c:axId val="-1071510032"/>
      </c:lineChart>
      <c:catAx>
        <c:axId val="-1071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71510032"/>
        <c:crosses val="autoZero"/>
        <c:auto val="1"/>
        <c:lblAlgn val="ctr"/>
        <c:lblOffset val="100"/>
        <c:noMultiLvlLbl val="0"/>
      </c:catAx>
      <c:valAx>
        <c:axId val="-10715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7151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DCE!$J$18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4.1866029365338724E-3"/>
                  <c:y val="7.620908412282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76715608896936E-3"/>
                  <c:y val="0.1950952553544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955343121779488E-3"/>
                  <c:y val="9.1450900947392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925744748774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821372487117951E-3"/>
                  <c:y val="7.925744748774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866029365338463E-3"/>
                  <c:y val="0.14936980488074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DCE!$K$17:$Q$17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</c:v>
                </c:pt>
              </c:strCache>
            </c:strRef>
          </c:cat>
          <c:val>
            <c:numRef>
              <c:f>DCE!$K$18:$Q$18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7605.3026765900004</c:v>
                </c:pt>
                <c:pt idx="4">
                  <c:v>6517.69231459</c:v>
                </c:pt>
                <c:pt idx="5">
                  <c:v>6514.0713145899999</c:v>
                </c:pt>
                <c:pt idx="6">
                  <c:v>11951.12132341</c:v>
                </c:pt>
              </c:numCache>
            </c:numRef>
          </c:val>
        </c:ser>
        <c:ser>
          <c:idx val="1"/>
          <c:order val="1"/>
          <c:tx>
            <c:strRef>
              <c:f>DCE!$J$19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CC33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DCE!$K$17:$Q$17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</c:v>
                </c:pt>
              </c:strCache>
            </c:strRef>
          </c:cat>
          <c:val>
            <c:numRef>
              <c:f>DCE!$K$19:$Q$19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8747.3868647900017</c:v>
                </c:pt>
                <c:pt idx="4">
                  <c:v>3398.1015525500002</c:v>
                </c:pt>
                <c:pt idx="5">
                  <c:v>3326.3578615500001</c:v>
                </c:pt>
                <c:pt idx="6">
                  <c:v>1008.2631352099979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91506080"/>
        <c:axId val="-1091500640"/>
        <c:axId val="-1495249088"/>
      </c:bar3DChart>
      <c:catAx>
        <c:axId val="-109150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91500640"/>
        <c:crosses val="autoZero"/>
        <c:auto val="1"/>
        <c:lblAlgn val="ctr"/>
        <c:lblOffset val="100"/>
        <c:noMultiLvlLbl val="0"/>
      </c:catAx>
      <c:valAx>
        <c:axId val="-109150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91506080"/>
        <c:crosses val="autoZero"/>
        <c:crossBetween val="between"/>
      </c:valAx>
      <c:serAx>
        <c:axId val="-14952490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9150064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338984896465189E-2"/>
          <c:y val="1.5695664099512605E-2"/>
          <c:w val="0.66626676320513234"/>
          <c:h val="0.64552190361370421"/>
        </c:manualLayout>
      </c:layout>
      <c:area3DChart>
        <c:grouping val="standard"/>
        <c:varyColors val="0"/>
        <c:ser>
          <c:idx val="0"/>
          <c:order val="0"/>
          <c:tx>
            <c:strRef>
              <c:f>INVERSION!$I$11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INVERSION!$J$10:$N$10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INVERSION!$J$11:$N$11</c:f>
              <c:numCache>
                <c:formatCode>#,##0.00</c:formatCode>
                <c:ptCount val="5"/>
                <c:pt idx="0">
                  <c:v>33785.391760999999</c:v>
                </c:pt>
                <c:pt idx="1">
                  <c:v>32263.269313110002</c:v>
                </c:pt>
                <c:pt idx="2">
                  <c:v>4346.7123693699996</c:v>
                </c:pt>
                <c:pt idx="3">
                  <c:v>4236.6436783700001</c:v>
                </c:pt>
                <c:pt idx="4">
                  <c:v>1522.1224478899994</c:v>
                </c:pt>
              </c:numCache>
            </c:numRef>
          </c:val>
        </c:ser>
        <c:ser>
          <c:idx val="1"/>
          <c:order val="1"/>
          <c:tx>
            <c:strRef>
              <c:f>INVERSION!$I$12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INVERSION!$J$10:$N$10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INVERSION!$J$12:$N$12</c:f>
              <c:numCache>
                <c:formatCode>#,##0.00</c:formatCode>
                <c:ptCount val="5"/>
                <c:pt idx="0">
                  <c:v>169455.40435299999</c:v>
                </c:pt>
                <c:pt idx="1">
                  <c:v>141385.92786267999</c:v>
                </c:pt>
                <c:pt idx="2">
                  <c:v>2242.2777941700001</c:v>
                </c:pt>
                <c:pt idx="3">
                  <c:v>2142.11854417</c:v>
                </c:pt>
                <c:pt idx="4">
                  <c:v>28069.476490320008</c:v>
                </c:pt>
              </c:numCache>
            </c:numRef>
          </c:val>
        </c:ser>
        <c:ser>
          <c:idx val="2"/>
          <c:order val="2"/>
          <c:tx>
            <c:strRef>
              <c:f>INVERSION!$I$13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INVERSION!$J$10:$N$10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INVERSION!$J$13:$N$13</c:f>
              <c:numCache>
                <c:formatCode>#,##0.00</c:formatCode>
                <c:ptCount val="5"/>
                <c:pt idx="0">
                  <c:v>8171.5345239999997</c:v>
                </c:pt>
                <c:pt idx="1">
                  <c:v>4516.5854803399998</c:v>
                </c:pt>
                <c:pt idx="2">
                  <c:v>2017.4911053400001</c:v>
                </c:pt>
                <c:pt idx="3">
                  <c:v>1983.0431053400002</c:v>
                </c:pt>
                <c:pt idx="4">
                  <c:v>3654.9490436599999</c:v>
                </c:pt>
              </c:numCache>
            </c:numRef>
          </c:val>
        </c:ser>
        <c:ser>
          <c:idx val="3"/>
          <c:order val="3"/>
          <c:tx>
            <c:strRef>
              <c:f>INVERSION!$I$14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cat>
            <c:strRef>
              <c:f>INVERSION!$J$10:$N$10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INVERSION!$J$14:$N$14</c:f>
              <c:numCache>
                <c:formatCode>#,##0.00</c:formatCode>
                <c:ptCount val="5"/>
                <c:pt idx="0">
                  <c:v>2733.9557119999999</c:v>
                </c:pt>
                <c:pt idx="1">
                  <c:v>2297.0219434400001</c:v>
                </c:pt>
                <c:pt idx="2">
                  <c:v>753.37689761000001</c:v>
                </c:pt>
                <c:pt idx="3">
                  <c:v>745.37689761000001</c:v>
                </c:pt>
                <c:pt idx="4">
                  <c:v>436.93376855999992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91501728"/>
        <c:axId val="-1091512064"/>
        <c:axId val="-1071506048"/>
      </c:area3DChart>
      <c:catAx>
        <c:axId val="-10915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91512064"/>
        <c:crosses val="autoZero"/>
        <c:auto val="1"/>
        <c:lblAlgn val="ctr"/>
        <c:lblOffset val="100"/>
        <c:noMultiLvlLbl val="0"/>
      </c:catAx>
      <c:valAx>
        <c:axId val="-109151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91501728"/>
        <c:crosses val="autoZero"/>
        <c:crossBetween val="midCat"/>
      </c:valAx>
      <c:serAx>
        <c:axId val="-10715060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9151206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4/06/2024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4/06/2024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MAYO 31 </a:t>
            </a:r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83,29 %   -  OBLIGADO  24,07%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MAYO  DE 2024 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139258"/>
              </p:ext>
            </p:extLst>
          </p:nvPr>
        </p:nvGraphicFramePr>
        <p:xfrm>
          <a:off x="-1" y="668250"/>
          <a:ext cx="9143999" cy="44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MAYO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017805"/>
              </p:ext>
            </p:extLst>
          </p:nvPr>
        </p:nvGraphicFramePr>
        <p:xfrm>
          <a:off x="1" y="617197"/>
          <a:ext cx="9144000" cy="410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MAYO DE 2024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382788"/>
              </p:ext>
            </p:extLst>
          </p:nvPr>
        </p:nvGraphicFramePr>
        <p:xfrm>
          <a:off x="0" y="852522"/>
          <a:ext cx="9100457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MAYO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8" y="4945224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630449"/>
              </p:ext>
            </p:extLst>
          </p:nvPr>
        </p:nvGraphicFramePr>
        <p:xfrm>
          <a:off x="13398" y="699279"/>
          <a:ext cx="8926321" cy="444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10457</TotalTime>
  <Words>118</Words>
  <Application>Microsoft Office PowerPoint</Application>
  <PresentationFormat>Presentación en pantalla (16:9)</PresentationFormat>
  <Paragraphs>33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Montserrat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1209</cp:revision>
  <cp:lastPrinted>2023-11-08T23:13:29Z</cp:lastPrinted>
  <dcterms:modified xsi:type="dcterms:W3CDTF">2024-06-04T21:19:20Z</dcterms:modified>
</cp:coreProperties>
</file>