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itchFamily="2" charset="0"/>
      <p:regular r:id="rId17"/>
      <p:bold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612"/>
    <a:srgbClr val="1D9A78"/>
    <a:srgbClr val="111511"/>
    <a:srgbClr val="3366FF"/>
    <a:srgbClr val="66CCFF"/>
    <a:srgbClr val="0099FF"/>
    <a:srgbClr val="990000"/>
    <a:srgbClr val="FF9933"/>
    <a:srgbClr val="04346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600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4\PAGINA%20WEB\PAGINA%20WEB%20MARZO\GRAFICA%20CONSOLIDADO%20SECCION%203501%20MINCIT%20MZO%2031%20%20DE%202024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4\PAGINA%20WEB\PAGINA%20WEB%20MARZO\GRAFICA%20CONSOLIDADO%20SECCION%203501%20MINCIT%20MZO%2031%20%20DE%202024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4\PAGINA%20WEB\PAGINA%20WEB%20MARZO\GRAFICA%20CONSOLIDADO%20SECCION%203501%20MINCIT%20MZO%2031%20%20DE%202024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4\PAGINA%20WEB\PAGINA%20WEB%20MARZO\GRAFICA%20CONSOLIDADO%20SECCION%203501%20MINCIT%20MZO%2031%20%20DE%202024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TOT!$J$16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TOT!$K$15:$Q$15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TOT!$K$16:$Q$16</c:f>
              <c:numCache>
                <c:formatCode>#,##0.00</c:formatCode>
                <c:ptCount val="7"/>
                <c:pt idx="0">
                  <c:v>790894.93</c:v>
                </c:pt>
                <c:pt idx="1">
                  <c:v>55127.027000000002</c:v>
                </c:pt>
                <c:pt idx="2">
                  <c:v>735767.90300000005</c:v>
                </c:pt>
                <c:pt idx="3">
                  <c:v>570124.48479947995</c:v>
                </c:pt>
                <c:pt idx="4">
                  <c:v>110175.38747019999</c:v>
                </c:pt>
                <c:pt idx="5">
                  <c:v>110175.38747019999</c:v>
                </c:pt>
                <c:pt idx="6">
                  <c:v>165643.41820052001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857072560"/>
        <c:axId val="-1857074192"/>
      </c:barChart>
      <c:lineChart>
        <c:grouping val="standard"/>
        <c:varyColors val="0"/>
        <c:ser>
          <c:idx val="1"/>
          <c:order val="1"/>
          <c:tx>
            <c:strRef>
              <c:f>TOT!$J$17</c:f>
              <c:strCache>
                <c:ptCount val="1"/>
                <c:pt idx="0">
                  <c:v>INVERSION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TOT!$K$15:$Q$15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TOT!$K$17:$Q$17</c:f>
              <c:numCache>
                <c:formatCode>#,##0.00</c:formatCode>
                <c:ptCount val="7"/>
                <c:pt idx="0">
                  <c:v>214146.28635000001</c:v>
                </c:pt>
                <c:pt idx="1">
                  <c:v>0</c:v>
                </c:pt>
                <c:pt idx="2">
                  <c:v>214146.28635000001</c:v>
                </c:pt>
                <c:pt idx="3">
                  <c:v>52567.231261600005</c:v>
                </c:pt>
                <c:pt idx="4">
                  <c:v>3120.7018751400001</c:v>
                </c:pt>
                <c:pt idx="5">
                  <c:v>3116.6670051399997</c:v>
                </c:pt>
                <c:pt idx="6">
                  <c:v>161579.0550884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57072560"/>
        <c:axId val="-1857074192"/>
      </c:lineChart>
      <c:catAx>
        <c:axId val="-185707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857074192"/>
        <c:crosses val="autoZero"/>
        <c:auto val="1"/>
        <c:lblAlgn val="ctr"/>
        <c:lblOffset val="100"/>
        <c:noMultiLvlLbl val="0"/>
      </c:catAx>
      <c:valAx>
        <c:axId val="-185707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8570725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621877927335044E-2"/>
          <c:y val="1.7771625881479524E-2"/>
          <c:w val="0.81153400793726804"/>
          <c:h val="0.85225945885902366"/>
        </c:manualLayout>
      </c:layout>
      <c:area3DChart>
        <c:grouping val="standard"/>
        <c:varyColors val="0"/>
        <c:ser>
          <c:idx val="0"/>
          <c:order val="0"/>
          <c:tx>
            <c:strRef>
              <c:f>GG!$J$16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dLbls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GG!$K$15:$Q$15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GG!$K$16:$Q$16</c:f>
              <c:numCache>
                <c:formatCode>#,##0.00</c:formatCode>
                <c:ptCount val="7"/>
                <c:pt idx="0">
                  <c:v>766211.47900000005</c:v>
                </c:pt>
                <c:pt idx="1">
                  <c:v>50000</c:v>
                </c:pt>
                <c:pt idx="2">
                  <c:v>716211.47900000005</c:v>
                </c:pt>
                <c:pt idx="3">
                  <c:v>565116.10475089005</c:v>
                </c:pt>
                <c:pt idx="4">
                  <c:v>106594.28555456</c:v>
                </c:pt>
                <c:pt idx="5">
                  <c:v>106594.28555456</c:v>
                </c:pt>
                <c:pt idx="6">
                  <c:v>151095.37424911</c:v>
                </c:pt>
              </c:numCache>
            </c:numRef>
          </c:val>
        </c:ser>
        <c:ser>
          <c:idx val="1"/>
          <c:order val="1"/>
          <c:tx>
            <c:strRef>
              <c:f>GG!$J$17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dLbls>
            <c:spPr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GG!$K$15:$Q$15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GG!$K$17:$Q$17</c:f>
              <c:numCache>
                <c:formatCode>#,##0.00</c:formatCode>
                <c:ptCount val="7"/>
                <c:pt idx="0">
                  <c:v>204390.63634999999</c:v>
                </c:pt>
                <c:pt idx="1">
                  <c:v>0</c:v>
                </c:pt>
                <c:pt idx="2">
                  <c:v>204390.63634999999</c:v>
                </c:pt>
                <c:pt idx="3">
                  <c:v>44227.261731310005</c:v>
                </c:pt>
                <c:pt idx="4">
                  <c:v>1652.2733114399998</c:v>
                </c:pt>
                <c:pt idx="5">
                  <c:v>1652.2733114399998</c:v>
                </c:pt>
                <c:pt idx="6">
                  <c:v>160163.37461869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1857073648"/>
        <c:axId val="-1665413808"/>
        <c:axId val="-1706545792"/>
      </c:area3DChart>
      <c:catAx>
        <c:axId val="-185707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665413808"/>
        <c:crosses val="autoZero"/>
        <c:auto val="1"/>
        <c:lblAlgn val="ctr"/>
        <c:lblOffset val="100"/>
        <c:noMultiLvlLbl val="0"/>
      </c:catAx>
      <c:valAx>
        <c:axId val="-166541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857073648"/>
        <c:crosses val="autoZero"/>
        <c:crossBetween val="midCat"/>
      </c:valAx>
      <c:serAx>
        <c:axId val="-170654579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66541380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DCE!$J$17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rgbClr val="6EA612"/>
            </a:solidFill>
            <a:ln>
              <a:solidFill>
                <a:srgbClr val="6EA612"/>
              </a:solidFill>
            </a:ln>
            <a:effectLst/>
            <a:sp3d>
              <a:contourClr>
                <a:srgbClr val="6EA612"/>
              </a:contourClr>
            </a:sp3d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DCE!$K$16:$Q$16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DCE!$K$17:$Q$17</c:f>
              <c:numCache>
                <c:formatCode>#,##0.00</c:formatCode>
                <c:ptCount val="7"/>
                <c:pt idx="0">
                  <c:v>24683.451000000001</c:v>
                </c:pt>
                <c:pt idx="1">
                  <c:v>5127.027</c:v>
                </c:pt>
                <c:pt idx="2">
                  <c:v>19556.423999999999</c:v>
                </c:pt>
                <c:pt idx="3">
                  <c:v>5008.3800485900001</c:v>
                </c:pt>
                <c:pt idx="4">
                  <c:v>3581.1019156399998</c:v>
                </c:pt>
                <c:pt idx="5">
                  <c:v>3581.1019156399998</c:v>
                </c:pt>
                <c:pt idx="6">
                  <c:v>14548.04395141</c:v>
                </c:pt>
              </c:numCache>
            </c:numRef>
          </c:val>
        </c:ser>
        <c:ser>
          <c:idx val="1"/>
          <c:order val="1"/>
          <c:tx>
            <c:strRef>
              <c:f>DCE!$J$18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DCE!$K$16:$Q$16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DCE!$K$18:$Q$18</c:f>
              <c:numCache>
                <c:formatCode>#,##0.00</c:formatCode>
                <c:ptCount val="7"/>
                <c:pt idx="0">
                  <c:v>9755.65</c:v>
                </c:pt>
                <c:pt idx="1">
                  <c:v>0</c:v>
                </c:pt>
                <c:pt idx="2">
                  <c:v>9755.65</c:v>
                </c:pt>
                <c:pt idx="3">
                  <c:v>8339.96953029</c:v>
                </c:pt>
                <c:pt idx="4">
                  <c:v>1468.4285637</c:v>
                </c:pt>
                <c:pt idx="5">
                  <c:v>1464.3936937000001</c:v>
                </c:pt>
                <c:pt idx="6">
                  <c:v>1415.6804697100001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665412720"/>
        <c:axId val="-1665412176"/>
        <c:axId val="0"/>
      </c:bar3DChart>
      <c:catAx>
        <c:axId val="-1665412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665412176"/>
        <c:crosses val="autoZero"/>
        <c:auto val="1"/>
        <c:lblAlgn val="ctr"/>
        <c:lblOffset val="100"/>
        <c:noMultiLvlLbl val="0"/>
      </c:catAx>
      <c:valAx>
        <c:axId val="-166541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66541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Hoja4!$J$14</c:f>
              <c:strCache>
                <c:ptCount val="1"/>
                <c:pt idx="0">
                  <c:v>VICEMINISTERIO DE COMERCIO EXTERIOR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Hoja4!$K$13:$O$13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Hoja4!$K$14:$O$14</c:f>
              <c:numCache>
                <c:formatCode>#,##0.00</c:formatCode>
                <c:ptCount val="5"/>
                <c:pt idx="0">
                  <c:v>33785.391760999999</c:v>
                </c:pt>
                <c:pt idx="1">
                  <c:v>10186.41041011</c:v>
                </c:pt>
                <c:pt idx="2">
                  <c:v>1788.4162947</c:v>
                </c:pt>
                <c:pt idx="3">
                  <c:v>1784.3814247</c:v>
                </c:pt>
                <c:pt idx="4">
                  <c:v>23598.981350890001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Hoja4!$J$15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Hoja4!$K$13:$O$13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Hoja4!$K$15:$O$15</c:f>
              <c:numCache>
                <c:formatCode>#,##0.00</c:formatCode>
                <c:ptCount val="5"/>
                <c:pt idx="0">
                  <c:v>169455.40435299999</c:v>
                </c:pt>
                <c:pt idx="1">
                  <c:v>36950.008502900004</c:v>
                </c:pt>
                <c:pt idx="2">
                  <c:v>966.27092608999988</c:v>
                </c:pt>
                <c:pt idx="3">
                  <c:v>966.27092608999988</c:v>
                </c:pt>
                <c:pt idx="4">
                  <c:v>132505.3958501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Hoja4!$J$16</c:f>
              <c:strCache>
                <c:ptCount val="1"/>
                <c:pt idx="0">
                  <c:v>SECRETARIA GENERAL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Hoja4!$K$13:$O$13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Hoja4!$K$16:$O$16</c:f>
              <c:numCache>
                <c:formatCode>#,##0.00</c:formatCode>
                <c:ptCount val="5"/>
                <c:pt idx="0">
                  <c:v>8171.5345239999997</c:v>
                </c:pt>
                <c:pt idx="1">
                  <c:v>3753.9405544400001</c:v>
                </c:pt>
                <c:pt idx="2">
                  <c:v>159.4102</c:v>
                </c:pt>
                <c:pt idx="3">
                  <c:v>159.4102</c:v>
                </c:pt>
                <c:pt idx="4">
                  <c:v>4417.5939695599991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Hoja4!$J$17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Hoja4!$K$13:$O$13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Hoja4!$K$17:$O$17</c:f>
              <c:numCache>
                <c:formatCode>#,##0.00</c:formatCode>
                <c:ptCount val="5"/>
                <c:pt idx="0">
                  <c:v>2733.9557119999999</c:v>
                </c:pt>
                <c:pt idx="1">
                  <c:v>1676.8717941500001</c:v>
                </c:pt>
                <c:pt idx="2">
                  <c:v>206.60445435</c:v>
                </c:pt>
                <c:pt idx="3">
                  <c:v>206.60445435</c:v>
                </c:pt>
                <c:pt idx="4">
                  <c:v>1057.0839178499998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65407824"/>
        <c:axId val="-1665411632"/>
      </c:lineChart>
      <c:catAx>
        <c:axId val="-166540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665411632"/>
        <c:crosses val="autoZero"/>
        <c:auto val="1"/>
        <c:lblAlgn val="ctr"/>
        <c:lblOffset val="100"/>
        <c:noMultiLvlLbl val="0"/>
      </c:catAx>
      <c:valAx>
        <c:axId val="-166541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6654078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3/04/2024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3/04/2024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90188" y="827316"/>
            <a:ext cx="4453812" cy="3396688"/>
          </a:xfr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</a:t>
            </a:r>
            <a: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</a:t>
            </a:r>
          </a:p>
          <a:p>
            <a:r>
              <a:rPr lang="es-ES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MARZO 31 DE 2024</a:t>
            </a:r>
            <a:endParaRPr lang="es-CO" sz="1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cid:image001.png@01D98E73.A0D7069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" y="144381"/>
            <a:ext cx="2088419" cy="53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Logo Ministerio de Comercio, Industria y Tur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36" y="73213"/>
            <a:ext cx="1573763" cy="6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27315"/>
            <a:ext cx="4690187" cy="339668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6139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65,55 %   -  OBLIGADO 11,93%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31 DE MARZO DE 2024 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0" y="4902009"/>
            <a:ext cx="907625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641078"/>
              </p:ext>
            </p:extLst>
          </p:nvPr>
        </p:nvGraphicFramePr>
        <p:xfrm>
          <a:off x="1" y="668251"/>
          <a:ext cx="9143998" cy="4028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1"/>
            <a:ext cx="9144000" cy="111482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3501-01 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MARZO DE 2024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63" y="48549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373319"/>
              </p:ext>
            </p:extLst>
          </p:nvPr>
        </p:nvGraphicFramePr>
        <p:xfrm>
          <a:off x="3385930" y="2425148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059745"/>
              </p:ext>
            </p:extLst>
          </p:nvPr>
        </p:nvGraphicFramePr>
        <p:xfrm>
          <a:off x="0" y="617197"/>
          <a:ext cx="9144000" cy="4122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85252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3501-02 DIRECCIÓN DE COMERCIO EXTERIOR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MARZO DE 2024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45841" y="4829410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930346"/>
              </p:ext>
            </p:extLst>
          </p:nvPr>
        </p:nvGraphicFramePr>
        <p:xfrm>
          <a:off x="0" y="852521"/>
          <a:ext cx="9100458" cy="3976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3397" y="0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GRÀFICA EJECUCIÒN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INVERSIÒN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MARZO DE 2024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02758" y="4899491"/>
            <a:ext cx="15613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279898"/>
              </p:ext>
            </p:extLst>
          </p:nvPr>
        </p:nvGraphicFramePr>
        <p:xfrm>
          <a:off x="13397" y="699279"/>
          <a:ext cx="9062179" cy="420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10221</TotalTime>
  <Words>104</Words>
  <Application>Microsoft Office PowerPoint</Application>
  <PresentationFormat>Presentación en pantalla (16:9)</PresentationFormat>
  <Paragraphs>19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Verdana</vt:lpstr>
      <vt:lpstr>Calibri</vt:lpstr>
      <vt:lpstr>Montserrat</vt:lpstr>
      <vt:lpstr>Arial</vt:lpstr>
      <vt:lpstr>Calibri Light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1193</cp:revision>
  <cp:lastPrinted>2023-11-08T23:13:29Z</cp:lastPrinted>
  <dcterms:modified xsi:type="dcterms:W3CDTF">2024-04-03T13:37:48Z</dcterms:modified>
</cp:coreProperties>
</file>