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707" r:id="rId1"/>
    <p:sldMasterId id="2147483721" r:id="rId2"/>
  </p:sldMasterIdLst>
  <p:notesMasterIdLst>
    <p:notesMasterId r:id="rId8"/>
  </p:notesMasterIdLst>
  <p:sldIdLst>
    <p:sldId id="338" r:id="rId3"/>
    <p:sldId id="328" r:id="rId4"/>
    <p:sldId id="329" r:id="rId5"/>
    <p:sldId id="331" r:id="rId6"/>
    <p:sldId id="333" r:id="rId7"/>
  </p:sldIdLst>
  <p:sldSz cx="9144000" cy="5143500" type="screen16x9"/>
  <p:notesSz cx="7010400" cy="9296400"/>
  <p:embeddedFontLst>
    <p:embeddedFont>
      <p:font typeface="Montserrat" pitchFamily="2" charset="0"/>
      <p:regular r:id="rId9"/>
      <p:bold r:id="rId10"/>
    </p:embeddedFont>
    <p:embeddedFont>
      <p:font typeface="Calibri Light" panose="020F0302020204030204" pitchFamily="34" charset="0"/>
      <p:regular r:id="rId11"/>
      <p:italic r:id="rId12"/>
    </p:embeddedFont>
    <p:embeddedFont>
      <p:font typeface="Verdana" panose="020B0604030504040204" pitchFamily="34" charset="0"/>
      <p:regular r:id="rId13"/>
      <p:bold r:id="rId14"/>
      <p:italic r:id="rId15"/>
      <p:boldItalic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  <a:srgbClr val="66CCFF"/>
    <a:srgbClr val="3333CC"/>
    <a:srgbClr val="CC0000"/>
    <a:srgbClr val="043460"/>
    <a:srgbClr val="6EA612"/>
    <a:srgbClr val="1D9A78"/>
    <a:srgbClr val="111511"/>
    <a:srgbClr val="3366FF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912" autoAdjust="0"/>
    <p:restoredTop sz="94249" autoAdjust="0"/>
  </p:normalViewPr>
  <p:slideViewPr>
    <p:cSldViewPr snapToGrid="0" snapToObjects="1" showGuides="1">
      <p:cViewPr varScale="1">
        <p:scale>
          <a:sx n="154" d="100"/>
          <a:sy n="154" d="100"/>
        </p:scale>
        <p:origin x="600" y="126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23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4\PAGINA%20WEB\PAGINA%20WEB%20JUNIO%2030%20DE%202024\GRAFICA%20CONSOLIDADO%20SECCION%203501%20MINCIT%20JUNIO%2030%20DE%202024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JUNIO%2030%20DE%202023%20PRESPTO\GRAFICA%20SECCION%203501%20MINCIT%20JUNIO%2030%20DE%202023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4\PAGINA%20WEB\PAGINA%20WEB%20JUNIO%2030%20DE%202024\GRAFICA%20CONSOLIDADO%20SECCION%203501%20MINCIT%20JUNIO%2030%20DE%202024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SEPTIEMBRE%2030%20DE%202023%20PRESPTO\GRAFICA%20SECCION%203501%20MINCIT%20SEPTIEMBRE%2030%20DE%202023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4\PAGINA%20WEB\PAGINA%20WEB%20JUNIO%2030%20DE%202024\GRAFICA%20CONSOLIDADO%20SECCION%203501%20MINCIT%20JUNIO%2030%20DE%202024.xls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4\PAGINA%20WEB\PAGINA%20WEB%20JUNIO%2030%20DE%202024\GRAFICA%20CONSOLIDADO%20SECCION%203501%20MINCIT%20JUNIO%2030%20DE%202024.xls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TOTAL!$J$17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3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4">
                  <a:lumMod val="5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TOTAL!$K$16:$Q$16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TOTAL!$K$17:$Q$17</c:f>
              <c:numCache>
                <c:formatCode>#,##0.00</c:formatCode>
                <c:ptCount val="7"/>
                <c:pt idx="0">
                  <c:v>791497.35</c:v>
                </c:pt>
                <c:pt idx="1">
                  <c:v>50093.192987000002</c:v>
                </c:pt>
                <c:pt idx="2">
                  <c:v>741404.15701299999</c:v>
                </c:pt>
                <c:pt idx="3">
                  <c:v>665593.78979093989</c:v>
                </c:pt>
                <c:pt idx="4">
                  <c:v>243028.72300179998</c:v>
                </c:pt>
                <c:pt idx="5">
                  <c:v>241065.56629646997</c:v>
                </c:pt>
                <c:pt idx="6">
                  <c:v>75810.367222060057</c:v>
                </c:pt>
              </c:numCache>
            </c:numRef>
          </c:val>
        </c:ser>
        <c:ser>
          <c:idx val="1"/>
          <c:order val="1"/>
          <c:tx>
            <c:strRef>
              <c:f>TOTAL!$J$18</c:f>
              <c:strCache>
                <c:ptCount val="1"/>
                <c:pt idx="0">
                  <c:v>INVERSION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TOTAL!$K$16:$Q$16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TOTAL!$K$18:$Q$18</c:f>
              <c:numCache>
                <c:formatCode>#,##0.00</c:formatCode>
                <c:ptCount val="7"/>
                <c:pt idx="0">
                  <c:v>214146.28635000001</c:v>
                </c:pt>
                <c:pt idx="1">
                  <c:v>47554.685735999999</c:v>
                </c:pt>
                <c:pt idx="2">
                  <c:v>166591.600614</c:v>
                </c:pt>
                <c:pt idx="3">
                  <c:v>149119.32889408999</c:v>
                </c:pt>
                <c:pt idx="4">
                  <c:v>13364.089071329998</c:v>
                </c:pt>
                <c:pt idx="5">
                  <c:v>13312.040961329998</c:v>
                </c:pt>
                <c:pt idx="6">
                  <c:v>17472.271719910004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72245088"/>
        <c:axId val="172245632"/>
        <c:axId val="363777536"/>
      </c:bar3DChart>
      <c:catAx>
        <c:axId val="172245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72245632"/>
        <c:crosses val="autoZero"/>
        <c:auto val="1"/>
        <c:lblAlgn val="ctr"/>
        <c:lblOffset val="100"/>
        <c:noMultiLvlLbl val="0"/>
      </c:catAx>
      <c:valAx>
        <c:axId val="1722456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72245088"/>
        <c:crosses val="autoZero"/>
        <c:crossBetween val="between"/>
      </c:valAx>
      <c:serAx>
        <c:axId val="363777536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72245632"/>
        <c:crosses val="autoZero"/>
      </c:ser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GESTION!$L$16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GESTION!$M$15:$S$15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GESTION!$M$16:$S$16</c:f>
              <c:numCache>
                <c:formatCode>#,##0.00</c:formatCode>
                <c:ptCount val="7"/>
                <c:pt idx="0">
                  <c:v>766813.89899999998</c:v>
                </c:pt>
                <c:pt idx="1">
                  <c:v>44966.165987</c:v>
                </c:pt>
                <c:pt idx="2">
                  <c:v>721847.73301299999</c:v>
                </c:pt>
                <c:pt idx="3">
                  <c:v>656264.82498412987</c:v>
                </c:pt>
                <c:pt idx="4">
                  <c:v>234640.33227446</c:v>
                </c:pt>
                <c:pt idx="5">
                  <c:v>233067.02144912997</c:v>
                </c:pt>
                <c:pt idx="6">
                  <c:v>65582.908028870123</c:v>
                </c:pt>
              </c:numCache>
            </c:numRef>
          </c:val>
        </c:ser>
        <c:ser>
          <c:idx val="1"/>
          <c:order val="1"/>
          <c:tx>
            <c:strRef>
              <c:f>GESTION!$L$17</c:f>
              <c:strCache>
                <c:ptCount val="1"/>
                <c:pt idx="0">
                  <c:v>INVERSION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GESTION!$M$15:$S$15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GESTION!$M$17:$S$17</c:f>
              <c:numCache>
                <c:formatCode>#,##0.00</c:formatCode>
                <c:ptCount val="7"/>
                <c:pt idx="0">
                  <c:v>204390.63634999999</c:v>
                </c:pt>
                <c:pt idx="1">
                  <c:v>47554.685735999999</c:v>
                </c:pt>
                <c:pt idx="2">
                  <c:v>156835.950614</c:v>
                </c:pt>
                <c:pt idx="3">
                  <c:v>140371.9420293</c:v>
                </c:pt>
                <c:pt idx="4">
                  <c:v>9270.7368079599983</c:v>
                </c:pt>
                <c:pt idx="5">
                  <c:v>9218.6886979599985</c:v>
                </c:pt>
                <c:pt idx="6">
                  <c:v>16464.008584700012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02959680"/>
        <c:axId val="402969472"/>
        <c:axId val="0"/>
      </c:bar3DChart>
      <c:catAx>
        <c:axId val="402959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402969472"/>
        <c:crosses val="autoZero"/>
        <c:auto val="1"/>
        <c:lblAlgn val="ctr"/>
        <c:lblOffset val="100"/>
        <c:noMultiLvlLbl val="0"/>
      </c:catAx>
      <c:valAx>
        <c:axId val="4029694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40295968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en-US" sz="1000" dirty="0" smtClean="0">
                <a:latin typeface="Verdana" panose="020B0604030504040204" pitchFamily="34" charset="0"/>
                <a:ea typeface="Verdana" panose="020B0604030504040204" pitchFamily="34" charset="0"/>
              </a:rPr>
              <a:t>GASTOS DE INVERSION </a:t>
            </a:r>
            <a:endParaRPr lang="en-US" sz="1000" dirty="0">
              <a:latin typeface="Verdana" panose="020B0604030504040204" pitchFamily="34" charset="0"/>
              <a:ea typeface="Verdana" panose="020B0604030504040204" pitchFamily="34" charset="0"/>
            </a:endParaRPr>
          </a:p>
        </c:rich>
      </c:tx>
      <c:layout/>
      <c:overlay val="0"/>
      <c:spPr>
        <a:solidFill>
          <a:schemeClr val="bg1">
            <a:lumMod val="95000"/>
          </a:schemeClr>
        </a:solidFill>
        <a:ln>
          <a:solidFill>
            <a:schemeClr val="accent4">
              <a:lumMod val="75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1.2904562562486045E-3"/>
          <c:w val="1"/>
          <c:h val="0.99870954341926232"/>
        </c:manualLayout>
      </c:layout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DCE!$J$16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3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DCE!$K$15:$Q$15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DCE!$K$16:$Q$16</c:f>
              <c:numCache>
                <c:formatCode>#,##0.00</c:formatCode>
                <c:ptCount val="7"/>
                <c:pt idx="0">
                  <c:v>24683.451000000001</c:v>
                </c:pt>
                <c:pt idx="1">
                  <c:v>5127.027</c:v>
                </c:pt>
                <c:pt idx="2">
                  <c:v>19556.423999999999</c:v>
                </c:pt>
                <c:pt idx="3">
                  <c:v>9328.9648068099996</c:v>
                </c:pt>
                <c:pt idx="4">
                  <c:v>8388.39072734</c:v>
                </c:pt>
                <c:pt idx="5">
                  <c:v>7998.5448473400002</c:v>
                </c:pt>
                <c:pt idx="6">
                  <c:v>10227.459193190001</c:v>
                </c:pt>
              </c:numCache>
            </c:numRef>
          </c:val>
        </c:ser>
        <c:ser>
          <c:idx val="1"/>
          <c:order val="1"/>
          <c:tx>
            <c:strRef>
              <c:f>DCE!$J$17</c:f>
              <c:strCache>
                <c:ptCount val="1"/>
                <c:pt idx="0">
                  <c:v>INVERSION 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DCE!$K$15:$Q$15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DCE!$K$17:$Q$17</c:f>
              <c:numCache>
                <c:formatCode>#,##0.00</c:formatCode>
                <c:ptCount val="7"/>
                <c:pt idx="0">
                  <c:v>9755.65</c:v>
                </c:pt>
                <c:pt idx="1">
                  <c:v>0</c:v>
                </c:pt>
                <c:pt idx="2">
                  <c:v>9755.65</c:v>
                </c:pt>
                <c:pt idx="3">
                  <c:v>8747.3868647900017</c:v>
                </c:pt>
                <c:pt idx="4">
                  <c:v>4093.3522633699999</c:v>
                </c:pt>
                <c:pt idx="5">
                  <c:v>4093.3522633699999</c:v>
                </c:pt>
                <c:pt idx="6">
                  <c:v>1008.2631352099991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02967840"/>
        <c:axId val="402960768"/>
        <c:axId val="0"/>
      </c:bar3DChart>
      <c:catAx>
        <c:axId val="402967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402960768"/>
        <c:crosses val="autoZero"/>
        <c:auto val="1"/>
        <c:lblAlgn val="ctr"/>
        <c:lblOffset val="100"/>
        <c:noMultiLvlLbl val="0"/>
      </c:catAx>
      <c:valAx>
        <c:axId val="4029607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40296784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INVERSION!$I$4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INVERSION!$J$3:$P$3</c:f>
              <c:strCache>
                <c:ptCount val="7"/>
                <c:pt idx="0">
                  <c:v>APR. VIGENTE($)</c:v>
                </c:pt>
                <c:pt idx="1">
                  <c:v>APR BLOQUEADA($)</c:v>
                </c:pt>
                <c:pt idx="2">
                  <c:v>APR. VIGENTE DESPUES DE BLOQUEOS ($)</c:v>
                </c:pt>
                <c:pt idx="3">
                  <c:v>COMPROMISO ($)</c:v>
                </c:pt>
                <c:pt idx="4">
                  <c:v>OBLIGACION ($)</c:v>
                </c:pt>
                <c:pt idx="5">
                  <c:v>PAGOS ($)</c:v>
                </c:pt>
                <c:pt idx="6">
                  <c:v>APR. SIN COMPROMETER ($)</c:v>
                </c:pt>
              </c:strCache>
            </c:strRef>
          </c:cat>
          <c:val>
            <c:numRef>
              <c:f>INVERSION!$J$4:$P$4</c:f>
              <c:numCache>
                <c:formatCode>#,##0.00</c:formatCode>
                <c:ptCount val="7"/>
                <c:pt idx="0">
                  <c:v>33785.391760999999</c:v>
                </c:pt>
                <c:pt idx="1">
                  <c:v>325.70421700000003</c:v>
                </c:pt>
                <c:pt idx="2">
                  <c:v>33459.687544</c:v>
                </c:pt>
                <c:pt idx="3">
                  <c:v>32282.69807491</c:v>
                </c:pt>
                <c:pt idx="4">
                  <c:v>5275.8727069899996</c:v>
                </c:pt>
                <c:pt idx="5">
                  <c:v>5250.6017069899999</c:v>
                </c:pt>
                <c:pt idx="6">
                  <c:v>1176.9894690900001</c:v>
                </c:pt>
              </c:numCache>
            </c:numRef>
          </c:val>
        </c:ser>
        <c:ser>
          <c:idx val="1"/>
          <c:order val="1"/>
          <c:tx>
            <c:strRef>
              <c:f>INVERSION!$I$5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INVERSION!$J$3:$P$3</c:f>
              <c:strCache>
                <c:ptCount val="7"/>
                <c:pt idx="0">
                  <c:v>APR. VIGENTE($)</c:v>
                </c:pt>
                <c:pt idx="1">
                  <c:v>APR BLOQUEADA($)</c:v>
                </c:pt>
                <c:pt idx="2">
                  <c:v>APR. VIGENTE DESPUES DE BLOQUEOS ($)</c:v>
                </c:pt>
                <c:pt idx="3">
                  <c:v>COMPROMISO ($)</c:v>
                </c:pt>
                <c:pt idx="4">
                  <c:v>OBLIGACION ($)</c:v>
                </c:pt>
                <c:pt idx="5">
                  <c:v>PAGOS ($)</c:v>
                </c:pt>
                <c:pt idx="6">
                  <c:v>APR. SIN COMPROMETER ($)</c:v>
                </c:pt>
              </c:strCache>
            </c:strRef>
          </c:cat>
          <c:val>
            <c:numRef>
              <c:f>INVERSION!$J$5:$P$5</c:f>
              <c:numCache>
                <c:formatCode>#,##0.00</c:formatCode>
                <c:ptCount val="7"/>
                <c:pt idx="0">
                  <c:v>169455.40435299999</c:v>
                </c:pt>
                <c:pt idx="1">
                  <c:v>44617.814715</c:v>
                </c:pt>
                <c:pt idx="2">
                  <c:v>124837.589638</c:v>
                </c:pt>
                <c:pt idx="3">
                  <c:v>109766.78792223</c:v>
                </c:pt>
                <c:pt idx="4">
                  <c:v>4868.6331072200001</c:v>
                </c:pt>
                <c:pt idx="5">
                  <c:v>4850.9181372200001</c:v>
                </c:pt>
                <c:pt idx="6">
                  <c:v>15070.801715770005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02973824"/>
        <c:axId val="402965664"/>
      </c:barChart>
      <c:lineChart>
        <c:grouping val="standard"/>
        <c:varyColors val="0"/>
        <c:ser>
          <c:idx val="2"/>
          <c:order val="2"/>
          <c:tx>
            <c:strRef>
              <c:f>INVERSION!$I$6</c:f>
              <c:strCache>
                <c:ptCount val="1"/>
                <c:pt idx="0">
                  <c:v>SECRETARIA GENERAL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INVERSION!$J$3:$P$3</c:f>
              <c:strCache>
                <c:ptCount val="7"/>
                <c:pt idx="0">
                  <c:v>APR. VIGENTE($)</c:v>
                </c:pt>
                <c:pt idx="1">
                  <c:v>APR BLOQUEADA($)</c:v>
                </c:pt>
                <c:pt idx="2">
                  <c:v>APR. VIGENTE DESPUES DE BLOQUEOS ($)</c:v>
                </c:pt>
                <c:pt idx="3">
                  <c:v>COMPROMISO ($)</c:v>
                </c:pt>
                <c:pt idx="4">
                  <c:v>OBLIGACION ($)</c:v>
                </c:pt>
                <c:pt idx="5">
                  <c:v>PAGOS ($)</c:v>
                </c:pt>
                <c:pt idx="6">
                  <c:v>APR. SIN COMPROMETER ($)</c:v>
                </c:pt>
              </c:strCache>
            </c:strRef>
          </c:cat>
          <c:val>
            <c:numRef>
              <c:f>INVERSION!$J$6:$P$6</c:f>
              <c:numCache>
                <c:formatCode>#,##0.00</c:formatCode>
                <c:ptCount val="7"/>
                <c:pt idx="0">
                  <c:v>8171.5345239999997</c:v>
                </c:pt>
                <c:pt idx="1">
                  <c:v>2417.7954679999998</c:v>
                </c:pt>
                <c:pt idx="2">
                  <c:v>5753.7390560000003</c:v>
                </c:pt>
                <c:pt idx="3">
                  <c:v>4741.38548034</c:v>
                </c:pt>
                <c:pt idx="4">
                  <c:v>2202.1668723400003</c:v>
                </c:pt>
                <c:pt idx="5">
                  <c:v>2199.42687234</c:v>
                </c:pt>
                <c:pt idx="6">
                  <c:v>1012.3535756599998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INVERSION!$I$7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INVERSION!$J$3:$P$3</c:f>
              <c:strCache>
                <c:ptCount val="7"/>
                <c:pt idx="0">
                  <c:v>APR. VIGENTE($)</c:v>
                </c:pt>
                <c:pt idx="1">
                  <c:v>APR BLOQUEADA($)</c:v>
                </c:pt>
                <c:pt idx="2">
                  <c:v>APR. VIGENTE DESPUES DE BLOQUEOS ($)</c:v>
                </c:pt>
                <c:pt idx="3">
                  <c:v>COMPROMISO ($)</c:v>
                </c:pt>
                <c:pt idx="4">
                  <c:v>OBLIGACION ($)</c:v>
                </c:pt>
                <c:pt idx="5">
                  <c:v>PAGOS ($)</c:v>
                </c:pt>
                <c:pt idx="6">
                  <c:v>APR. SIN COMPROMETER ($)</c:v>
                </c:pt>
              </c:strCache>
            </c:strRef>
          </c:cat>
          <c:val>
            <c:numRef>
              <c:f>INVERSION!$J$7:$P$7</c:f>
              <c:numCache>
                <c:formatCode>#,##0.00</c:formatCode>
                <c:ptCount val="7"/>
                <c:pt idx="0">
                  <c:v>2733.9557119999999</c:v>
                </c:pt>
                <c:pt idx="1">
                  <c:v>193.37133600000001</c:v>
                </c:pt>
                <c:pt idx="2">
                  <c:v>2540.5843759999998</c:v>
                </c:pt>
                <c:pt idx="3">
                  <c:v>2328.4574166100001</c:v>
                </c:pt>
                <c:pt idx="4">
                  <c:v>1017.4163847799999</c:v>
                </c:pt>
                <c:pt idx="5">
                  <c:v>1011.0942447799999</c:v>
                </c:pt>
                <c:pt idx="6">
                  <c:v>212.12695938999985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02973824"/>
        <c:axId val="402965664"/>
      </c:lineChart>
      <c:catAx>
        <c:axId val="402973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402965664"/>
        <c:crosses val="autoZero"/>
        <c:auto val="1"/>
        <c:lblAlgn val="ctr"/>
        <c:lblOffset val="100"/>
        <c:noMultiLvlLbl val="0"/>
      </c:catAx>
      <c:valAx>
        <c:axId val="402965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40297382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 dirty="0"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1931976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1630428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4001389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3044099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2606431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88978910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5017779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7808112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5/07/2024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3653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205721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8891144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4633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5/07/2024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5702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690188" y="827316"/>
            <a:ext cx="4453812" cy="3396688"/>
          </a:xfrm>
          <a:solidFill>
            <a:schemeClr val="bg2">
              <a:lumMod val="2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/>
          <a:lstStyle/>
          <a:p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SECCIÓN 3501 </a:t>
            </a:r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– </a:t>
            </a:r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MINISTERIO DE COMERCIO INDUSTRIA Y TURISMO</a:t>
            </a: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</a:t>
            </a:r>
            <a:b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EJECUCIÓN  </a:t>
            </a:r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PRESUPUESTAL  ACUMULADA</a:t>
            </a:r>
            <a:r>
              <a:rPr lang="es-CO" sz="1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s-CO" sz="1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 JUNIO 30 </a:t>
            </a:r>
            <a:r>
              <a:rPr lang="es-ES" sz="1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 2024</a:t>
            </a:r>
            <a:endParaRPr lang="es-CO" sz="14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 descr="cid:image001.png@01D98E73.A0D7069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24" y="144381"/>
            <a:ext cx="2088419" cy="533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 descr="Logo Ministerio de Comercio, Industria y Turism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0236" y="73213"/>
            <a:ext cx="1573763" cy="60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827315"/>
            <a:ext cx="4690187" cy="3396688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286139" y="4262618"/>
            <a:ext cx="8565502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600" dirty="0" smtClean="0">
                <a:solidFill>
                  <a:schemeClr val="accent3">
                    <a:lumMod val="50000"/>
                  </a:schemeClr>
                </a:solidFill>
              </a:rPr>
              <a:t>                                    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COMPROMETIDO  89,73 %   -  OBLIGADO  28,24%</a:t>
            </a:r>
            <a:endParaRPr lang="es-CO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98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-1" y="-17549"/>
            <a:ext cx="9144000" cy="685800"/>
          </a:xfrm>
          <a:solidFill>
            <a:schemeClr val="accent4">
              <a:lumMod val="5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lvl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GRAFICA EJECUCIÓN PRESUPUESTAL ACUMULADA </a:t>
            </a:r>
          </a:p>
          <a:p>
            <a:pPr lvl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SECCIÓN 3501 MINCOMERCIO CON CORTE AL 30 DE JUNIO DE 2024 </a:t>
            </a:r>
          </a:p>
        </p:txBody>
      </p:sp>
      <p:sp>
        <p:nvSpPr>
          <p:cNvPr id="3" name="Rectángulo 2"/>
          <p:cNvSpPr/>
          <p:nvPr/>
        </p:nvSpPr>
        <p:spPr>
          <a:xfrm flipH="1">
            <a:off x="0" y="4902009"/>
            <a:ext cx="907625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6660196"/>
              </p:ext>
            </p:extLst>
          </p:nvPr>
        </p:nvGraphicFramePr>
        <p:xfrm>
          <a:off x="1" y="668252"/>
          <a:ext cx="9076254" cy="41712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50000"/>
              </a:scheme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-497631"/>
            <a:ext cx="9144000" cy="1114828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2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                                                                                                                                                                             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PRESUPUESTAL ACUMULADA    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UNIDAD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EJECUTORA 3501-01 GESTIÓN GENERAL CON CORTE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30 DE JUNIO DE  2024</a:t>
            </a:r>
            <a:endParaRPr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9763" y="4854958"/>
            <a:ext cx="1604865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6373319"/>
              </p:ext>
            </p:extLst>
          </p:nvPr>
        </p:nvGraphicFramePr>
        <p:xfrm>
          <a:off x="3385930" y="2425148"/>
          <a:ext cx="2683566" cy="2383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0597848"/>
              </p:ext>
            </p:extLst>
          </p:nvPr>
        </p:nvGraphicFramePr>
        <p:xfrm>
          <a:off x="49763" y="671804"/>
          <a:ext cx="9094237" cy="41831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1" y="-1"/>
            <a:ext cx="9144000" cy="85252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endParaRPr lang="es-CO" sz="1400" dirty="0" smtClean="0">
              <a:solidFill>
                <a:schemeClr val="bg1"/>
              </a:solidFill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PRESUPUESTAL ACUMULADA   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NIDAD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EJECUTORA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3501-02 DIRECCIÓN DE COMERCIO EXTERIOR </a:t>
            </a: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30 DE JUNIO</a:t>
            </a:r>
            <a:endParaRPr lang="es-ES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/>
            <a:endParaRPr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7045841" y="4829410"/>
            <a:ext cx="1743740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itchFamily="2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8225836"/>
              </p:ext>
            </p:extLst>
          </p:nvPr>
        </p:nvGraphicFramePr>
        <p:xfrm flipH="1">
          <a:off x="9054739" y="852522"/>
          <a:ext cx="45719" cy="4290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4273530"/>
              </p:ext>
            </p:extLst>
          </p:nvPr>
        </p:nvGraphicFramePr>
        <p:xfrm>
          <a:off x="1" y="951722"/>
          <a:ext cx="9100457" cy="3676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13397" y="0"/>
            <a:ext cx="9171578" cy="699279"/>
          </a:xfrm>
          <a:solidFill>
            <a:schemeClr val="accent4">
              <a:lumMod val="50000"/>
            </a:schemeClr>
          </a:solidFill>
          <a:ln w="38100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GRÀFICA EJECUCIÒN PRESUPUESTAL ACUMULADA </a:t>
            </a: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GASTOS DE INVERSIÒN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 CORTE </a:t>
            </a:r>
            <a:r>
              <a:rPr lang="es-CO" sz="1200" b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30 DE JUNIO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2024</a:t>
            </a: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3398" y="4945224"/>
            <a:ext cx="1672334" cy="17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6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9204879"/>
              </p:ext>
            </p:extLst>
          </p:nvPr>
        </p:nvGraphicFramePr>
        <p:xfrm>
          <a:off x="0" y="752669"/>
          <a:ext cx="9056913" cy="40868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Azul cáli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10496</TotalTime>
  <Words>102</Words>
  <Application>Microsoft Office PowerPoint</Application>
  <PresentationFormat>Presentación en pantalla (16:9)</PresentationFormat>
  <Paragraphs>18</Paragraphs>
  <Slides>5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2" baseType="lpstr">
      <vt:lpstr>Arial</vt:lpstr>
      <vt:lpstr>Montserrat</vt:lpstr>
      <vt:lpstr>Calibri Light</vt:lpstr>
      <vt:lpstr>Verdana</vt:lpstr>
      <vt:lpstr>Calibri</vt:lpstr>
      <vt:lpstr>1_Office Theme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Maria del Carmen Moreno Moscoso</cp:lastModifiedBy>
  <cp:revision>1215</cp:revision>
  <cp:lastPrinted>2024-07-03T15:25:14Z</cp:lastPrinted>
  <dcterms:modified xsi:type="dcterms:W3CDTF">2024-07-05T16:02:47Z</dcterms:modified>
</cp:coreProperties>
</file>