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CCFF"/>
    <a:srgbClr val="3333CC"/>
    <a:srgbClr val="CC0000"/>
    <a:srgbClr val="043460"/>
    <a:srgbClr val="6EA612"/>
    <a:srgbClr val="1D9A78"/>
    <a:srgbClr val="111511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JUNIO%2030%20DE%202024\GRAFICA%20CONSOLIDADO%20SECCION%203501%20MINCIT%20JUNIO%2030%20DE%20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JUNIO%2030%20DE%202024\GRAFICA%20CONSOLIDADO%20SECCION%203501%20MINCIT%20JUNIO%2030%20DE%202024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JUNIO%2030%20DE%202024\GRAFICA%20CONSOLIDADO%20SECCION%203501%20MINCIT%20JUNIO%2030%20DE%20202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JUNIO%2030%20DE%202024\GRAFICA%20CONSOLIDADO%20SECCION%203501%20MINCIT%20JUNIO%2030%20DE%202024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TOTAL!$J$17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TOTAL!$K$17:$Q$17</c:f>
              <c:numCache>
                <c:formatCode>#,##0.00</c:formatCode>
                <c:ptCount val="7"/>
                <c:pt idx="0">
                  <c:v>791497.35</c:v>
                </c:pt>
                <c:pt idx="1">
                  <c:v>50093.192987000002</c:v>
                </c:pt>
                <c:pt idx="2">
                  <c:v>741404.15701299999</c:v>
                </c:pt>
                <c:pt idx="3">
                  <c:v>665593.78979093989</c:v>
                </c:pt>
                <c:pt idx="4">
                  <c:v>243028.72300179998</c:v>
                </c:pt>
                <c:pt idx="5">
                  <c:v>241065.56629646997</c:v>
                </c:pt>
                <c:pt idx="6">
                  <c:v>75810.367222060057</c:v>
                </c:pt>
              </c:numCache>
            </c:numRef>
          </c:val>
        </c:ser>
        <c:ser>
          <c:idx val="1"/>
          <c:order val="1"/>
          <c:tx>
            <c:strRef>
              <c:f>TOTAL!$J$18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TOTAL!$K$18:$Q$18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47554.685735999999</c:v>
                </c:pt>
                <c:pt idx="2">
                  <c:v>166591.600614</c:v>
                </c:pt>
                <c:pt idx="3">
                  <c:v>149119.32889408999</c:v>
                </c:pt>
                <c:pt idx="4">
                  <c:v>13364.089071329998</c:v>
                </c:pt>
                <c:pt idx="5">
                  <c:v>13312.040961329998</c:v>
                </c:pt>
                <c:pt idx="6">
                  <c:v>17472.271719910004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2245088"/>
        <c:axId val="172245632"/>
        <c:axId val="363777536"/>
      </c:bar3DChart>
      <c:catAx>
        <c:axId val="1722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2245632"/>
        <c:crosses val="autoZero"/>
        <c:auto val="1"/>
        <c:lblAlgn val="ctr"/>
        <c:lblOffset val="100"/>
        <c:noMultiLvlLbl val="0"/>
      </c:catAx>
      <c:valAx>
        <c:axId val="1722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2245088"/>
        <c:crosses val="autoZero"/>
        <c:crossBetween val="between"/>
      </c:valAx>
      <c:serAx>
        <c:axId val="363777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224563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GESTION!$L$16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GESTION!$M$15:$S$15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GESTION!$M$16:$S$16</c:f>
              <c:numCache>
                <c:formatCode>#,##0.00</c:formatCode>
                <c:ptCount val="7"/>
                <c:pt idx="0">
                  <c:v>766813.89899999998</c:v>
                </c:pt>
                <c:pt idx="1">
                  <c:v>44966.165987</c:v>
                </c:pt>
                <c:pt idx="2">
                  <c:v>721847.73301299999</c:v>
                </c:pt>
                <c:pt idx="3">
                  <c:v>656264.82498412987</c:v>
                </c:pt>
                <c:pt idx="4">
                  <c:v>234640.33227446</c:v>
                </c:pt>
                <c:pt idx="5">
                  <c:v>233067.02144912997</c:v>
                </c:pt>
                <c:pt idx="6">
                  <c:v>65582.908028870123</c:v>
                </c:pt>
              </c:numCache>
            </c:numRef>
          </c:val>
        </c:ser>
        <c:ser>
          <c:idx val="1"/>
          <c:order val="1"/>
          <c:tx>
            <c:strRef>
              <c:f>GESTION!$L$17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GESTION!$M$15:$S$15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GESTION!$M$17:$S$17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47554.685735999999</c:v>
                </c:pt>
                <c:pt idx="2">
                  <c:v>156835.950614</c:v>
                </c:pt>
                <c:pt idx="3">
                  <c:v>140371.9420293</c:v>
                </c:pt>
                <c:pt idx="4">
                  <c:v>9270.7368079599983</c:v>
                </c:pt>
                <c:pt idx="5">
                  <c:v>9218.6886979599985</c:v>
                </c:pt>
                <c:pt idx="6">
                  <c:v>16464.008584700012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959680"/>
        <c:axId val="402969472"/>
        <c:axId val="0"/>
      </c:bar3DChart>
      <c:catAx>
        <c:axId val="4029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2969472"/>
        <c:crosses val="autoZero"/>
        <c:auto val="1"/>
        <c:lblAlgn val="ctr"/>
        <c:lblOffset val="100"/>
        <c:noMultiLvlLbl val="0"/>
      </c:catAx>
      <c:valAx>
        <c:axId val="40296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2959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DCE!$J$16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DCE!$K$16:$Q$16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9328.9648068099996</c:v>
                </c:pt>
                <c:pt idx="4">
                  <c:v>8388.39072734</c:v>
                </c:pt>
                <c:pt idx="5">
                  <c:v>7998.5448473400002</c:v>
                </c:pt>
                <c:pt idx="6">
                  <c:v>10227.459193190001</c:v>
                </c:pt>
              </c:numCache>
            </c:numRef>
          </c:val>
        </c:ser>
        <c:ser>
          <c:idx val="1"/>
          <c:order val="1"/>
          <c:tx>
            <c:strRef>
              <c:f>DCE!$J$17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DCE!$K$17:$Q$17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8747.3868647900017</c:v>
                </c:pt>
                <c:pt idx="4">
                  <c:v>4093.3522633699999</c:v>
                </c:pt>
                <c:pt idx="5">
                  <c:v>4093.3522633699999</c:v>
                </c:pt>
                <c:pt idx="6">
                  <c:v>1008.2631352099991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967840"/>
        <c:axId val="402960768"/>
        <c:axId val="0"/>
      </c:bar3DChart>
      <c:catAx>
        <c:axId val="4029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2960768"/>
        <c:crosses val="autoZero"/>
        <c:auto val="1"/>
        <c:lblAlgn val="ctr"/>
        <c:lblOffset val="100"/>
        <c:noMultiLvlLbl val="0"/>
      </c:catAx>
      <c:valAx>
        <c:axId val="40296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2967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INVERSION!$I$4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INVERSION!$J$3:$P$3</c:f>
              <c:strCache>
                <c:ptCount val="7"/>
                <c:pt idx="0">
                  <c:v>APR. VIGENTE($)</c:v>
                </c:pt>
                <c:pt idx="1">
                  <c:v>APR BLOQUEADA($)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INVERSION!$J$4:$P$4</c:f>
              <c:numCache>
                <c:formatCode>#,##0.00</c:formatCode>
                <c:ptCount val="7"/>
                <c:pt idx="0">
                  <c:v>33785.391760999999</c:v>
                </c:pt>
                <c:pt idx="1">
                  <c:v>325.70421700000003</c:v>
                </c:pt>
                <c:pt idx="2">
                  <c:v>33459.687544</c:v>
                </c:pt>
                <c:pt idx="3">
                  <c:v>32282.69807491</c:v>
                </c:pt>
                <c:pt idx="4">
                  <c:v>5275.8727069899996</c:v>
                </c:pt>
                <c:pt idx="5">
                  <c:v>5250.6017069899999</c:v>
                </c:pt>
                <c:pt idx="6">
                  <c:v>1176.9894690900001</c:v>
                </c:pt>
              </c:numCache>
            </c:numRef>
          </c:val>
        </c:ser>
        <c:ser>
          <c:idx val="1"/>
          <c:order val="1"/>
          <c:tx>
            <c:strRef>
              <c:f>INVERSION!$I$5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INVERSION!$J$3:$P$3</c:f>
              <c:strCache>
                <c:ptCount val="7"/>
                <c:pt idx="0">
                  <c:v>APR. VIGENTE($)</c:v>
                </c:pt>
                <c:pt idx="1">
                  <c:v>APR BLOQUEADA($)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INVERSION!$J$5:$P$5</c:f>
              <c:numCache>
                <c:formatCode>#,##0.00</c:formatCode>
                <c:ptCount val="7"/>
                <c:pt idx="0">
                  <c:v>169455.40435299999</c:v>
                </c:pt>
                <c:pt idx="1">
                  <c:v>44617.814715</c:v>
                </c:pt>
                <c:pt idx="2">
                  <c:v>124837.589638</c:v>
                </c:pt>
                <c:pt idx="3">
                  <c:v>109766.78792223</c:v>
                </c:pt>
                <c:pt idx="4">
                  <c:v>4868.6331072200001</c:v>
                </c:pt>
                <c:pt idx="5">
                  <c:v>4850.9181372200001</c:v>
                </c:pt>
                <c:pt idx="6">
                  <c:v>15070.801715770005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973824"/>
        <c:axId val="402965664"/>
      </c:barChart>
      <c:lineChart>
        <c:grouping val="standard"/>
        <c:varyColors val="0"/>
        <c:ser>
          <c:idx val="2"/>
          <c:order val="2"/>
          <c:tx>
            <c:strRef>
              <c:f>INVERSION!$I$6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INVERSION!$J$3:$P$3</c:f>
              <c:strCache>
                <c:ptCount val="7"/>
                <c:pt idx="0">
                  <c:v>APR. VIGENTE($)</c:v>
                </c:pt>
                <c:pt idx="1">
                  <c:v>APR BLOQUEADA($)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INVERSION!$J$6:$P$6</c:f>
              <c:numCache>
                <c:formatCode>#,##0.00</c:formatCode>
                <c:ptCount val="7"/>
                <c:pt idx="0">
                  <c:v>8171.5345239999997</c:v>
                </c:pt>
                <c:pt idx="1">
                  <c:v>2417.7954679999998</c:v>
                </c:pt>
                <c:pt idx="2">
                  <c:v>5753.7390560000003</c:v>
                </c:pt>
                <c:pt idx="3">
                  <c:v>4741.38548034</c:v>
                </c:pt>
                <c:pt idx="4">
                  <c:v>2202.1668723400003</c:v>
                </c:pt>
                <c:pt idx="5">
                  <c:v>2199.42687234</c:v>
                </c:pt>
                <c:pt idx="6">
                  <c:v>1012.3535756599998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INVERSION!$I$7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INVERSION!$J$3:$P$3</c:f>
              <c:strCache>
                <c:ptCount val="7"/>
                <c:pt idx="0">
                  <c:v>APR. VIGENTE($)</c:v>
                </c:pt>
                <c:pt idx="1">
                  <c:v>APR BLOQUEADA($)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INVERSION!$J$7:$P$7</c:f>
              <c:numCache>
                <c:formatCode>#,##0.00</c:formatCode>
                <c:ptCount val="7"/>
                <c:pt idx="0">
                  <c:v>2733.9557119999999</c:v>
                </c:pt>
                <c:pt idx="1">
                  <c:v>193.37133600000001</c:v>
                </c:pt>
                <c:pt idx="2">
                  <c:v>2540.5843759999998</c:v>
                </c:pt>
                <c:pt idx="3">
                  <c:v>2328.4574166100001</c:v>
                </c:pt>
                <c:pt idx="4">
                  <c:v>1017.4163847799999</c:v>
                </c:pt>
                <c:pt idx="5">
                  <c:v>1011.0942447799999</c:v>
                </c:pt>
                <c:pt idx="6">
                  <c:v>212.12695938999985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973824"/>
        <c:axId val="402965664"/>
      </c:lineChart>
      <c:catAx>
        <c:axId val="40297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2965664"/>
        <c:crosses val="autoZero"/>
        <c:auto val="1"/>
        <c:lblAlgn val="ctr"/>
        <c:lblOffset val="100"/>
        <c:noMultiLvlLbl val="0"/>
      </c:catAx>
      <c:valAx>
        <c:axId val="40296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2973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5/07/2024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5/07/2024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JUNIO 30 </a:t>
            </a:r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89,73 %   -  OBLIGADO  28,24%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JUNIO DE 2024 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60196"/>
              </p:ext>
            </p:extLst>
          </p:nvPr>
        </p:nvGraphicFramePr>
        <p:xfrm>
          <a:off x="1" y="668252"/>
          <a:ext cx="9076254" cy="417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DE 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597848"/>
              </p:ext>
            </p:extLst>
          </p:nvPr>
        </p:nvGraphicFramePr>
        <p:xfrm>
          <a:off x="49763" y="671804"/>
          <a:ext cx="9094237" cy="418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JUNIO</a:t>
            </a:r>
            <a:endParaRPr lang="es-E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273530"/>
              </p:ext>
            </p:extLst>
          </p:nvPr>
        </p:nvGraphicFramePr>
        <p:xfrm>
          <a:off x="1" y="951722"/>
          <a:ext cx="9100457" cy="367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8" y="4945224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204879"/>
              </p:ext>
            </p:extLst>
          </p:nvPr>
        </p:nvGraphicFramePr>
        <p:xfrm>
          <a:off x="0" y="752669"/>
          <a:ext cx="9056913" cy="408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10496</TotalTime>
  <Words>102</Words>
  <Application>Microsoft Office PowerPoint</Application>
  <PresentationFormat>Presentación en pantalla (16:9)</PresentationFormat>
  <Paragraphs>18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Montserrat</vt:lpstr>
      <vt:lpstr>Calibri Light</vt:lpstr>
      <vt:lpstr>Verdana</vt:lpstr>
      <vt:lpstr>Calibri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1215</cp:revision>
  <cp:lastPrinted>2024-07-03T15:25:14Z</cp:lastPrinted>
  <dcterms:modified xsi:type="dcterms:W3CDTF">2024-07-05T16:02:47Z</dcterms:modified>
</cp:coreProperties>
</file>