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707" r:id="rId1"/>
    <p:sldMasterId id="2147483721" r:id="rId2"/>
  </p:sldMasterIdLst>
  <p:notesMasterIdLst>
    <p:notesMasterId r:id="rId8"/>
  </p:notesMasterIdLst>
  <p:sldIdLst>
    <p:sldId id="338" r:id="rId3"/>
    <p:sldId id="328" r:id="rId4"/>
    <p:sldId id="329" r:id="rId5"/>
    <p:sldId id="331" r:id="rId6"/>
    <p:sldId id="333" r:id="rId7"/>
  </p:sldIdLst>
  <p:sldSz cx="9144000" cy="5143500" type="screen16x9"/>
  <p:notesSz cx="7010400" cy="9296400"/>
  <p:embeddedFontLst>
    <p:embeddedFont>
      <p:font typeface="Verdana" panose="020B0604030504040204" pitchFamily="34" charset="0"/>
      <p:regular r:id="rId9"/>
      <p:bold r:id="rId10"/>
      <p:italic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Montserrat" pitchFamily="2" charset="0"/>
      <p:regular r:id="rId17"/>
      <p:bold r:id="rId18"/>
    </p:embeddedFont>
    <p:embeddedFont>
      <p:font typeface="Calibri Light" panose="020F0302020204030204" pitchFamily="34" charset="0"/>
      <p:regular r:id="rId19"/>
      <p: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B5B"/>
    <a:srgbClr val="CC0000"/>
    <a:srgbClr val="CC3300"/>
    <a:srgbClr val="66CCFF"/>
    <a:srgbClr val="3333CC"/>
    <a:srgbClr val="043460"/>
    <a:srgbClr val="6EA612"/>
    <a:srgbClr val="1D9A78"/>
    <a:srgbClr val="111511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17" autoAdjust="0"/>
    <p:restoredTop sz="94249" autoAdjust="0"/>
  </p:normalViewPr>
  <p:slideViewPr>
    <p:cSldViewPr snapToGrid="0" snapToObjects="1" showGuides="1">
      <p:cViewPr varScale="1">
        <p:scale>
          <a:sx n="143" d="100"/>
          <a:sy n="143" d="100"/>
        </p:scale>
        <p:origin x="120" y="294"/>
      </p:cViewPr>
      <p:guideLst>
        <p:guide orient="horz" pos="164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revalo\Documents\Heidy\Gesti&#243;n%20presupuesto\Publicaciones\Ejemplo%20-%20reportes\Excel%20para%20grafica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3\PAGINA%20WEB%202023\JUNIO%2030%20DE%202023%20PRESPTO\GRAFICA%20SECCION%203501%20MINCIT%20JUNIO%2030%20DE%202023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revalo\Documents\Heidy\Gesti&#243;n%20presupuesto\Publicaciones\Ejemplo%20-%20reportes\Excel%20para%20grafica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3\PAGINA%20WEB%202023\SEPTIEMBRE%2030%20DE%202023%20PRESPTO\GRAFICA%20SECCION%203501%20MINCIT%20SEPTIEMBRE%2030%20DE%202023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revalo\Documents\Heidy\Gesti&#243;n%20presupuesto\Publicaciones\Ejemplo%20-%20reportes\Excel%20para%20grafica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revalo\Documents\Heidy\Gesti&#243;n%20presupuesto\Publicaciones\Ejemplo%20-%20reportes\Excel%20para%20grafica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617246281714786E-2"/>
          <c:y val="3.2619765266114355E-2"/>
          <c:w val="0.80533759842519681"/>
          <c:h val="0.7851350616671953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MINCOMERCIO!$B$19</c:f>
              <c:strCache>
                <c:ptCount val="1"/>
                <c:pt idx="0">
                  <c:v>FUNCIONAMIENTO </c:v>
                </c:pt>
              </c:strCache>
            </c:strRef>
          </c:tx>
          <c:spPr>
            <a:solidFill>
              <a:srgbClr val="18566A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MINCOMERCIO!$C$18:$I$18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   COMPROMISOS       ($)</c:v>
                </c:pt>
                <c:pt idx="4">
                  <c:v>   OBLIGACIONES       ($)</c:v>
                </c:pt>
                <c:pt idx="5">
                  <c:v>          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MINCOMERCIO!$C$19:$I$19</c:f>
              <c:numCache>
                <c:formatCode>#,##0.00</c:formatCode>
                <c:ptCount val="7"/>
                <c:pt idx="0">
                  <c:v>791497.35</c:v>
                </c:pt>
                <c:pt idx="1">
                  <c:v>49316.370167000001</c:v>
                </c:pt>
                <c:pt idx="2">
                  <c:v>742180.97983299999</c:v>
                </c:pt>
                <c:pt idx="3">
                  <c:v>673246.00608734996</c:v>
                </c:pt>
                <c:pt idx="4">
                  <c:v>273218.67247391999</c:v>
                </c:pt>
                <c:pt idx="5">
                  <c:v>272965.02786087</c:v>
                </c:pt>
                <c:pt idx="6">
                  <c:v>68934.97374565003</c:v>
                </c:pt>
              </c:numCache>
            </c:numRef>
          </c:val>
        </c:ser>
        <c:ser>
          <c:idx val="1"/>
          <c:order val="1"/>
          <c:tx>
            <c:strRef>
              <c:f>MINCOMERCIO!$B$20</c:f>
              <c:strCache>
                <c:ptCount val="1"/>
                <c:pt idx="0">
                  <c:v>INVERSIÓN </c:v>
                </c:pt>
              </c:strCache>
            </c:strRef>
          </c:tx>
          <c:spPr>
            <a:solidFill>
              <a:srgbClr val="78B64E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MINCOMERCIO!$C$18:$I$18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   COMPROMISOS       ($)</c:v>
                </c:pt>
                <c:pt idx="4">
                  <c:v>   OBLIGACIONES       ($)</c:v>
                </c:pt>
                <c:pt idx="5">
                  <c:v>          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MINCOMERCIO!$C$20:$I$20</c:f>
              <c:numCache>
                <c:formatCode>#,##0.00</c:formatCode>
                <c:ptCount val="7"/>
                <c:pt idx="0">
                  <c:v>214146.28635000001</c:v>
                </c:pt>
                <c:pt idx="1">
                  <c:v>47040.615238999999</c:v>
                </c:pt>
                <c:pt idx="2">
                  <c:v>167105.671111</c:v>
                </c:pt>
                <c:pt idx="3">
                  <c:v>148572.72512752999</c:v>
                </c:pt>
                <c:pt idx="4">
                  <c:v>15694.959775830002</c:v>
                </c:pt>
                <c:pt idx="5">
                  <c:v>15665.128155830002</c:v>
                </c:pt>
                <c:pt idx="6">
                  <c:v>18532.945983470003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33255184"/>
        <c:axId val="733261168"/>
        <c:axId val="735698976"/>
      </c:bar3DChart>
      <c:catAx>
        <c:axId val="733255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33261168"/>
        <c:crosses val="autoZero"/>
        <c:auto val="1"/>
        <c:lblAlgn val="ctr"/>
        <c:lblOffset val="100"/>
        <c:noMultiLvlLbl val="0"/>
      </c:catAx>
      <c:valAx>
        <c:axId val="733261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33255184"/>
        <c:crosses val="autoZero"/>
        <c:crossBetween val="between"/>
      </c:valAx>
      <c:serAx>
        <c:axId val="73569897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33261168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MINCOMERCIO!$B$45</c:f>
              <c:strCache>
                <c:ptCount val="1"/>
                <c:pt idx="0">
                  <c:v>FUNCIONAMIENTO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MINCOMERCIO!$C$44:$I$44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   COMPROMISOS       ($)</c:v>
                </c:pt>
                <c:pt idx="4">
                  <c:v>   OBLIGACIONES       ($)</c:v>
                </c:pt>
                <c:pt idx="5">
                  <c:v>          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MINCOMERCIO!$C$45:$I$45</c:f>
              <c:numCache>
                <c:formatCode>#,##0.00</c:formatCode>
                <c:ptCount val="7"/>
                <c:pt idx="0">
                  <c:v>766813.89899999998</c:v>
                </c:pt>
                <c:pt idx="1">
                  <c:v>44189.343166999999</c:v>
                </c:pt>
                <c:pt idx="2">
                  <c:v>722624.55583299999</c:v>
                </c:pt>
                <c:pt idx="3">
                  <c:v>662560.81609445007</c:v>
                </c:pt>
                <c:pt idx="4">
                  <c:v>263354.34245087998</c:v>
                </c:pt>
                <c:pt idx="5">
                  <c:v>263104.68254183</c:v>
                </c:pt>
                <c:pt idx="6">
                  <c:v>60063.739738549928</c:v>
                </c:pt>
              </c:numCache>
            </c:numRef>
          </c:val>
        </c:ser>
        <c:ser>
          <c:idx val="1"/>
          <c:order val="1"/>
          <c:tx>
            <c:strRef>
              <c:f>MINCOMERCIO!$B$46</c:f>
              <c:strCache>
                <c:ptCount val="1"/>
                <c:pt idx="0">
                  <c:v>INVERSIÓN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MINCOMERCIO!$C$44:$I$44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   COMPROMISOS       ($)</c:v>
                </c:pt>
                <c:pt idx="4">
                  <c:v>   OBLIGACIONES       ($)</c:v>
                </c:pt>
                <c:pt idx="5">
                  <c:v>          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MINCOMERCIO!$C$46:$I$46</c:f>
              <c:numCache>
                <c:formatCode>#,##0.00</c:formatCode>
                <c:ptCount val="7"/>
                <c:pt idx="0">
                  <c:v>204390.63634999999</c:v>
                </c:pt>
                <c:pt idx="1">
                  <c:v>47040.615238999999</c:v>
                </c:pt>
                <c:pt idx="2">
                  <c:v>157350.02111100001</c:v>
                </c:pt>
                <c:pt idx="3">
                  <c:v>139850.33826274</c:v>
                </c:pt>
                <c:pt idx="4">
                  <c:v>10858.94952704</c:v>
                </c:pt>
                <c:pt idx="5">
                  <c:v>10858.94952704</c:v>
                </c:pt>
                <c:pt idx="6">
                  <c:v>17499.68284826001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33257360"/>
        <c:axId val="733258448"/>
        <c:axId val="0"/>
      </c:bar3DChart>
      <c:catAx>
        <c:axId val="733257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33258448"/>
        <c:crosses val="autoZero"/>
        <c:auto val="1"/>
        <c:lblAlgn val="ctr"/>
        <c:lblOffset val="100"/>
        <c:noMultiLvlLbl val="0"/>
      </c:catAx>
      <c:valAx>
        <c:axId val="733258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3325736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r>
              <a:rPr lang="en-U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GASTOS DE INVERSION </a:t>
            </a:r>
            <a:endParaRPr lang="en-U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c:rich>
      </c:tx>
      <c:layout/>
      <c:overlay val="0"/>
      <c:spPr>
        <a:solidFill>
          <a:schemeClr val="bg1">
            <a:lumMod val="95000"/>
          </a:schemeClr>
        </a:solidFill>
        <a:ln>
          <a:solidFill>
            <a:schemeClr val="accent4">
              <a:lumMod val="7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2904562562486045E-3"/>
          <c:w val="1"/>
          <c:h val="0.99870954341926232"/>
        </c:manualLayout>
      </c:layout>
      <c:pie3DChart>
        <c:varyColors val="1"/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MINCOMERCIO!$B$87</c:f>
              <c:strCache>
                <c:ptCount val="1"/>
                <c:pt idx="0">
                  <c:v>FUNCIONAMIENTO </c:v>
                </c:pt>
              </c:strCache>
            </c:strRef>
          </c:tx>
          <c:spPr>
            <a:solidFill>
              <a:srgbClr val="FF5B5B"/>
            </a:solidFill>
            <a:ln>
              <a:noFill/>
            </a:ln>
            <a:effectLst/>
            <a:sp3d/>
          </c:spPr>
          <c:invertIfNegative val="0"/>
          <c:cat>
            <c:strRef>
              <c:f>MINCOMERCIO!$C$86:$I$86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   COMPROMISOS       ($)</c:v>
                </c:pt>
                <c:pt idx="4">
                  <c:v>   OBLIGACIONES       ($)</c:v>
                </c:pt>
                <c:pt idx="5">
                  <c:v>          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MINCOMERCIO!$C$87:$I$87</c:f>
              <c:numCache>
                <c:formatCode>#,##0.00</c:formatCode>
                <c:ptCount val="7"/>
                <c:pt idx="0">
                  <c:v>24683.451000000001</c:v>
                </c:pt>
                <c:pt idx="1">
                  <c:v>5127.027</c:v>
                </c:pt>
                <c:pt idx="2">
                  <c:v>19556.423999999999</c:v>
                </c:pt>
                <c:pt idx="3">
                  <c:v>10685.189992899999</c:v>
                </c:pt>
                <c:pt idx="4">
                  <c:v>9864.33002304</c:v>
                </c:pt>
                <c:pt idx="5">
                  <c:v>9860.3453190400014</c:v>
                </c:pt>
                <c:pt idx="6">
                  <c:v>8871.2340070999999</c:v>
                </c:pt>
              </c:numCache>
            </c:numRef>
          </c:val>
        </c:ser>
        <c:ser>
          <c:idx val="1"/>
          <c:order val="1"/>
          <c:tx>
            <c:strRef>
              <c:f>MINCOMERCIO!$B$88</c:f>
              <c:strCache>
                <c:ptCount val="1"/>
                <c:pt idx="0">
                  <c:v>INVERSION 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MINCOMERCIO!$C$86:$I$86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   COMPROMISOS       ($)</c:v>
                </c:pt>
                <c:pt idx="4">
                  <c:v>   OBLIGACIONES       ($)</c:v>
                </c:pt>
                <c:pt idx="5">
                  <c:v>          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MINCOMERCIO!$C$88:$I$88</c:f>
              <c:numCache>
                <c:formatCode>#,##0.00</c:formatCode>
                <c:ptCount val="7"/>
                <c:pt idx="0">
                  <c:v>9755.65</c:v>
                </c:pt>
                <c:pt idx="1">
                  <c:v>0</c:v>
                </c:pt>
                <c:pt idx="2">
                  <c:v>9755.65</c:v>
                </c:pt>
                <c:pt idx="3">
                  <c:v>8722.3868647900017</c:v>
                </c:pt>
                <c:pt idx="4">
                  <c:v>4836.0102487900003</c:v>
                </c:pt>
                <c:pt idx="5">
                  <c:v>4806.1786287900004</c:v>
                </c:pt>
                <c:pt idx="6">
                  <c:v>1033.2631352099991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33268784"/>
        <c:axId val="733265520"/>
        <c:axId val="0"/>
      </c:bar3DChart>
      <c:catAx>
        <c:axId val="733268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33265520"/>
        <c:crosses val="autoZero"/>
        <c:auto val="1"/>
        <c:lblAlgn val="ctr"/>
        <c:lblOffset val="100"/>
        <c:noMultiLvlLbl val="0"/>
      </c:catAx>
      <c:valAx>
        <c:axId val="733265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332687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MINCOMERCIO!$B$119</c:f>
              <c:strCache>
                <c:ptCount val="1"/>
                <c:pt idx="0">
                  <c:v>VICEMINISTERIO DE COMERCIO EXTERIOR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MINCOMERCIO!$C$118:$I$118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   COMPROMISOS       ($)</c:v>
                </c:pt>
                <c:pt idx="4">
                  <c:v>   OBLIGACIONES       ($)</c:v>
                </c:pt>
                <c:pt idx="5">
                  <c:v>          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MINCOMERCIO!$C$119:$I$119</c:f>
              <c:numCache>
                <c:formatCode>#,##0.00</c:formatCode>
                <c:ptCount val="7"/>
                <c:pt idx="0">
                  <c:v>33785.391760999999</c:v>
                </c:pt>
                <c:pt idx="1">
                  <c:v>325.70421700000003</c:v>
                </c:pt>
                <c:pt idx="2">
                  <c:v>33459.687544</c:v>
                </c:pt>
                <c:pt idx="3">
                  <c:v>32282.69807491</c:v>
                </c:pt>
                <c:pt idx="4">
                  <c:v>5275.8727069899996</c:v>
                </c:pt>
                <c:pt idx="5">
                  <c:v>5250.6017069899999</c:v>
                </c:pt>
                <c:pt idx="6">
                  <c:v>1210.6936860900003</c:v>
                </c:pt>
              </c:numCache>
            </c:numRef>
          </c:val>
        </c:ser>
        <c:ser>
          <c:idx val="1"/>
          <c:order val="1"/>
          <c:tx>
            <c:strRef>
              <c:f>MINCOMERCIO!$B$120</c:f>
              <c:strCache>
                <c:ptCount val="1"/>
                <c:pt idx="0">
                  <c:v>VICEMINISTERIO DE DESARROLLO EMPRESARIAL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MINCOMERCIO!$C$118:$I$118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   COMPROMISOS       ($)</c:v>
                </c:pt>
                <c:pt idx="4">
                  <c:v>   OBLIGACIONES       ($)</c:v>
                </c:pt>
                <c:pt idx="5">
                  <c:v>          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MINCOMERCIO!$C$120:$I$120</c:f>
              <c:numCache>
                <c:formatCode>#,##0.00</c:formatCode>
                <c:ptCount val="7"/>
                <c:pt idx="0">
                  <c:v>169455.40435299999</c:v>
                </c:pt>
                <c:pt idx="1">
                  <c:v>44617.814715</c:v>
                </c:pt>
                <c:pt idx="2">
                  <c:v>124837.589638</c:v>
                </c:pt>
                <c:pt idx="3">
                  <c:v>109766.78792223</c:v>
                </c:pt>
                <c:pt idx="4">
                  <c:v>4868.6331072200001</c:v>
                </c:pt>
                <c:pt idx="5">
                  <c:v>4850.9181372200001</c:v>
                </c:pt>
                <c:pt idx="6">
                  <c:v>14918.791921979995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733260624"/>
        <c:axId val="733261712"/>
      </c:barChart>
      <c:lineChart>
        <c:grouping val="standard"/>
        <c:varyColors val="0"/>
        <c:ser>
          <c:idx val="2"/>
          <c:order val="2"/>
          <c:tx>
            <c:strRef>
              <c:f>MINCOMERCIO!$B$121</c:f>
              <c:strCache>
                <c:ptCount val="1"/>
                <c:pt idx="0">
                  <c:v>SECRETARIA GENERAL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MINCOMERCIO!$C$118:$I$118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   COMPROMISOS       ($)</c:v>
                </c:pt>
                <c:pt idx="4">
                  <c:v>   OBLIGACIONES       ($)</c:v>
                </c:pt>
                <c:pt idx="5">
                  <c:v>          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MINCOMERCIO!$C$121:$I$121</c:f>
              <c:numCache>
                <c:formatCode>#,##0.00</c:formatCode>
                <c:ptCount val="7"/>
                <c:pt idx="0">
                  <c:v>8171.5345239999997</c:v>
                </c:pt>
                <c:pt idx="1">
                  <c:v>2417.7954679999998</c:v>
                </c:pt>
                <c:pt idx="2">
                  <c:v>5753.7390560000003</c:v>
                </c:pt>
                <c:pt idx="3">
                  <c:v>4741.38548034</c:v>
                </c:pt>
                <c:pt idx="4">
                  <c:v>2202.1668723400003</c:v>
                </c:pt>
                <c:pt idx="5">
                  <c:v>2199.42687234</c:v>
                </c:pt>
                <c:pt idx="6">
                  <c:v>2139.8182963300001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MINCOMERCIO!$B$122</c:f>
              <c:strCache>
                <c:ptCount val="1"/>
                <c:pt idx="0">
                  <c:v>VICEMINISTERIO DE TURISMO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MINCOMERCIO!$C$118:$I$118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   COMPROMISOS       ($)</c:v>
                </c:pt>
                <c:pt idx="4">
                  <c:v>   OBLIGACIONES       ($)</c:v>
                </c:pt>
                <c:pt idx="5">
                  <c:v>          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MINCOMERCIO!$C$122:$I$122</c:f>
              <c:numCache>
                <c:formatCode>#,##0.00</c:formatCode>
                <c:ptCount val="7"/>
                <c:pt idx="0">
                  <c:v>2733.9557119999999</c:v>
                </c:pt>
                <c:pt idx="1">
                  <c:v>193.37133600000001</c:v>
                </c:pt>
                <c:pt idx="2">
                  <c:v>2540.5843759999998</c:v>
                </c:pt>
                <c:pt idx="3">
                  <c:v>2328.4574166100001</c:v>
                </c:pt>
                <c:pt idx="4">
                  <c:v>1017.4163847799999</c:v>
                </c:pt>
                <c:pt idx="5">
                  <c:v>1011.0942447799999</c:v>
                </c:pt>
                <c:pt idx="6">
                  <c:v>263.64207907000019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3260624"/>
        <c:axId val="733261712"/>
      </c:lineChart>
      <c:catAx>
        <c:axId val="733260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33261712"/>
        <c:crosses val="autoZero"/>
        <c:auto val="1"/>
        <c:lblAlgn val="ctr"/>
        <c:lblOffset val="100"/>
        <c:noMultiLvlLbl val="0"/>
      </c:catAx>
      <c:valAx>
        <c:axId val="733261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3326062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0.00535</cdr:x>
      <cdr:y>0.95949</cdr:y>
    </cdr:from>
    <cdr:to>
      <cdr:x>0.96207</cdr:x>
      <cdr:y>1</cdr:y>
    </cdr:to>
    <cdr:sp macro="" textlink="">
      <cdr:nvSpPr>
        <cdr:cNvPr id="2" name="Rectángulo 1"/>
        <cdr:cNvSpPr/>
      </cdr:nvSpPr>
      <cdr:spPr>
        <a:xfrm xmlns:a="http://schemas.openxmlformats.org/drawingml/2006/main" flipH="1">
          <a:off x="50800" y="4952809"/>
          <a:ext cx="9076254" cy="1892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pPr lvl="0">
            <a:lnSpc>
              <a:spcPct val="90000"/>
            </a:lnSpc>
            <a:spcBef>
              <a:spcPts val="800"/>
            </a:spcBef>
            <a:buSzPts val="1100"/>
          </a:pPr>
          <a:r>
            <a:rPr lang="es-CO" sz="7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Cifras en millones de pesos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43769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3016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3719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1904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6924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85073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1234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9"/>
          <p:cNvSpPr/>
          <p:nvPr/>
        </p:nvSpPr>
        <p:spPr>
          <a:xfrm rot="10800000" flipH="1">
            <a:off x="281975" y="4232425"/>
            <a:ext cx="8580000" cy="565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 dirty="0"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8BC145"/>
                </a:solidFill>
              </a:rPr>
              <a:pPr/>
              <a:t>‹Nº›</a:t>
            </a:fld>
            <a:endParaRPr dirty="0">
              <a:solidFill>
                <a:srgbClr val="8BC1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41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1931976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1630428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4001389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3044099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26064319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88978910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5017779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31737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78081129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/>
              <a:t>2/08/2024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365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52057211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88911447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4633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8332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01442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14341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57977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22065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5138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2/08/2024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44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46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5570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690188" y="827316"/>
            <a:ext cx="4453812" cy="3396688"/>
          </a:xfrm>
          <a:solidFill>
            <a:schemeClr val="bg2">
              <a:lumMod val="2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/>
          <a:lstStyle/>
          <a:p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SECCIÓN 3501 </a:t>
            </a:r>
            <a:r>
              <a:rPr lang="es-CO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– </a:t>
            </a:r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MINISTERIO DE COMERCIO INDUSTRIA Y TURISMO</a:t>
            </a:r>
            <a:r>
              <a:rPr lang="es-C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</a:t>
            </a:r>
            <a:br>
              <a:rPr lang="es-C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s-C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s-CO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EJECUCIÓN  </a:t>
            </a:r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PRESUPUESTAL  ACUMULADA</a:t>
            </a:r>
            <a:r>
              <a:rPr lang="es-CO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s-CO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 JULIO 31 </a:t>
            </a:r>
            <a:r>
              <a:rPr lang="es-ES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 2024</a:t>
            </a:r>
            <a:endParaRPr lang="es-CO" sz="14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cid:image001.png@01D98E73.A0D7069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4" y="144381"/>
            <a:ext cx="2088419" cy="533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Logo Ministerio de Comercio, Industria y Turism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236" y="73213"/>
            <a:ext cx="1573763" cy="6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827315"/>
            <a:ext cx="4690187" cy="3396688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86139" y="4262618"/>
            <a:ext cx="8565502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accent3">
                    <a:lumMod val="50000"/>
                  </a:schemeClr>
                </a:solidFill>
              </a:rPr>
              <a:t>                   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COMPROMETIDO  90,71 %   -   OBLIGADO  36,81    -   PAGADO 36,78%</a:t>
            </a:r>
            <a:endParaRPr lang="es-CO" dirty="0">
              <a:solidFill>
                <a:schemeClr val="accent3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98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-1" y="-17549"/>
            <a:ext cx="9144000" cy="685800"/>
          </a:xfrm>
          <a:solidFill>
            <a:schemeClr val="accent4">
              <a:lumMod val="5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lvl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GRAFICA EJECUCIÓN PRESUPUESTAL ACUMULADA </a:t>
            </a:r>
          </a:p>
          <a:p>
            <a:pPr lvl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SECCIÓN 3501 MINCOMERCIO CON CORTE AL 31 DE JULIO DE 2024 </a:t>
            </a:r>
          </a:p>
        </p:txBody>
      </p:sp>
      <p:sp>
        <p:nvSpPr>
          <p:cNvPr id="4" name="Rectángulo 3"/>
          <p:cNvSpPr/>
          <p:nvPr/>
        </p:nvSpPr>
        <p:spPr>
          <a:xfrm flipH="1">
            <a:off x="-1" y="4935291"/>
            <a:ext cx="9076308" cy="18926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0296657"/>
              </p:ext>
            </p:extLst>
          </p:nvPr>
        </p:nvGraphicFramePr>
        <p:xfrm>
          <a:off x="1" y="235743"/>
          <a:ext cx="9144000" cy="4672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1306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50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0" y="-497631"/>
            <a:ext cx="9144000" cy="1114828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s-CO" sz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                                                                                                                                                                                               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GRÁFICA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EJECUCIÓN PRESUPUESTAL ACUMULADA    </a:t>
            </a:r>
            <a:endParaRPr lang="es-CO" sz="12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UNIDAD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EJECUTORA 3501-01 GESTIÓN GENERAL CON CORTE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 31 DE JULIO DE  2024</a:t>
            </a:r>
            <a:endParaRPr sz="1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9763" y="4854958"/>
            <a:ext cx="1604865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6373319"/>
              </p:ext>
            </p:extLst>
          </p:nvPr>
        </p:nvGraphicFramePr>
        <p:xfrm>
          <a:off x="3385930" y="2425148"/>
          <a:ext cx="2683566" cy="2383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842946"/>
              </p:ext>
            </p:extLst>
          </p:nvPr>
        </p:nvGraphicFramePr>
        <p:xfrm>
          <a:off x="0" y="376992"/>
          <a:ext cx="9286875" cy="4667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0149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1" y="-1"/>
            <a:ext cx="9144000" cy="852524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endParaRPr lang="es-CO" sz="1400" dirty="0" smtClean="0">
              <a:solidFill>
                <a:schemeClr val="bg1"/>
              </a:solidFill>
            </a:endParaRPr>
          </a:p>
          <a:p>
            <a:pPr marL="0" indent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GRÁFICA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EJECUCIÓN PRESUPUESTAL ACUMULADA   </a:t>
            </a:r>
            <a:endParaRPr lang="es-CO" sz="12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/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NIDAD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EJECUTORA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3501-02 DIRECCIÓN DE COMERCIO EXTERIOR </a:t>
            </a:r>
          </a:p>
          <a:p>
            <a:pPr marL="0" indent="0"/>
            <a:r>
              <a:rPr lang="es-ES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 31 DE JULIO DE 2024</a:t>
            </a:r>
          </a:p>
          <a:p>
            <a:pPr marL="0" indent="0"/>
            <a:endParaRPr lang="es-CO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/>
            <a:endParaRPr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7045841" y="4829410"/>
            <a:ext cx="1743740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Montserrat" pitchFamily="2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8225836"/>
              </p:ext>
            </p:extLst>
          </p:nvPr>
        </p:nvGraphicFramePr>
        <p:xfrm flipH="1">
          <a:off x="9054739" y="852522"/>
          <a:ext cx="45719" cy="4290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4046353"/>
              </p:ext>
            </p:extLst>
          </p:nvPr>
        </p:nvGraphicFramePr>
        <p:xfrm>
          <a:off x="66466" y="714165"/>
          <a:ext cx="8610600" cy="4367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089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13397" y="0"/>
            <a:ext cx="9171578" cy="699279"/>
          </a:xfrm>
          <a:solidFill>
            <a:schemeClr val="accent4">
              <a:lumMod val="50000"/>
            </a:schemeClr>
          </a:solidFill>
          <a:ln w="38100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marL="0" indent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GRÁFICA EJECUCIÓN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PRESUPUESTAL ACUMULADA </a:t>
            </a:r>
          </a:p>
          <a:p>
            <a:pPr marL="0" indent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GASTOS DE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INVERSIÓN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 CORTE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31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JULIO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2024</a:t>
            </a:r>
          </a:p>
          <a:p>
            <a:pPr marL="0" indent="0"/>
            <a:endParaRPr lang="es-CO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3398" y="4945224"/>
            <a:ext cx="1672334" cy="17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1049703"/>
              </p:ext>
            </p:extLst>
          </p:nvPr>
        </p:nvGraphicFramePr>
        <p:xfrm>
          <a:off x="13398" y="699279"/>
          <a:ext cx="9130602" cy="4421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82735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10556</TotalTime>
  <Words>113</Words>
  <Application>Microsoft Office PowerPoint</Application>
  <PresentationFormat>Presentación en pantalla (16:9)</PresentationFormat>
  <Paragraphs>19</Paragraphs>
  <Slides>5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Verdana</vt:lpstr>
      <vt:lpstr>Calibri</vt:lpstr>
      <vt:lpstr>Arial</vt:lpstr>
      <vt:lpstr>Montserrat</vt:lpstr>
      <vt:lpstr>Calibri Light</vt:lpstr>
      <vt:lpstr>1_Office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 Alexander Reina Carrillo - Cont</dc:creator>
  <cp:lastModifiedBy>Heidy Yineth Arevalo Gomez</cp:lastModifiedBy>
  <cp:revision>1223</cp:revision>
  <cp:lastPrinted>2024-07-03T15:25:14Z</cp:lastPrinted>
  <dcterms:modified xsi:type="dcterms:W3CDTF">2024-08-02T19:44:30Z</dcterms:modified>
</cp:coreProperties>
</file>