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CC0000"/>
    <a:srgbClr val="CC3300"/>
    <a:srgbClr val="66CCFF"/>
    <a:srgbClr val="3333CC"/>
    <a:srgbClr val="043460"/>
    <a:srgbClr val="6EA612"/>
    <a:srgbClr val="1D9A78"/>
    <a:srgbClr val="111511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249" autoAdjust="0"/>
  </p:normalViewPr>
  <p:slideViewPr>
    <p:cSldViewPr snapToGrid="0" snapToObjects="1" showGuides="1">
      <p:cViewPr varScale="1">
        <p:scale>
          <a:sx n="143" d="100"/>
          <a:sy n="143" d="100"/>
        </p:scale>
        <p:origin x="120" y="29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17246281714786E-2"/>
          <c:y val="3.2619765266114355E-2"/>
          <c:w val="0.80533759842519681"/>
          <c:h val="0.7851350616671953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18566A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MINCOMERCIO!$C$19:$I$19</c:f>
              <c:numCache>
                <c:formatCode>#,##0.00</c:formatCode>
                <c:ptCount val="7"/>
                <c:pt idx="0">
                  <c:v>791497.35</c:v>
                </c:pt>
                <c:pt idx="1">
                  <c:v>49316.370167000001</c:v>
                </c:pt>
                <c:pt idx="2">
                  <c:v>742180.97983299999</c:v>
                </c:pt>
                <c:pt idx="3">
                  <c:v>673246.00608734996</c:v>
                </c:pt>
                <c:pt idx="4">
                  <c:v>273218.67247391999</c:v>
                </c:pt>
                <c:pt idx="5">
                  <c:v>272965.02786087</c:v>
                </c:pt>
                <c:pt idx="6">
                  <c:v>68934.97374565003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78B64E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MINCOMERCIO!$C$20:$I$20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47040.615238999999</c:v>
                </c:pt>
                <c:pt idx="2">
                  <c:v>167105.671111</c:v>
                </c:pt>
                <c:pt idx="3">
                  <c:v>148572.72512752999</c:v>
                </c:pt>
                <c:pt idx="4">
                  <c:v>15694.959775830002</c:v>
                </c:pt>
                <c:pt idx="5">
                  <c:v>15665.128155830002</c:v>
                </c:pt>
                <c:pt idx="6">
                  <c:v>18532.945983470003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3255184"/>
        <c:axId val="733261168"/>
        <c:axId val="735698976"/>
      </c:bar3DChart>
      <c:catAx>
        <c:axId val="73325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1168"/>
        <c:crosses val="autoZero"/>
        <c:auto val="1"/>
        <c:lblAlgn val="ctr"/>
        <c:lblOffset val="100"/>
        <c:noMultiLvlLbl val="0"/>
      </c:catAx>
      <c:valAx>
        <c:axId val="73326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55184"/>
        <c:crosses val="autoZero"/>
        <c:crossBetween val="between"/>
      </c:valAx>
      <c:serAx>
        <c:axId val="73569897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116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MINCOMERCIO!$C$44:$I$44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MINCOMERCIO!$C$45:$I$45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44189.343166999999</c:v>
                </c:pt>
                <c:pt idx="2">
                  <c:v>722624.55583299999</c:v>
                </c:pt>
                <c:pt idx="3">
                  <c:v>662560.81609445007</c:v>
                </c:pt>
                <c:pt idx="4">
                  <c:v>263354.34245087998</c:v>
                </c:pt>
                <c:pt idx="5">
                  <c:v>263104.68254183</c:v>
                </c:pt>
                <c:pt idx="6">
                  <c:v>60063.739738549928</c:v>
                </c:pt>
              </c:numCache>
            </c:numRef>
          </c:val>
        </c:ser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MINCOMERCIO!$C$44:$I$44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MINCOMERCIO!$C$46:$I$46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47040.615238999999</c:v>
                </c:pt>
                <c:pt idx="2">
                  <c:v>157350.02111100001</c:v>
                </c:pt>
                <c:pt idx="3">
                  <c:v>139850.33826274</c:v>
                </c:pt>
                <c:pt idx="4">
                  <c:v>10858.94952704</c:v>
                </c:pt>
                <c:pt idx="5">
                  <c:v>10858.94952704</c:v>
                </c:pt>
                <c:pt idx="6">
                  <c:v>17499.68284826001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33257360"/>
        <c:axId val="733258448"/>
        <c:axId val="0"/>
      </c:bar3DChart>
      <c:catAx>
        <c:axId val="73325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58448"/>
        <c:crosses val="autoZero"/>
        <c:auto val="1"/>
        <c:lblAlgn val="ctr"/>
        <c:lblOffset val="100"/>
        <c:noMultiLvlLbl val="0"/>
      </c:catAx>
      <c:valAx>
        <c:axId val="73325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57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5B5B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MINCOMERCIO!$C$87:$I$87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10685.189992899999</c:v>
                </c:pt>
                <c:pt idx="4">
                  <c:v>9864.33002304</c:v>
                </c:pt>
                <c:pt idx="5">
                  <c:v>9860.3453190400014</c:v>
                </c:pt>
                <c:pt idx="6">
                  <c:v>8871.2340070999999</c:v>
                </c:pt>
              </c:numCache>
            </c:numRef>
          </c:val>
        </c:ser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MINCOMERCIO!$C$88:$I$88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8722.3868647900017</c:v>
                </c:pt>
                <c:pt idx="4">
                  <c:v>4836.0102487900003</c:v>
                </c:pt>
                <c:pt idx="5">
                  <c:v>4806.1786287900004</c:v>
                </c:pt>
                <c:pt idx="6">
                  <c:v>1033.2631352099991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33268784"/>
        <c:axId val="733265520"/>
        <c:axId val="0"/>
      </c:bar3DChart>
      <c:catAx>
        <c:axId val="73326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5520"/>
        <c:crosses val="autoZero"/>
        <c:auto val="1"/>
        <c:lblAlgn val="ctr"/>
        <c:lblOffset val="100"/>
        <c:noMultiLvlLbl val="0"/>
      </c:catAx>
      <c:valAx>
        <c:axId val="73326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8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MINCOMERCIO!$C$119:$I$119</c:f>
              <c:numCache>
                <c:formatCode>#,##0.00</c:formatCode>
                <c:ptCount val="7"/>
                <c:pt idx="0">
                  <c:v>33785.391760999999</c:v>
                </c:pt>
                <c:pt idx="1">
                  <c:v>325.70421700000003</c:v>
                </c:pt>
                <c:pt idx="2">
                  <c:v>33459.687544</c:v>
                </c:pt>
                <c:pt idx="3">
                  <c:v>32282.69807491</c:v>
                </c:pt>
                <c:pt idx="4">
                  <c:v>5275.8727069899996</c:v>
                </c:pt>
                <c:pt idx="5">
                  <c:v>5250.6017069899999</c:v>
                </c:pt>
                <c:pt idx="6">
                  <c:v>1210.6936860900003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MINCOMERCIO!$C$120:$I$120</c:f>
              <c:numCache>
                <c:formatCode>#,##0.00</c:formatCode>
                <c:ptCount val="7"/>
                <c:pt idx="0">
                  <c:v>169455.40435299999</c:v>
                </c:pt>
                <c:pt idx="1">
                  <c:v>44617.814715</c:v>
                </c:pt>
                <c:pt idx="2">
                  <c:v>124837.589638</c:v>
                </c:pt>
                <c:pt idx="3">
                  <c:v>109766.78792223</c:v>
                </c:pt>
                <c:pt idx="4">
                  <c:v>4868.6331072200001</c:v>
                </c:pt>
                <c:pt idx="5">
                  <c:v>4850.9181372200001</c:v>
                </c:pt>
                <c:pt idx="6">
                  <c:v>14918.791921979995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33260624"/>
        <c:axId val="733261712"/>
      </c:barChart>
      <c:lineChart>
        <c:grouping val="standard"/>
        <c:varyColors val="0"/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MINCOMERCIO!$C$121:$I$121</c:f>
              <c:numCache>
                <c:formatCode>#,##0.00</c:formatCode>
                <c:ptCount val="7"/>
                <c:pt idx="0">
                  <c:v>8171.5345239999997</c:v>
                </c:pt>
                <c:pt idx="1">
                  <c:v>2417.7954679999998</c:v>
                </c:pt>
                <c:pt idx="2">
                  <c:v>5753.7390560000003</c:v>
                </c:pt>
                <c:pt idx="3">
                  <c:v>4741.38548034</c:v>
                </c:pt>
                <c:pt idx="4">
                  <c:v>2202.1668723400003</c:v>
                </c:pt>
                <c:pt idx="5">
                  <c:v>2199.42687234</c:v>
                </c:pt>
                <c:pt idx="6">
                  <c:v>2139.8182963300001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MINCOMERCIO!$C$122:$I$122</c:f>
              <c:numCache>
                <c:formatCode>#,##0.00</c:formatCode>
                <c:ptCount val="7"/>
                <c:pt idx="0">
                  <c:v>2733.9557119999999</c:v>
                </c:pt>
                <c:pt idx="1">
                  <c:v>193.37133600000001</c:v>
                </c:pt>
                <c:pt idx="2">
                  <c:v>2540.5843759999998</c:v>
                </c:pt>
                <c:pt idx="3">
                  <c:v>2328.4574166100001</c:v>
                </c:pt>
                <c:pt idx="4">
                  <c:v>1017.4163847799999</c:v>
                </c:pt>
                <c:pt idx="5">
                  <c:v>1011.0942447799999</c:v>
                </c:pt>
                <c:pt idx="6">
                  <c:v>263.64207907000019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3260624"/>
        <c:axId val="733261712"/>
      </c:lineChart>
      <c:catAx>
        <c:axId val="73326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1712"/>
        <c:crosses val="autoZero"/>
        <c:auto val="1"/>
        <c:lblAlgn val="ctr"/>
        <c:lblOffset val="100"/>
        <c:noMultiLvlLbl val="0"/>
      </c:catAx>
      <c:valAx>
        <c:axId val="73326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3260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0.00535</cdr:x>
      <cdr:y>0.95949</cdr:y>
    </cdr:from>
    <cdr:to>
      <cdr:x>0.96207</cdr:x>
      <cdr:y>1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50800" y="4952809"/>
          <a:ext cx="9076254" cy="18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2/08/2024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2/08/2024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JULIO 31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90,71 %   -   OBLIGADO  36,81    -   PAGADO 36,78%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JULIO DE 2024 </a:t>
            </a:r>
          </a:p>
        </p:txBody>
      </p:sp>
      <p:sp>
        <p:nvSpPr>
          <p:cNvPr id="4" name="Rectángulo 3"/>
          <p:cNvSpPr/>
          <p:nvPr/>
        </p:nvSpPr>
        <p:spPr>
          <a:xfrm flipH="1">
            <a:off x="-1" y="4935291"/>
            <a:ext cx="9076308" cy="1892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296657"/>
              </p:ext>
            </p:extLst>
          </p:nvPr>
        </p:nvGraphicFramePr>
        <p:xfrm>
          <a:off x="1" y="235743"/>
          <a:ext cx="9144000" cy="4672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JULIO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42946"/>
              </p:ext>
            </p:extLst>
          </p:nvPr>
        </p:nvGraphicFramePr>
        <p:xfrm>
          <a:off x="0" y="376992"/>
          <a:ext cx="9286875" cy="4667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JULIO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046353"/>
              </p:ext>
            </p:extLst>
          </p:nvPr>
        </p:nvGraphicFramePr>
        <p:xfrm>
          <a:off x="66466" y="714165"/>
          <a:ext cx="8610600" cy="4367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JULIO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8" y="494522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1049703"/>
              </p:ext>
            </p:extLst>
          </p:nvPr>
        </p:nvGraphicFramePr>
        <p:xfrm>
          <a:off x="13398" y="699279"/>
          <a:ext cx="9130602" cy="4421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10556</TotalTime>
  <Words>113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Montserrat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1223</cp:revision>
  <cp:lastPrinted>2024-07-03T15:25:14Z</cp:lastPrinted>
  <dcterms:modified xsi:type="dcterms:W3CDTF">2024-08-02T19:44:30Z</dcterms:modified>
</cp:coreProperties>
</file>