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07" r:id="rId1"/>
    <p:sldMasterId id="2147483721" r:id="rId2"/>
  </p:sldMasterIdLst>
  <p:notesMasterIdLst>
    <p:notesMasterId r:id="rId8"/>
  </p:notesMasterIdLst>
  <p:sldIdLst>
    <p:sldId id="338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itchFamily="2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4105"/>
    <a:srgbClr val="FFD653"/>
    <a:srgbClr val="C5C000"/>
    <a:srgbClr val="FF5B5B"/>
    <a:srgbClr val="FF5757"/>
    <a:srgbClr val="3333CC"/>
    <a:srgbClr val="04346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249" autoAdjust="0"/>
  </p:normalViewPr>
  <p:slideViewPr>
    <p:cSldViewPr snapToGrid="0" snapToObjects="1" showGuides="1">
      <p:cViewPr>
        <p:scale>
          <a:sx n="130" d="100"/>
          <a:sy n="130" d="100"/>
        </p:scale>
        <p:origin x="1284" y="516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JUNIO%2030%20DE%202023%20PRESPTO\GRAFICA%20SECCION%203501%20MINCIT%20JUNIO%2030%20DE%202023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3\PAGINA%20WEB%202023\SEPTIEMBRE%2030%20DE%202023%20PRESPTO\GRAFICA%20SECCION%203501%20MINCIT%20SEPTIEMBRE%2030%20DE%202023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evalo\Documents\Heidy\Gesti&#243;n%20presupuesto\Publicaciones\Ejemplo%20-%20reportes\Excel%20para%20grafica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59846857663983"/>
          <c:y val="3.7065602171808175E-2"/>
          <c:w val="0.85842553534236743"/>
          <c:h val="0.7472309489683867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MINCOMERCIO!$B$19</c:f>
              <c:strCache>
                <c:ptCount val="1"/>
                <c:pt idx="0">
                  <c:v>FUNCIONAMIENTO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2">
                  <a:shade val="95000"/>
                </a:schemeClr>
              </a:contourClr>
            </a:sp3d>
          </c:spPr>
          <c:invertIfNegative val="0"/>
          <c:cat>
            <c:strRef>
              <c:f>MINCOMERCIO!$D$18:$K$18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MINCOMERCIO!$D$19:$K$19</c:f>
              <c:numCache>
                <c:formatCode>#,##0.00</c:formatCode>
                <c:ptCount val="7"/>
                <c:pt idx="0">
                  <c:v>745522.76133400004</c:v>
                </c:pt>
                <c:pt idx="1">
                  <c:v>7807.7165230000001</c:v>
                </c:pt>
                <c:pt idx="2">
                  <c:v>737715.044811</c:v>
                </c:pt>
                <c:pt idx="3">
                  <c:v>728380.32354450005</c:v>
                </c:pt>
                <c:pt idx="4">
                  <c:v>515634.33629353996</c:v>
                </c:pt>
                <c:pt idx="5">
                  <c:v>515357.63600439997</c:v>
                </c:pt>
                <c:pt idx="6">
                  <c:v>9334.7212665000006</c:v>
                </c:pt>
              </c:numCache>
            </c:numRef>
          </c:val>
        </c:ser>
        <c:ser>
          <c:idx val="1"/>
          <c:order val="1"/>
          <c:tx>
            <c:strRef>
              <c:f>MINCOMERCIO!$B$20</c:f>
              <c:strCache>
                <c:ptCount val="1"/>
                <c:pt idx="0">
                  <c:v>INVERSIÓN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4">
                  <a:shade val="95000"/>
                </a:schemeClr>
              </a:contourClr>
            </a:sp3d>
          </c:spPr>
          <c:invertIfNegative val="0"/>
          <c:cat>
            <c:strRef>
              <c:f>MINCOMERCIO!$D$18:$K$18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MINCOMERCIO!$D$20:$K$20</c:f>
              <c:numCache>
                <c:formatCode>#,##0.00</c:formatCode>
                <c:ptCount val="7"/>
                <c:pt idx="0">
                  <c:v>174888.50770799999</c:v>
                </c:pt>
                <c:pt idx="1">
                  <c:v>10.70593317</c:v>
                </c:pt>
                <c:pt idx="2">
                  <c:v>174877.80177482998</c:v>
                </c:pt>
                <c:pt idx="3">
                  <c:v>171497.51693022004</c:v>
                </c:pt>
                <c:pt idx="4">
                  <c:v>38988.309010649995</c:v>
                </c:pt>
                <c:pt idx="5">
                  <c:v>38988.309010649995</c:v>
                </c:pt>
                <c:pt idx="6">
                  <c:v>3380.2848446099547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0610672"/>
        <c:axId val="460616112"/>
        <c:axId val="483703456"/>
      </c:bar3DChart>
      <c:catAx>
        <c:axId val="46061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0616112"/>
        <c:crosses val="autoZero"/>
        <c:auto val="1"/>
        <c:lblAlgn val="ctr"/>
        <c:lblOffset val="100"/>
        <c:noMultiLvlLbl val="0"/>
      </c:catAx>
      <c:valAx>
        <c:axId val="46061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0610672"/>
        <c:crosses val="autoZero"/>
        <c:crossBetween val="between"/>
      </c:valAx>
      <c:serAx>
        <c:axId val="483703456"/>
        <c:scaling>
          <c:orientation val="minMax"/>
        </c:scaling>
        <c:delete val="1"/>
        <c:axPos val="b"/>
        <c:majorTickMark val="none"/>
        <c:minorTickMark val="none"/>
        <c:tickLblPos val="nextTo"/>
        <c:crossAx val="460616112"/>
        <c:crosses val="autoZero"/>
      </c:serAx>
      <c:dTable>
        <c:showHorzBorder val="1"/>
        <c:showVertBorder val="1"/>
        <c:showOutline val="1"/>
        <c:showKeys val="1"/>
        <c:spPr>
          <a:noFill/>
          <a:ln w="0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35621508849856E-2"/>
          <c:y val="2.9931979202309542E-2"/>
          <c:w val="0.847263799717343"/>
          <c:h val="0.81480696658781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MINCOMERCIO!$B$45</c:f>
              <c:strCache>
                <c:ptCount val="1"/>
                <c:pt idx="0">
                  <c:v>FUNCIONAMIENTO </c:v>
                </c:pt>
              </c:strCache>
            </c:strRef>
          </c:tx>
          <c:spPr>
            <a:pattFill prst="narHorz">
              <a:fgClr>
                <a:schemeClr val="accent6"/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6"/>
              </a:innerShdw>
            </a:effectLst>
          </c:spPr>
          <c:invertIfNegative val="0"/>
          <c:cat>
            <c:strRef>
              <c:f>MINCOMERCIO!$D$44:$K$44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MINCOMERCIO!$D$45:$K$45</c:f>
              <c:numCache>
                <c:formatCode>#,##0.00</c:formatCode>
                <c:ptCount val="7"/>
                <c:pt idx="0">
                  <c:v>720839.31033400004</c:v>
                </c:pt>
                <c:pt idx="1">
                  <c:v>5500</c:v>
                </c:pt>
                <c:pt idx="2">
                  <c:v>715339.31033400004</c:v>
                </c:pt>
                <c:pt idx="3">
                  <c:v>707833.99012113002</c:v>
                </c:pt>
                <c:pt idx="4">
                  <c:v>495249.59436649998</c:v>
                </c:pt>
                <c:pt idx="5">
                  <c:v>494977.41620435996</c:v>
                </c:pt>
                <c:pt idx="6">
                  <c:v>7505.320212869995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65587248"/>
        <c:axId val="465585072"/>
      </c:barChart>
      <c:lineChart>
        <c:grouping val="standard"/>
        <c:varyColors val="0"/>
        <c:ser>
          <c:idx val="1"/>
          <c:order val="1"/>
          <c:tx>
            <c:strRef>
              <c:f>MINCOMERCIO!$B$46</c:f>
              <c:strCache>
                <c:ptCount val="1"/>
                <c:pt idx="0">
                  <c:v>INVERSIÓN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MINCOMERCIO!$D$44:$K$44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MINCOMERCIO!$D$46:$K$46</c:f>
              <c:numCache>
                <c:formatCode>#,##0.00</c:formatCode>
                <c:ptCount val="7"/>
                <c:pt idx="0">
                  <c:v>163022.51970800001</c:v>
                </c:pt>
                <c:pt idx="1">
                  <c:v>10.70593317</c:v>
                </c:pt>
                <c:pt idx="2">
                  <c:v>163011.81377482999</c:v>
                </c:pt>
                <c:pt idx="3">
                  <c:v>160608.10837821002</c:v>
                </c:pt>
                <c:pt idx="4">
                  <c:v>28130.885677209997</c:v>
                </c:pt>
                <c:pt idx="5">
                  <c:v>28130.885677209997</c:v>
                </c:pt>
                <c:pt idx="6">
                  <c:v>2403.7053966199646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581808"/>
        <c:axId val="465589968"/>
      </c:lineChart>
      <c:catAx>
        <c:axId val="46558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5585072"/>
        <c:crosses val="autoZero"/>
        <c:auto val="1"/>
        <c:lblAlgn val="ctr"/>
        <c:lblOffset val="100"/>
        <c:noMultiLvlLbl val="0"/>
      </c:catAx>
      <c:valAx>
        <c:axId val="46558507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5587248"/>
        <c:crosses val="autoZero"/>
        <c:crossBetween val="between"/>
      </c:valAx>
      <c:valAx>
        <c:axId val="465589968"/>
        <c:scaling>
          <c:orientation val="minMax"/>
        </c:scaling>
        <c:delete val="0"/>
        <c:axPos val="r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5581808"/>
        <c:crosses val="max"/>
        <c:crossBetween val="between"/>
      </c:valAx>
      <c:catAx>
        <c:axId val="465581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55899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dirty="0" smtClean="0">
                <a:latin typeface="Verdana" panose="020B0604030504040204" pitchFamily="34" charset="0"/>
                <a:ea typeface="Verdana" panose="020B0604030504040204" pitchFamily="34" charset="0"/>
              </a:rPr>
              <a:t>GASTOS DE INVERSION </a:t>
            </a:r>
            <a:endParaRPr lang="en-US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/>
      <c:overlay val="0"/>
      <c:spPr>
        <a:solidFill>
          <a:schemeClr val="bg1">
            <a:lumMod val="95000"/>
          </a:schemeClr>
        </a:solidFill>
        <a:ln>
          <a:solidFill>
            <a:schemeClr val="accent4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2904562562486045E-3"/>
          <c:w val="1"/>
          <c:h val="0.99870954341926232"/>
        </c:manualLayout>
      </c:layout>
      <c:pie3DChart>
        <c:varyColors val="1"/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MINCOMERCIO!$B$87</c:f>
              <c:strCache>
                <c:ptCount val="1"/>
                <c:pt idx="0">
                  <c:v>FUNCIONAMIENTO </c:v>
                </c:pt>
              </c:strCache>
            </c:strRef>
          </c:tx>
          <c:spPr>
            <a:solidFill>
              <a:srgbClr val="CC3300"/>
            </a:solidFill>
            <a:ln>
              <a:noFill/>
            </a:ln>
            <a:effectLst/>
            <a:sp3d/>
          </c:spPr>
          <c:invertIfNegative val="0"/>
          <c:cat>
            <c:strRef>
              <c:f>MINCOMERCIO!$D$86:$K$86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MINCOMERCIO!$D$87:$K$87</c:f>
              <c:numCache>
                <c:formatCode>#,##0.00</c:formatCode>
                <c:ptCount val="7"/>
                <c:pt idx="0">
                  <c:v>24683.451000000001</c:v>
                </c:pt>
                <c:pt idx="1">
                  <c:v>2307.7165230000001</c:v>
                </c:pt>
                <c:pt idx="2">
                  <c:v>22375.734477000002</c:v>
                </c:pt>
                <c:pt idx="3">
                  <c:v>20546.333423370001</c:v>
                </c:pt>
                <c:pt idx="4">
                  <c:v>20384.741927040002</c:v>
                </c:pt>
                <c:pt idx="5">
                  <c:v>20380.219800040002</c:v>
                </c:pt>
                <c:pt idx="6">
                  <c:v>1829.4010536300011</c:v>
                </c:pt>
              </c:numCache>
            </c:numRef>
          </c:val>
        </c:ser>
        <c:ser>
          <c:idx val="1"/>
          <c:order val="1"/>
          <c:tx>
            <c:strRef>
              <c:f>MINCOMERCIO!$B$88</c:f>
              <c:strCache>
                <c:ptCount val="1"/>
                <c:pt idx="0">
                  <c:v>INVERSION 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MINCOMERCIO!$D$86:$K$86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MINCOMERCIO!$D$88:$K$88</c:f>
              <c:numCache>
                <c:formatCode>#,##0.00</c:formatCode>
                <c:ptCount val="7"/>
                <c:pt idx="0">
                  <c:v>11865.987999999999</c:v>
                </c:pt>
                <c:pt idx="1">
                  <c:v>0</c:v>
                </c:pt>
                <c:pt idx="2">
                  <c:v>11865.987999999999</c:v>
                </c:pt>
                <c:pt idx="3">
                  <c:v>10889.40855201</c:v>
                </c:pt>
                <c:pt idx="4">
                  <c:v>10857.423333440001</c:v>
                </c:pt>
                <c:pt idx="5">
                  <c:v>10857.423333440001</c:v>
                </c:pt>
                <c:pt idx="6">
                  <c:v>976.57944798999972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7034128"/>
        <c:axId val="387039568"/>
        <c:axId val="0"/>
      </c:bar3DChart>
      <c:catAx>
        <c:axId val="38703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7039568"/>
        <c:crosses val="autoZero"/>
        <c:auto val="1"/>
        <c:lblAlgn val="ctr"/>
        <c:lblOffset val="100"/>
        <c:noMultiLvlLbl val="0"/>
      </c:catAx>
      <c:valAx>
        <c:axId val="38703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87034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MINCOMERCIO!$B$119</c:f>
              <c:strCache>
                <c:ptCount val="1"/>
                <c:pt idx="0">
                  <c:v>VICEMINISTERIO DE COMERCIO EXTERIOR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MINCOMERCIO!$D$119:$K$119</c:f>
              <c:numCache>
                <c:formatCode>#,##0.00</c:formatCode>
                <c:ptCount val="7"/>
                <c:pt idx="0">
                  <c:v>27366.953880000001</c:v>
                </c:pt>
                <c:pt idx="1">
                  <c:v>10.70593317</c:v>
                </c:pt>
                <c:pt idx="2">
                  <c:v>27356.247946830001</c:v>
                </c:pt>
                <c:pt idx="3">
                  <c:v>26104.024713520001</c:v>
                </c:pt>
                <c:pt idx="4">
                  <c:v>18277.899407950001</c:v>
                </c:pt>
                <c:pt idx="5">
                  <c:v>18277.899407950001</c:v>
                </c:pt>
                <c:pt idx="6">
                  <c:v>1252.2232333100014</c:v>
                </c:pt>
              </c:numCache>
            </c:numRef>
          </c:val>
        </c:ser>
        <c:ser>
          <c:idx val="1"/>
          <c:order val="1"/>
          <c:tx>
            <c:strRef>
              <c:f>MINCOMERCIO!$B$120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MINCOMERCIO!$D$120:$K$120</c:f>
              <c:numCache>
                <c:formatCode>#,##0.00</c:formatCode>
                <c:ptCount val="7"/>
                <c:pt idx="0">
                  <c:v>137848.12334200001</c:v>
                </c:pt>
                <c:pt idx="1">
                  <c:v>0</c:v>
                </c:pt>
                <c:pt idx="2">
                  <c:v>137848.12334200001</c:v>
                </c:pt>
                <c:pt idx="3">
                  <c:v>136321.90815875001</c:v>
                </c:pt>
                <c:pt idx="4">
                  <c:v>12281.162017750001</c:v>
                </c:pt>
                <c:pt idx="5">
                  <c:v>12281.162017750001</c:v>
                </c:pt>
                <c:pt idx="6">
                  <c:v>1526.2151832500001</c:v>
                </c:pt>
              </c:numCache>
            </c:numRef>
          </c:val>
        </c:ser>
        <c:ser>
          <c:idx val="2"/>
          <c:order val="2"/>
          <c:tx>
            <c:strRef>
              <c:f>MINCOMERCIO!$B$121</c:f>
              <c:strCache>
                <c:ptCount val="1"/>
                <c:pt idx="0">
                  <c:v>SECRETARIA GENERAL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MINCOMERCIO!$D$121:$K$121</c:f>
              <c:numCache>
                <c:formatCode>#,##0.00</c:formatCode>
                <c:ptCount val="7"/>
                <c:pt idx="0">
                  <c:v>7132.8461100000004</c:v>
                </c:pt>
                <c:pt idx="1">
                  <c:v>0</c:v>
                </c:pt>
                <c:pt idx="2">
                  <c:v>7132.8461100000004</c:v>
                </c:pt>
                <c:pt idx="3">
                  <c:v>6618.8696006700002</c:v>
                </c:pt>
                <c:pt idx="4">
                  <c:v>5976.5331276699999</c:v>
                </c:pt>
                <c:pt idx="5">
                  <c:v>5976.5331276699999</c:v>
                </c:pt>
                <c:pt idx="6">
                  <c:v>513.97650932999989</c:v>
                </c:pt>
              </c:numCache>
            </c:numRef>
          </c:val>
        </c:ser>
        <c:ser>
          <c:idx val="3"/>
          <c:order val="3"/>
          <c:tx>
            <c:strRef>
              <c:f>MINCOMERCIO!$B$122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MINCOMERCIO!$D$118:$K$118</c:f>
              <c:strCache>
                <c:ptCount val="7"/>
                <c:pt idx="0">
                  <c:v>APROPIACIÓN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   COMPROMISOS       ($)</c:v>
                </c:pt>
                <c:pt idx="4">
                  <c:v>   OBLIGACIONES       ($)</c:v>
                </c:pt>
                <c:pt idx="5">
                  <c:v>             PAGOS                 ($)</c:v>
                </c:pt>
                <c:pt idx="6">
                  <c:v>APROPIACIÓN SIN COMPROMETER ($)</c:v>
                </c:pt>
              </c:strCache>
            </c:strRef>
          </c:cat>
          <c:val>
            <c:numRef>
              <c:f>MINCOMERCIO!$D$122:$K$122</c:f>
              <c:numCache>
                <c:formatCode>#,##0.00</c:formatCode>
                <c:ptCount val="7"/>
                <c:pt idx="0">
                  <c:v>2540.5843759999998</c:v>
                </c:pt>
                <c:pt idx="1">
                  <c:v>0</c:v>
                </c:pt>
                <c:pt idx="2">
                  <c:v>2540.5843759999998</c:v>
                </c:pt>
                <c:pt idx="3">
                  <c:v>2452.7144572800003</c:v>
                </c:pt>
                <c:pt idx="4">
                  <c:v>2452.7144572800003</c:v>
                </c:pt>
                <c:pt idx="5">
                  <c:v>2452.7144572800003</c:v>
                </c:pt>
                <c:pt idx="6">
                  <c:v>87.869918719999788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0605776"/>
        <c:axId val="460606320"/>
      </c:barChart>
      <c:catAx>
        <c:axId val="46060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0606320"/>
        <c:crosses val="autoZero"/>
        <c:auto val="1"/>
        <c:lblAlgn val="ctr"/>
        <c:lblOffset val="100"/>
        <c:noMultiLvlLbl val="0"/>
      </c:catAx>
      <c:valAx>
        <c:axId val="46060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06057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0.00535</cdr:x>
      <cdr:y>0.95949</cdr:y>
    </cdr:from>
    <cdr:to>
      <cdr:x>0.96207</cdr:x>
      <cdr:y>1</cdr:y>
    </cdr:to>
    <cdr:sp macro="" textlink="">
      <cdr:nvSpPr>
        <cdr:cNvPr id="2" name="Rectángulo 1"/>
        <cdr:cNvSpPr/>
      </cdr:nvSpPr>
      <cdr:spPr>
        <a:xfrm xmlns:a="http://schemas.openxmlformats.org/drawingml/2006/main" flipH="1">
          <a:off x="50800" y="4952809"/>
          <a:ext cx="9076254" cy="189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lvl="0">
            <a:lnSpc>
              <a:spcPct val="90000"/>
            </a:lnSpc>
            <a:spcBef>
              <a:spcPts val="800"/>
            </a:spcBef>
            <a:buSzPts val="1100"/>
          </a:pPr>
          <a:r>
            <a:rPr lang="es-CO" sz="7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Cifras en millones de pesos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 dirty="0"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93197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630428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001389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044099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2606431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8897891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7779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780811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21/01/2025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205721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891144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63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21/01/2025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57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00000000-0008-0000-00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8510" r="6531" b="5815"/>
          <a:stretch>
            <a:fillRect/>
          </a:stretch>
        </p:blipFill>
        <p:spPr bwMode="auto">
          <a:xfrm>
            <a:off x="3329835" y="0"/>
            <a:ext cx="1934315" cy="89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68890" y="846622"/>
            <a:ext cx="4453812" cy="3396688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SECCIÓN 3501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MINISTERIO DE COMERCIO INDUSTRIA Y TURISMO</a:t>
            </a: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b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s-CO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EJECUCIÓN  </a:t>
            </a:r>
            <a:r>
              <a:rPr lang="es-CO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PRESUPUESTAL  ACUMULADA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es-CO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DICIEMBRE 31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DE </a:t>
            </a:r>
            <a:r>
              <a:rPr lang="es-ES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2024</a:t>
            </a:r>
            <a:endParaRPr lang="es-CO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86139" y="4262618"/>
            <a:ext cx="856550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COMPROMETIDO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98,61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  -   OBLIGADO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60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,77%   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 PAGADO 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60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,74%</a:t>
            </a:r>
            <a:endParaRPr lang="es-CO" dirty="0">
              <a:solidFill>
                <a:schemeClr val="accent3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AutoShape 2" descr="Programa para presupuestos de obras de construcción - Brick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88" y="846623"/>
            <a:ext cx="4251001" cy="3396688"/>
          </a:xfrm>
          <a:prstGeom prst="rect">
            <a:avLst/>
          </a:prstGeom>
          <a:ln w="1905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/>
          <p:cNvSpPr txBox="1"/>
          <p:nvPr/>
        </p:nvSpPr>
        <p:spPr>
          <a:xfrm>
            <a:off x="2320989" y="4113976"/>
            <a:ext cx="2368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Fuente: </a:t>
            </a:r>
            <a:r>
              <a:rPr lang="es-ES" sz="500" dirty="0" err="1" smtClean="0">
                <a:solidFill>
                  <a:schemeClr val="accent2">
                    <a:lumMod val="75000"/>
                  </a:schemeClr>
                </a:solidFill>
              </a:rPr>
              <a:t>Brickcontrol</a:t>
            </a:r>
            <a:r>
              <a:rPr lang="es-ES" sz="500" dirty="0" smtClean="0">
                <a:solidFill>
                  <a:schemeClr val="accent2">
                    <a:lumMod val="75000"/>
                  </a:schemeClr>
                </a:solidFill>
              </a:rPr>
              <a:t>, https</a:t>
            </a:r>
            <a:r>
              <a:rPr lang="es-ES" sz="500" dirty="0">
                <a:solidFill>
                  <a:schemeClr val="accent2">
                    <a:lumMod val="75000"/>
                  </a:schemeClr>
                </a:solidFill>
              </a:rPr>
              <a:t>://www.brickcontrol.com/es/producto/presupuestos</a:t>
            </a:r>
            <a:r>
              <a:rPr lang="es-ES" sz="600" dirty="0" smtClean="0">
                <a:solidFill>
                  <a:schemeClr val="accent2">
                    <a:lumMod val="75000"/>
                  </a:schemeClr>
                </a:solidFill>
              </a:rPr>
              <a:t>/</a:t>
            </a:r>
            <a:endParaRPr lang="es-CO" sz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-1" y="-17549"/>
            <a:ext cx="9144000" cy="6858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GRAFICA EJECUCIÓN PRESUPUESTAL ACUMULADA </a:t>
            </a:r>
          </a:p>
          <a:p>
            <a:pPr lvl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SECCIÓN 3501 MINCOMERCIO CON CORTE 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DICIEMBRE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 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318483"/>
              </p:ext>
            </p:extLst>
          </p:nvPr>
        </p:nvGraphicFramePr>
        <p:xfrm>
          <a:off x="1" y="186885"/>
          <a:ext cx="9088016" cy="4956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-497630"/>
            <a:ext cx="9144000" cy="75480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3501-01 GESTIÓN GENERAL 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DICIEMBRE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  <a:endParaRPr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763" y="4854958"/>
            <a:ext cx="1604865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663705"/>
              </p:ext>
            </p:extLst>
          </p:nvPr>
        </p:nvGraphicFramePr>
        <p:xfrm>
          <a:off x="3385930" y="2471730"/>
          <a:ext cx="2683566" cy="238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6920394"/>
              </p:ext>
            </p:extLst>
          </p:nvPr>
        </p:nvGraphicFramePr>
        <p:xfrm>
          <a:off x="49762" y="238125"/>
          <a:ext cx="9020819" cy="466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1" y="-1"/>
            <a:ext cx="9144000" cy="6858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EJECUCIÓN PRESUPUESTAL ACUMULADA   </a:t>
            </a:r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NIDAD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EJECUTORA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3501-02 DIRECCIÓN DE COMERCIO EXTERIOR </a:t>
            </a:r>
          </a:p>
          <a:p>
            <a:pPr marL="0" indent="0"/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DICIEMBRE DE </a:t>
            </a:r>
            <a:r>
              <a:rPr lang="es-ES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/>
            <a:endParaRPr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748256" y="4996923"/>
            <a:ext cx="1743740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Montserrat" pitchFamily="2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225836"/>
              </p:ext>
            </p:extLst>
          </p:nvPr>
        </p:nvGraphicFramePr>
        <p:xfrm flipH="1">
          <a:off x="9054739" y="852522"/>
          <a:ext cx="45719" cy="429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722617"/>
              </p:ext>
            </p:extLst>
          </p:nvPr>
        </p:nvGraphicFramePr>
        <p:xfrm>
          <a:off x="1" y="754213"/>
          <a:ext cx="9054737" cy="435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09600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/>
            <a:endParaRPr lang="es-CO" sz="12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GRÁFICA EJECUCIÓN PRESUPUESTAL ACUMULADA </a:t>
            </a:r>
          </a:p>
          <a:p>
            <a:pPr marL="0" indent="0"/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GASTOS DE INVERSIÓN </a:t>
            </a:r>
            <a:r>
              <a:rPr lang="es-CO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CORTE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31 DE DICIEMBRE DE </a:t>
            </a:r>
            <a:r>
              <a:rPr lang="es-CO" sz="1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</a:p>
          <a:p>
            <a:pPr marL="0" indent="0"/>
            <a:endParaRPr lang="es-CO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4980990"/>
            <a:ext cx="1672334" cy="17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2009027"/>
              </p:ext>
            </p:extLst>
          </p:nvPr>
        </p:nvGraphicFramePr>
        <p:xfrm>
          <a:off x="0" y="821169"/>
          <a:ext cx="9011264" cy="424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10752</TotalTime>
  <Words>117</Words>
  <Application>Microsoft Office PowerPoint</Application>
  <PresentationFormat>Presentación en pantalla (16:9)</PresentationFormat>
  <Paragraphs>21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Calibri Light</vt:lpstr>
      <vt:lpstr>Verdana</vt:lpstr>
      <vt:lpstr>Calibri</vt:lpstr>
      <vt:lpstr>Arial</vt:lpstr>
      <vt:lpstr>Montserrat</vt:lpstr>
      <vt:lpstr>1_Office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Heidy Yineth Arevalo Gomez</cp:lastModifiedBy>
  <cp:revision>1244</cp:revision>
  <cp:lastPrinted>2024-07-03T15:25:14Z</cp:lastPrinted>
  <dcterms:modified xsi:type="dcterms:W3CDTF">2025-01-21T16:03:51Z</dcterms:modified>
</cp:coreProperties>
</file>