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FF5757"/>
    <a:srgbClr val="FF5B5B"/>
    <a:srgbClr val="CC0000"/>
    <a:srgbClr val="CC3300"/>
    <a:srgbClr val="3333CC"/>
    <a:srgbClr val="043460"/>
    <a:srgbClr val="6EA612"/>
    <a:srgbClr val="1D9A78"/>
    <a:srgbClr val="1115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249" autoAdjust="0"/>
  </p:normalViewPr>
  <p:slideViewPr>
    <p:cSldViewPr snapToGrid="0" snapToObjects="1" showGuides="1">
      <p:cViewPr>
        <p:scale>
          <a:sx n="125" d="100"/>
          <a:sy n="125" d="100"/>
        </p:scale>
        <p:origin x="648" y="58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MINCOMERCIO!$B$19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FF5757"/>
            </a:solidFill>
            <a:ln>
              <a:noFill/>
            </a:ln>
            <a:effectLst/>
            <a:sp3d/>
          </c:spPr>
          <c:invertIfNegative val="0"/>
          <c:cat>
            <c:strRef>
              <c:f>MINCOMERCIO!$C$18:$I$18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MINCOMERCIO!$C$19:$I$19</c:f>
              <c:numCache>
                <c:formatCode>#,##0.00</c:formatCode>
                <c:ptCount val="7"/>
                <c:pt idx="0">
                  <c:v>791497.35</c:v>
                </c:pt>
                <c:pt idx="1">
                  <c:v>49316.370167000001</c:v>
                </c:pt>
                <c:pt idx="2">
                  <c:v>742180.97983299999</c:v>
                </c:pt>
                <c:pt idx="3">
                  <c:v>680616.89230702003</c:v>
                </c:pt>
                <c:pt idx="4">
                  <c:v>341297.30347838002</c:v>
                </c:pt>
                <c:pt idx="5">
                  <c:v>341199.20396474999</c:v>
                </c:pt>
                <c:pt idx="6">
                  <c:v>61564.08752597998</c:v>
                </c:pt>
              </c:numCache>
            </c:numRef>
          </c:val>
        </c:ser>
        <c:ser>
          <c:idx val="1"/>
          <c:order val="1"/>
          <c:tx>
            <c:strRef>
              <c:f>MINCOMERCIO!$B$20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MINCOMERCIO!$C$18:$I$18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MINCOMERCIO!$C$20:$I$20</c:f>
              <c:numCache>
                <c:formatCode>#,##0.00</c:formatCode>
                <c:ptCount val="7"/>
                <c:pt idx="0">
                  <c:v>214146.28635000001</c:v>
                </c:pt>
                <c:pt idx="1">
                  <c:v>47040.615238999999</c:v>
                </c:pt>
                <c:pt idx="2">
                  <c:v>167105.671111</c:v>
                </c:pt>
                <c:pt idx="3">
                  <c:v>149441.89853719997</c:v>
                </c:pt>
                <c:pt idx="4">
                  <c:v>19095.703120780003</c:v>
                </c:pt>
                <c:pt idx="5">
                  <c:v>18845.828851780003</c:v>
                </c:pt>
                <c:pt idx="6">
                  <c:v>17663.772573800019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40088768"/>
        <c:axId val="940084416"/>
        <c:axId val="1024120768"/>
      </c:bar3DChart>
      <c:catAx>
        <c:axId val="94008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40084416"/>
        <c:crosses val="autoZero"/>
        <c:auto val="1"/>
        <c:lblAlgn val="ctr"/>
        <c:lblOffset val="100"/>
        <c:noMultiLvlLbl val="0"/>
      </c:catAx>
      <c:valAx>
        <c:axId val="940084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40088768"/>
        <c:crosses val="autoZero"/>
        <c:crossBetween val="between"/>
      </c:valAx>
      <c:serAx>
        <c:axId val="1024120768"/>
        <c:scaling>
          <c:orientation val="minMax"/>
        </c:scaling>
        <c:delete val="1"/>
        <c:axPos val="b"/>
        <c:majorTickMark val="none"/>
        <c:minorTickMark val="none"/>
        <c:tickLblPos val="nextTo"/>
        <c:crossAx val="940084416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2.803617107583185E-3"/>
                  <c:y val="-2.72108901839177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MINCOMERCIO!$C$45:$I$45</c:f>
              <c:numCache>
                <c:formatCode>#,##0.00</c:formatCode>
                <c:ptCount val="7"/>
                <c:pt idx="0">
                  <c:v>766813.89899999998</c:v>
                </c:pt>
                <c:pt idx="1">
                  <c:v>44189.343166999999</c:v>
                </c:pt>
                <c:pt idx="2">
                  <c:v>722624.55583299999</c:v>
                </c:pt>
                <c:pt idx="3">
                  <c:v>668697.06890523003</c:v>
                </c:pt>
                <c:pt idx="4">
                  <c:v>330069.56576122995</c:v>
                </c:pt>
                <c:pt idx="5">
                  <c:v>329997.86941559997</c:v>
                </c:pt>
                <c:pt idx="6">
                  <c:v>53927.48692777002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MINCOMERCIO!$C$44:$I$44</c15:sqref>
                        </c15:formulaRef>
                      </c:ext>
                    </c:extLst>
                    <c:strCache>
                      <c:ptCount val="7"/>
                      <c:pt idx="0">
                        <c:v>APROPIACIÓN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   COMPROMISOS       ($)</c:v>
                      </c:pt>
                      <c:pt idx="4">
                        <c:v>   OBLIGACIONES       ($)</c:v>
                      </c:pt>
                      <c:pt idx="5">
                        <c:v>             PAGOS                 ($)</c:v>
                      </c:pt>
                      <c:pt idx="6">
                        <c:v>APROPIACIÓN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43412208"/>
        <c:axId val="1243410576"/>
      </c:barChart>
      <c:lineChart>
        <c:grouping val="standard"/>
        <c:varyColors val="0"/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0"/>
                  <c:y val="1.9047623128742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MINCOMERCIO!$C$46:$I$46</c:f>
              <c:numCache>
                <c:formatCode>#,##0.00</c:formatCode>
                <c:ptCount val="7"/>
                <c:pt idx="0">
                  <c:v>204390.63634999999</c:v>
                </c:pt>
                <c:pt idx="1">
                  <c:v>47040.615238999999</c:v>
                </c:pt>
                <c:pt idx="2">
                  <c:v>157350.02111100001</c:v>
                </c:pt>
                <c:pt idx="3">
                  <c:v>139989.30719343</c:v>
                </c:pt>
                <c:pt idx="4">
                  <c:v>13087.055224090002</c:v>
                </c:pt>
                <c:pt idx="5">
                  <c:v>13086.888274090003</c:v>
                </c:pt>
                <c:pt idx="6">
                  <c:v>17360.713917570007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MINCOMERCIO!$C$44:$I$44</c15:sqref>
                        </c15:formulaRef>
                      </c:ext>
                    </c:extLst>
                    <c:strCache>
                      <c:ptCount val="7"/>
                      <c:pt idx="0">
                        <c:v>APROPIACIÓN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   COMPROMISOS       ($)</c:v>
                      </c:pt>
                      <c:pt idx="4">
                        <c:v>   OBLIGACIONES       ($)</c:v>
                      </c:pt>
                      <c:pt idx="5">
                        <c:v>             PAGOS                 ($)</c:v>
                      </c:pt>
                      <c:pt idx="6">
                        <c:v>APROPIACIÓN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43412752"/>
        <c:axId val="1243407856"/>
      </c:lineChart>
      <c:catAx>
        <c:axId val="124341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43410576"/>
        <c:crosses val="autoZero"/>
        <c:auto val="1"/>
        <c:lblAlgn val="ctr"/>
        <c:lblOffset val="100"/>
        <c:noMultiLvlLbl val="0"/>
      </c:catAx>
      <c:valAx>
        <c:axId val="124341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43412208"/>
        <c:crosses val="autoZero"/>
        <c:crossBetween val="between"/>
      </c:valAx>
      <c:valAx>
        <c:axId val="1243407856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43412752"/>
        <c:crosses val="max"/>
        <c:crossBetween val="between"/>
      </c:valAx>
      <c:catAx>
        <c:axId val="1243412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43407856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MINCOMERCIO!$B$87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MINCOMERCIO!$C$86:$I$86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MINCOMERCIO!$C$87:$I$87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5127.027</c:v>
                </c:pt>
                <c:pt idx="2">
                  <c:v>19556.423999999999</c:v>
                </c:pt>
                <c:pt idx="3">
                  <c:v>11919.823401790001</c:v>
                </c:pt>
                <c:pt idx="4">
                  <c:v>11227.737717149999</c:v>
                </c:pt>
                <c:pt idx="5">
                  <c:v>11201.33454915</c:v>
                </c:pt>
                <c:pt idx="6">
                  <c:v>7636.6005982099987</c:v>
                </c:pt>
              </c:numCache>
            </c:numRef>
          </c:val>
        </c:ser>
        <c:ser>
          <c:idx val="1"/>
          <c:order val="1"/>
          <c:tx>
            <c:strRef>
              <c:f>MINCOMERCIO!$B$88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rgbClr val="66CCFF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MINCOMERCIO!$C$86:$I$86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MINCOMERCIO!$C$88:$I$88</c:f>
              <c:numCache>
                <c:formatCode>#,##0.00</c:formatCode>
                <c:ptCount val="7"/>
                <c:pt idx="0">
                  <c:v>9755.65</c:v>
                </c:pt>
                <c:pt idx="1">
                  <c:v>0</c:v>
                </c:pt>
                <c:pt idx="2">
                  <c:v>9755.65</c:v>
                </c:pt>
                <c:pt idx="3">
                  <c:v>9452.5913437700001</c:v>
                </c:pt>
                <c:pt idx="4">
                  <c:v>6008.6478966899995</c:v>
                </c:pt>
                <c:pt idx="5">
                  <c:v>5758.9405776899994</c:v>
                </c:pt>
                <c:pt idx="6">
                  <c:v>303.05865622999954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0"/>
        <c:shape val="box"/>
        <c:axId val="851768016"/>
        <c:axId val="851766384"/>
        <c:axId val="0"/>
      </c:bar3DChart>
      <c:catAx>
        <c:axId val="851768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51766384"/>
        <c:crosses val="autoZero"/>
        <c:auto val="1"/>
        <c:lblAlgn val="ctr"/>
        <c:lblOffset val="100"/>
        <c:noMultiLvlLbl val="0"/>
      </c:catAx>
      <c:valAx>
        <c:axId val="851766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51768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0.00535</cdr:x>
      <cdr:y>0.95949</cdr:y>
    </cdr:from>
    <cdr:to>
      <cdr:x>0.96207</cdr:x>
      <cdr:y>1</cdr:y>
    </cdr:to>
    <cdr:sp macro="" textlink="">
      <cdr:nvSpPr>
        <cdr:cNvPr id="2" name="Rectángulo 1"/>
        <cdr:cNvSpPr/>
      </cdr:nvSpPr>
      <cdr:spPr>
        <a:xfrm xmlns:a="http://schemas.openxmlformats.org/drawingml/2006/main" flipH="1">
          <a:off x="50800" y="4952809"/>
          <a:ext cx="9076254" cy="1892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pPr lvl="0">
            <a:lnSpc>
              <a:spcPct val="90000"/>
            </a:lnSpc>
            <a:spcBef>
              <a:spcPts val="800"/>
            </a:spcBef>
            <a:buSzPts val="1100"/>
          </a:pPr>
          <a:r>
            <a:rPr lang="es-CO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Cifras en millones de pesos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2/09/2024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2/09/2024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AGOSTO </a:t>
            </a: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31 </a:t>
            </a:r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2024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91,29%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39,63%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39,60%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2024 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6640275"/>
              </p:ext>
            </p:extLst>
          </p:nvPr>
        </p:nvGraphicFramePr>
        <p:xfrm>
          <a:off x="49763" y="448428"/>
          <a:ext cx="9038254" cy="4672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6612043"/>
              </p:ext>
            </p:extLst>
          </p:nvPr>
        </p:nvGraphicFramePr>
        <p:xfrm>
          <a:off x="84275" y="411977"/>
          <a:ext cx="9059725" cy="4667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452981" y="4902282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3722972"/>
              </p:ext>
            </p:extLst>
          </p:nvPr>
        </p:nvGraphicFramePr>
        <p:xfrm>
          <a:off x="1" y="811512"/>
          <a:ext cx="9054738" cy="4260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44001" cy="4358484"/>
          </a:xfrm>
          <a:prstGeom prst="rect">
            <a:avLst/>
          </a:prstGeom>
          <a:ln w="3175">
            <a:noFill/>
          </a:ln>
        </p:spPr>
      </p:pic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9598" y="4968084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10600</TotalTime>
  <Words>111</Words>
  <Application>Microsoft Office PowerPoint</Application>
  <PresentationFormat>Presentación en pantalla (16:9)</PresentationFormat>
  <Paragraphs>22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Verdana</vt:lpstr>
      <vt:lpstr>Calibri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1228</cp:revision>
  <cp:lastPrinted>2024-07-03T15:25:14Z</cp:lastPrinted>
  <dcterms:modified xsi:type="dcterms:W3CDTF">2024-09-02T18:06:49Z</dcterms:modified>
</cp:coreProperties>
</file>