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460"/>
    <a:srgbClr val="6EA612"/>
    <a:srgbClr val="1D9A78"/>
    <a:srgbClr val="111511"/>
    <a:srgbClr val="3366FF"/>
    <a:srgbClr val="66CCFF"/>
    <a:srgbClr val="0099FF"/>
    <a:srgbClr val="9900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44" d="100"/>
          <a:sy n="144" d="100"/>
        </p:scale>
        <p:origin x="114" y="28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ABRIL\GRAFICA%20SECCION%203501%20MINCIT%20ABRIL%2030%20DE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ABRIL\GRAFICA%20SECCION%203501%20MINCIT%20ABRIL%2030%20DE%202024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GINA%20WEB\PAGINA%20WEB%20ABRIL\GRAFICA%20SECCION%203501%20MINCIT%20ABRIL%2030%20DE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ABRIL\GRAFICA%20SECCION%203501%20MINCIT%20ABRIL%2030%20DE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MINCIT!$K$15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MINCIT!$L$14:$R$14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MINCIT!$L$15:$R$15</c:f>
              <c:numCache>
                <c:formatCode>#,##0.00</c:formatCode>
                <c:ptCount val="7"/>
                <c:pt idx="0">
                  <c:v>791497.35</c:v>
                </c:pt>
                <c:pt idx="1">
                  <c:v>55127.027000000002</c:v>
                </c:pt>
                <c:pt idx="2">
                  <c:v>736370.32299999997</c:v>
                </c:pt>
                <c:pt idx="3">
                  <c:v>581983.11757742998</c:v>
                </c:pt>
                <c:pt idx="4">
                  <c:v>175796.96658628</c:v>
                </c:pt>
                <c:pt idx="5">
                  <c:v>175638.87127827998</c:v>
                </c:pt>
                <c:pt idx="6">
                  <c:v>154387.20542257006</c:v>
                </c:pt>
              </c:numCache>
            </c:numRef>
          </c:val>
        </c:ser>
        <c:ser>
          <c:idx val="1"/>
          <c:order val="1"/>
          <c:tx>
            <c:strRef>
              <c:f>MINCIT!$K$16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MINCIT!$L$14:$R$14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MINCIT!$L$16:$R$16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0</c:v>
                </c:pt>
                <c:pt idx="2">
                  <c:v>214146.28635000001</c:v>
                </c:pt>
                <c:pt idx="3">
                  <c:v>156058.00172083999</c:v>
                </c:pt>
                <c:pt idx="4">
                  <c:v>5711.7210149600014</c:v>
                </c:pt>
                <c:pt idx="5">
                  <c:v>5317.0500739600011</c:v>
                </c:pt>
                <c:pt idx="6">
                  <c:v>58088.284629160007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8636528"/>
        <c:axId val="1108650672"/>
        <c:axId val="0"/>
      </c:bar3DChart>
      <c:catAx>
        <c:axId val="11086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8650672"/>
        <c:crosses val="autoZero"/>
        <c:auto val="1"/>
        <c:lblAlgn val="ctr"/>
        <c:lblOffset val="100"/>
        <c:noMultiLvlLbl val="0"/>
      </c:catAx>
      <c:valAx>
        <c:axId val="110865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8636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'GESTION GRAL'!$I$17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GRAL'!$J$17:$P$17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50000</c:v>
                </c:pt>
                <c:pt idx="2">
                  <c:v>716813.89899999998</c:v>
                </c:pt>
                <c:pt idx="3">
                  <c:v>575617.13964184001</c:v>
                </c:pt>
                <c:pt idx="4">
                  <c:v>170670.54582933002</c:v>
                </c:pt>
                <c:pt idx="5">
                  <c:v>170512.45052133003</c:v>
                </c:pt>
                <c:pt idx="6">
                  <c:v>141196.75935815999</c:v>
                </c:pt>
              </c:numCache>
            </c:numRef>
          </c:val>
        </c:ser>
        <c:ser>
          <c:idx val="1"/>
          <c:order val="1"/>
          <c:tx>
            <c:strRef>
              <c:f>'GESTION GRAL'!$I$18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 w="28575">
                <a:solidFill>
                  <a:schemeClr val="accent4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'GESTION GRAL'!$J$16:$P$16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'GESTION GRAL'!$J$18:$P$18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0</c:v>
                </c:pt>
                <c:pt idx="2">
                  <c:v>204390.63634999999</c:v>
                </c:pt>
                <c:pt idx="3">
                  <c:v>147460.68894904997</c:v>
                </c:pt>
                <c:pt idx="4">
                  <c:v>3311.3637316000004</c:v>
                </c:pt>
                <c:pt idx="5">
                  <c:v>2931.6687216000005</c:v>
                </c:pt>
                <c:pt idx="6">
                  <c:v>56929.947400950012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8639792"/>
        <c:axId val="1108651216"/>
        <c:axId val="0"/>
      </c:bar3DChart>
      <c:catAx>
        <c:axId val="110863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8651216"/>
        <c:crosses val="autoZero"/>
        <c:auto val="1"/>
        <c:lblAlgn val="ctr"/>
        <c:lblOffset val="100"/>
        <c:noMultiLvlLbl val="0"/>
      </c:catAx>
      <c:valAx>
        <c:axId val="110865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863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345551023975"/>
          <c:y val="3.5127978240266824E-2"/>
          <c:w val="0.89565444897602497"/>
          <c:h val="0.844573909190781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DCE!$K$16:$Q$16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6365.97793559</c:v>
                </c:pt>
                <c:pt idx="4">
                  <c:v>5126.4207569499995</c:v>
                </c:pt>
                <c:pt idx="5">
                  <c:v>5126.4207569499995</c:v>
                </c:pt>
                <c:pt idx="6">
                  <c:v>13190.44606441</c:v>
                </c:pt>
              </c:numCache>
            </c:numRef>
          </c:val>
        </c:ser>
        <c:ser>
          <c:idx val="1"/>
          <c:order val="1"/>
          <c:tx>
            <c:strRef>
              <c:f>DCE!$J$17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DCE!$K$17:$Q$17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8597.3127717900006</c:v>
                </c:pt>
                <c:pt idx="4">
                  <c:v>2400.3572833600001</c:v>
                </c:pt>
                <c:pt idx="5">
                  <c:v>2385.3813523600002</c:v>
                </c:pt>
                <c:pt idx="6">
                  <c:v>1158.337228209999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8644688"/>
        <c:axId val="1108639248"/>
        <c:axId val="0"/>
      </c:bar3DChart>
      <c:catAx>
        <c:axId val="110864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108639248"/>
        <c:crosses val="autoZero"/>
        <c:auto val="1"/>
        <c:lblAlgn val="ctr"/>
        <c:lblOffset val="100"/>
        <c:noMultiLvlLbl val="0"/>
      </c:catAx>
      <c:valAx>
        <c:axId val="11086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0864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720520868117906E-2"/>
          <c:y val="1.6428616008921454E-2"/>
          <c:w val="0.67373348726256088"/>
          <c:h val="0.59000952673668638"/>
        </c:manualLayout>
      </c:layout>
      <c:line3DChart>
        <c:grouping val="standard"/>
        <c:varyColors val="0"/>
        <c:ser>
          <c:idx val="0"/>
          <c:order val="0"/>
          <c:tx>
            <c:strRef>
              <c:f>INVERSION!$I$3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INVERSION!$J$2:$N$2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OBLIGACIÓN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INVERSION!$J$3:$N$3</c:f>
              <c:numCache>
                <c:formatCode>#,##0.00</c:formatCode>
                <c:ptCount val="5"/>
                <c:pt idx="0">
                  <c:v>33785.391760999999</c:v>
                </c:pt>
                <c:pt idx="1">
                  <c:v>32090.557045109999</c:v>
                </c:pt>
                <c:pt idx="2">
                  <c:v>3117.7333896800005</c:v>
                </c:pt>
                <c:pt idx="3">
                  <c:v>3028.2784586800003</c:v>
                </c:pt>
                <c:pt idx="4">
                  <c:v>1694.8347158899994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INVERSION!$I$4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INVERSION!$J$2:$N$2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OBLIGACIÓN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INVERSION!$J$4:$N$4</c:f>
              <c:numCache>
                <c:formatCode>#,##0.00</c:formatCode>
                <c:ptCount val="5"/>
                <c:pt idx="0">
                  <c:v>169455.40435299999</c:v>
                </c:pt>
                <c:pt idx="1">
                  <c:v>117675.77612842999</c:v>
                </c:pt>
                <c:pt idx="2">
                  <c:v>1780.59973842</c:v>
                </c:pt>
                <c:pt idx="3">
                  <c:v>1533.4607284200001</c:v>
                </c:pt>
                <c:pt idx="4">
                  <c:v>51779.628224570006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INVERSION!$I$5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INVERSION!$J$2:$N$2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OBLIGACIÓN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INVERSION!$J$5:$N$5</c:f>
              <c:numCache>
                <c:formatCode>#,##0.00</c:formatCode>
                <c:ptCount val="5"/>
                <c:pt idx="0">
                  <c:v>8171.5345239999997</c:v>
                </c:pt>
                <c:pt idx="1">
                  <c:v>4015.8990183400001</c:v>
                </c:pt>
                <c:pt idx="2">
                  <c:v>375.9260299</c:v>
                </c:pt>
                <c:pt idx="3">
                  <c:v>335.71002989999999</c:v>
                </c:pt>
                <c:pt idx="4">
                  <c:v>4155.6355056599996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INVERSION!$I$6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INVERSION!$J$2:$N$2</c:f>
              <c:strCache>
                <c:ptCount val="5"/>
                <c:pt idx="0">
                  <c:v>APR. VIGENTE ($)</c:v>
                </c:pt>
                <c:pt idx="1">
                  <c:v>COMPROMISO($)</c:v>
                </c:pt>
                <c:pt idx="2">
                  <c:v>OBLIGACIÓN ($)</c:v>
                </c:pt>
                <c:pt idx="3">
                  <c:v>PAGOS($)</c:v>
                </c:pt>
                <c:pt idx="4">
                  <c:v>APR. SIN COMPROMETER ($)</c:v>
                </c:pt>
              </c:strCache>
            </c:strRef>
          </c:cat>
          <c:val>
            <c:numRef>
              <c:f>INVERSION!$J$6:$N$6</c:f>
              <c:numCache>
                <c:formatCode>#,##0.00</c:formatCode>
                <c:ptCount val="5"/>
                <c:pt idx="0">
                  <c:v>2733.9557119999999</c:v>
                </c:pt>
                <c:pt idx="1">
                  <c:v>2275.7695289600001</c:v>
                </c:pt>
                <c:pt idx="2">
                  <c:v>437.46185695999998</c:v>
                </c:pt>
                <c:pt idx="3">
                  <c:v>419.60085695999999</c:v>
                </c:pt>
                <c:pt idx="4">
                  <c:v>458.18618303999995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9406368"/>
        <c:axId val="1229405280"/>
        <c:axId val="1374621936"/>
      </c:line3DChart>
      <c:catAx>
        <c:axId val="12294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9405280"/>
        <c:crosses val="autoZero"/>
        <c:auto val="1"/>
        <c:lblAlgn val="ctr"/>
        <c:lblOffset val="100"/>
        <c:noMultiLvlLbl val="0"/>
      </c:catAx>
      <c:valAx>
        <c:axId val="12294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9406368"/>
        <c:crosses val="autoZero"/>
        <c:crossBetween val="between"/>
      </c:valAx>
      <c:serAx>
        <c:axId val="13746219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9405280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rgbClr val="043460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8/05/2024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8/05/2024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s-CO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ABRIL 30 </a:t>
            </a:r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es-ES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77,65%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es-ES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OBLIGADO 19,10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30 DE ABRIL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250899"/>
              </p:ext>
            </p:extLst>
          </p:nvPr>
        </p:nvGraphicFramePr>
        <p:xfrm>
          <a:off x="0" y="668251"/>
          <a:ext cx="9143999" cy="398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ABRIL DE 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78389"/>
              </p:ext>
            </p:extLst>
          </p:nvPr>
        </p:nvGraphicFramePr>
        <p:xfrm>
          <a:off x="0" y="617197"/>
          <a:ext cx="9143999" cy="423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ABRIL DE 2024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6721"/>
              </p:ext>
            </p:extLst>
          </p:nvPr>
        </p:nvGraphicFramePr>
        <p:xfrm>
          <a:off x="0" y="852521"/>
          <a:ext cx="9100458" cy="397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30 DE ABRIL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8" y="4945224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614420"/>
              </p:ext>
            </p:extLst>
          </p:nvPr>
        </p:nvGraphicFramePr>
        <p:xfrm>
          <a:off x="13397" y="699278"/>
          <a:ext cx="9130603" cy="424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10356</TotalTime>
  <Words>104</Words>
  <Application>Microsoft Office PowerPoint</Application>
  <PresentationFormat>Presentación en pantalla (16:9)</PresentationFormat>
  <Paragraphs>19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Montserrat</vt:lpstr>
      <vt:lpstr>Verdana</vt:lpstr>
      <vt:lpstr>Calibri</vt:lpstr>
      <vt:lpstr>Arial</vt:lpstr>
      <vt:lpstr>Calibri Light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1201</cp:revision>
  <cp:lastPrinted>2023-11-08T23:13:29Z</cp:lastPrinted>
  <dcterms:modified xsi:type="dcterms:W3CDTF">2024-05-08T14:06:09Z</dcterms:modified>
</cp:coreProperties>
</file>