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  <a:srgbClr val="111511"/>
    <a:srgbClr val="3366FF"/>
    <a:srgbClr val="66CCFF"/>
    <a:srgbClr val="0099FF"/>
    <a:srgbClr val="990000"/>
    <a:srgbClr val="FF9933"/>
    <a:srgbClr val="04346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OCTUBRE%2031%20DE%202023%20PRESPTO\GRAFICA%20SECCION%203501%20MINCIT%20OCTUBRE%2031%20DE%20202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OCTUBRE%2031%20DE%202023%20PRESPTO\GRAFICA%20SECCION%203501%20MINCIT%20OCTUBRE%2031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OCTUBRE%2031%20DE%202023%20PRESPTO\GRAFICA%20SECCION%203501%20MINCIT%20OCTUBRE%2031%20DE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OCTUBRE%2031%20DE%202023%20PRESPTO\GRAFICA%20SECCION%203501%20MINCIT%20OCTUBRE%2031%20DE%202023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tot!$L$19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tot!$M$18:$S$18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tot!$M$19:$S$19</c:f>
              <c:numCache>
                <c:formatCode>#,##0.00</c:formatCode>
                <c:ptCount val="7"/>
                <c:pt idx="0">
                  <c:v>466699.04200000002</c:v>
                </c:pt>
                <c:pt idx="1">
                  <c:v>53.338000000000001</c:v>
                </c:pt>
                <c:pt idx="2">
                  <c:v>466645.70400000003</c:v>
                </c:pt>
                <c:pt idx="3">
                  <c:v>428832.81036551006</c:v>
                </c:pt>
                <c:pt idx="4">
                  <c:v>380755.23208592</c:v>
                </c:pt>
                <c:pt idx="5">
                  <c:v>356504.77064291999</c:v>
                </c:pt>
                <c:pt idx="6">
                  <c:v>37812.89363448997</c:v>
                </c:pt>
              </c:numCache>
            </c:numRef>
          </c:val>
        </c:ser>
        <c:ser>
          <c:idx val="1"/>
          <c:order val="1"/>
          <c:tx>
            <c:strRef>
              <c:f>tot!$L$20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tot!$M$18:$S$18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tot!$M$20:$S$20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1015.261019</c:v>
                </c:pt>
                <c:pt idx="4">
                  <c:v>1015.261019</c:v>
                </c:pt>
                <c:pt idx="5">
                  <c:v>1015.261019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461040"/>
        <c:axId val="769450160"/>
      </c:barChart>
      <c:lineChart>
        <c:grouping val="standard"/>
        <c:varyColors val="0"/>
        <c:ser>
          <c:idx val="2"/>
          <c:order val="2"/>
          <c:tx>
            <c:strRef>
              <c:f>tot!$L$21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tot!$M$18:$S$18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tot!$M$21:$S$21</c:f>
              <c:numCache>
                <c:formatCode>#,##0.00</c:formatCode>
                <c:ptCount val="7"/>
                <c:pt idx="0">
                  <c:v>447580.23053300002</c:v>
                </c:pt>
                <c:pt idx="1">
                  <c:v>0</c:v>
                </c:pt>
                <c:pt idx="2">
                  <c:v>447580.23053300002</c:v>
                </c:pt>
                <c:pt idx="3">
                  <c:v>430897.77962592</c:v>
                </c:pt>
                <c:pt idx="4">
                  <c:v>109997.46624150001</c:v>
                </c:pt>
                <c:pt idx="5">
                  <c:v>109918.8604685</c:v>
                </c:pt>
                <c:pt idx="6">
                  <c:v>16682.450907080027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461040"/>
        <c:axId val="769450160"/>
      </c:lineChart>
      <c:catAx>
        <c:axId val="76946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450160"/>
        <c:crosses val="autoZero"/>
        <c:auto val="1"/>
        <c:lblAlgn val="ctr"/>
        <c:lblOffset val="100"/>
        <c:noMultiLvlLbl val="0"/>
      </c:catAx>
      <c:valAx>
        <c:axId val="76945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461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gg!$L$17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1D9A78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gg!$M$16:$Q$16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gg!$M$17:$Q$17</c:f>
              <c:numCache>
                <c:formatCode>#,##0.00</c:formatCode>
                <c:ptCount val="5"/>
                <c:pt idx="0">
                  <c:v>449321.20799999998</c:v>
                </c:pt>
                <c:pt idx="1">
                  <c:v>415850.97413086006</c:v>
                </c:pt>
                <c:pt idx="2">
                  <c:v>368286.54789813003</c:v>
                </c:pt>
                <c:pt idx="3">
                  <c:v>344036.08645513002</c:v>
                </c:pt>
                <c:pt idx="4">
                  <c:v>33470.233869139956</c:v>
                </c:pt>
              </c:numCache>
            </c:numRef>
          </c:val>
        </c:ser>
        <c:ser>
          <c:idx val="1"/>
          <c:order val="1"/>
          <c:tx>
            <c:strRef>
              <c:f>gg!$L$18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gg!$M$16:$Q$16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gg!$M$18:$Q$18</c:f>
              <c:numCache>
                <c:formatCode>#,##0.00</c:formatCode>
                <c:ptCount val="5"/>
                <c:pt idx="0">
                  <c:v>1015.261019</c:v>
                </c:pt>
                <c:pt idx="1">
                  <c:v>1015.261019</c:v>
                </c:pt>
                <c:pt idx="2">
                  <c:v>1015.261019</c:v>
                </c:pt>
                <c:pt idx="3">
                  <c:v>1015.261019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gg!$L$19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gg!$M$16:$Q$16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gg!$M$19:$Q$19</c:f>
              <c:numCache>
                <c:formatCode>#,##0.00</c:formatCode>
                <c:ptCount val="5"/>
                <c:pt idx="0">
                  <c:v>434225.23053300002</c:v>
                </c:pt>
                <c:pt idx="1">
                  <c:v>419198.86671508994</c:v>
                </c:pt>
                <c:pt idx="2">
                  <c:v>101336.71373172</c:v>
                </c:pt>
                <c:pt idx="3">
                  <c:v>101258.10795872001</c:v>
                </c:pt>
                <c:pt idx="4">
                  <c:v>15026.363817910034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9457776"/>
        <c:axId val="769457232"/>
        <c:axId val="0"/>
      </c:bar3DChart>
      <c:catAx>
        <c:axId val="76945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457232"/>
        <c:crosses val="autoZero"/>
        <c:auto val="1"/>
        <c:lblAlgn val="ctr"/>
        <c:lblOffset val="100"/>
        <c:noMultiLvlLbl val="0"/>
      </c:catAx>
      <c:valAx>
        <c:axId val="76945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1D9A78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45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dce!$N$18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dce!$O$17:$U$17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dce!$O$18:$U$18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53.338000000000001</c:v>
                </c:pt>
                <c:pt idx="2">
                  <c:v>17324.495999999999</c:v>
                </c:pt>
                <c:pt idx="3">
                  <c:v>12981.83623465</c:v>
                </c:pt>
                <c:pt idx="4">
                  <c:v>12468.684187790001</c:v>
                </c:pt>
                <c:pt idx="5">
                  <c:v>12468.684187790001</c:v>
                </c:pt>
                <c:pt idx="6">
                  <c:v>4342.6597653500003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69456144"/>
        <c:axId val="769452880"/>
      </c:barChart>
      <c:lineChart>
        <c:grouping val="standard"/>
        <c:varyColors val="0"/>
        <c:ser>
          <c:idx val="1"/>
          <c:order val="1"/>
          <c:tx>
            <c:strRef>
              <c:f>dce!$N$19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dce!$O$17:$U$17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dce!$O$19:$U$19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11698.91291083</c:v>
                </c:pt>
                <c:pt idx="4">
                  <c:v>8660.7525097800008</c:v>
                </c:pt>
                <c:pt idx="5">
                  <c:v>8660.7525097800008</c:v>
                </c:pt>
                <c:pt idx="6">
                  <c:v>1656.0870891700001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9456144"/>
        <c:axId val="769452880"/>
      </c:lineChart>
      <c:catAx>
        <c:axId val="76945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452880"/>
        <c:crosses val="autoZero"/>
        <c:auto val="1"/>
        <c:lblAlgn val="ctr"/>
        <c:lblOffset val="100"/>
        <c:noMultiLvlLbl val="0"/>
      </c:catAx>
      <c:valAx>
        <c:axId val="76945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45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505796150481191E-2"/>
          <c:y val="2.7832674732217039E-2"/>
          <c:w val="0.91549420384951885"/>
          <c:h val="0.789527998745459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'!$I$11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'!$J$10:$P$10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 </c:v>
                </c:pt>
              </c:strCache>
            </c:strRef>
          </c:cat>
          <c:val>
            <c:numRef>
              <c:f>'INVERSION '!$J$11:$P$11</c:f>
              <c:numCache>
                <c:formatCode>#,##0.00</c:formatCode>
                <c:ptCount val="7"/>
                <c:pt idx="0">
                  <c:v>36131.800000000003</c:v>
                </c:pt>
                <c:pt idx="1">
                  <c:v>34623.836179800004</c:v>
                </c:pt>
                <c:pt idx="2">
                  <c:v>1507.9638201999999</c:v>
                </c:pt>
                <c:pt idx="3">
                  <c:v>33861.61558474</c:v>
                </c:pt>
                <c:pt idx="4">
                  <c:v>10875.7290137</c:v>
                </c:pt>
                <c:pt idx="5">
                  <c:v>10830.0058577</c:v>
                </c:pt>
                <c:pt idx="6">
                  <c:v>2270.184415260002</c:v>
                </c:pt>
              </c:numCache>
            </c:numRef>
          </c:val>
        </c:ser>
        <c:ser>
          <c:idx val="1"/>
          <c:order val="1"/>
          <c:tx>
            <c:strRef>
              <c:f>'INVERSION '!$I$12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'!$J$10:$P$10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 </c:v>
                </c:pt>
              </c:strCache>
            </c:strRef>
          </c:cat>
          <c:val>
            <c:numRef>
              <c:f>'INVERSION '!$J$12:$P$12</c:f>
              <c:numCache>
                <c:formatCode>#,##0.00</c:formatCode>
                <c:ptCount val="7"/>
                <c:pt idx="0">
                  <c:v>208061.219553</c:v>
                </c:pt>
                <c:pt idx="1">
                  <c:v>194807.32100873999</c:v>
                </c:pt>
                <c:pt idx="2">
                  <c:v>13253.898544260001</c:v>
                </c:pt>
                <c:pt idx="3">
                  <c:v>194532.06613644</c:v>
                </c:pt>
                <c:pt idx="4">
                  <c:v>42650.010966370006</c:v>
                </c:pt>
                <c:pt idx="5">
                  <c:v>42645.739721370002</c:v>
                </c:pt>
                <c:pt idx="6">
                  <c:v>13529.153416559997</c:v>
                </c:pt>
              </c:numCache>
            </c:numRef>
          </c:val>
        </c:ser>
        <c:ser>
          <c:idx val="2"/>
          <c:order val="2"/>
          <c:tx>
            <c:strRef>
              <c:f>'INVERSION '!$I$13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'!$J$10:$P$10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 </c:v>
                </c:pt>
              </c:strCache>
            </c:strRef>
          </c:cat>
          <c:val>
            <c:numRef>
              <c:f>'INVERSION '!$J$13:$P$13</c:f>
              <c:numCache>
                <c:formatCode>#,##0.00</c:formatCode>
                <c:ptCount val="7"/>
                <c:pt idx="0">
                  <c:v>4800</c:v>
                </c:pt>
                <c:pt idx="1">
                  <c:v>4688.5842911600002</c:v>
                </c:pt>
                <c:pt idx="2">
                  <c:v>111.41570884000001</c:v>
                </c:pt>
                <c:pt idx="3">
                  <c:v>4419.3078298600003</c:v>
                </c:pt>
                <c:pt idx="4">
                  <c:v>3180.0728545500001</c:v>
                </c:pt>
                <c:pt idx="5">
                  <c:v>3180.0728545500001</c:v>
                </c:pt>
                <c:pt idx="6">
                  <c:v>380.6921701399994</c:v>
                </c:pt>
              </c:numCache>
            </c:numRef>
          </c:val>
        </c:ser>
        <c:ser>
          <c:idx val="3"/>
          <c:order val="3"/>
          <c:tx>
            <c:strRef>
              <c:f>'INVERSION '!$I$14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'!$J$10:$P$10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 </c:v>
                </c:pt>
              </c:strCache>
            </c:strRef>
          </c:cat>
          <c:val>
            <c:numRef>
              <c:f>'INVERSION '!$J$14:$P$14</c:f>
              <c:numCache>
                <c:formatCode>#,##0.00</c:formatCode>
                <c:ptCount val="7"/>
                <c:pt idx="0">
                  <c:v>198587.21098</c:v>
                </c:pt>
                <c:pt idx="1">
                  <c:v>198501.70945623002</c:v>
                </c:pt>
                <c:pt idx="2">
                  <c:v>85.501523769999991</c:v>
                </c:pt>
                <c:pt idx="3">
                  <c:v>198084.79007488</c:v>
                </c:pt>
                <c:pt idx="4">
                  <c:v>53291.653406879996</c:v>
                </c:pt>
                <c:pt idx="5">
                  <c:v>53263.042034879996</c:v>
                </c:pt>
                <c:pt idx="6">
                  <c:v>502.4209051199951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9453424"/>
        <c:axId val="769455056"/>
        <c:axId val="0"/>
      </c:bar3DChart>
      <c:catAx>
        <c:axId val="76945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455056"/>
        <c:crosses val="autoZero"/>
        <c:auto val="1"/>
        <c:lblAlgn val="ctr"/>
        <c:lblOffset val="100"/>
        <c:noMultiLvlLbl val="0"/>
      </c:catAx>
      <c:valAx>
        <c:axId val="76945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453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10/11/2023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b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OCTUBRE 31 DE 2023 </a:t>
            </a: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 94,05%   -  OBLIGADO 53,73%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OCTUBRE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489619"/>
              </p:ext>
            </p:extLst>
          </p:nvPr>
        </p:nvGraphicFramePr>
        <p:xfrm>
          <a:off x="0" y="668251"/>
          <a:ext cx="9143999" cy="423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OCTUBRE DE 2023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57726"/>
              </p:ext>
            </p:extLst>
          </p:nvPr>
        </p:nvGraphicFramePr>
        <p:xfrm>
          <a:off x="0" y="617197"/>
          <a:ext cx="9144000" cy="419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GENERAL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OCTUBRE 31 DE 2023 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639176"/>
              </p:ext>
            </p:extLst>
          </p:nvPr>
        </p:nvGraphicFramePr>
        <p:xfrm>
          <a:off x="4404049" y="852522"/>
          <a:ext cx="469640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855050"/>
              </p:ext>
            </p:extLst>
          </p:nvPr>
        </p:nvGraphicFramePr>
        <p:xfrm>
          <a:off x="99527" y="901959"/>
          <a:ext cx="9000931" cy="392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SECCIÓN 3501 MINCOMERCIO CON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OCTUBRE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955726"/>
              </p:ext>
            </p:extLst>
          </p:nvPr>
        </p:nvGraphicFramePr>
        <p:xfrm>
          <a:off x="27186" y="699279"/>
          <a:ext cx="9144000" cy="4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9720</TotalTime>
  <Words>107</Words>
  <Application>Microsoft Office PowerPoint</Application>
  <PresentationFormat>Presentación en pantalla (16:9)</PresentationFormat>
  <Paragraphs>18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1156</cp:revision>
  <cp:lastPrinted>2023-11-08T23:13:29Z</cp:lastPrinted>
  <dcterms:modified xsi:type="dcterms:W3CDTF">2023-11-10T12:48:28Z</dcterms:modified>
</cp:coreProperties>
</file>