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Verdana" panose="020B0604030504040204" pitchFamily="34" charset="0"/>
      <p:regular r:id="rId9"/>
      <p:bold r:id="rId10"/>
      <p:italic r:id="rId11"/>
      <p:bold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Montserrat" pitchFamily="2" charset="0"/>
      <p:regular r:id="rId17"/>
      <p:bold r:id="rId18"/>
    </p:embeddedFont>
    <p:embeddedFont>
      <p:font typeface="Calibri Light" panose="020F0302020204030204" pitchFamily="34" charset="0"/>
      <p:regular r:id="rId19"/>
      <p: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43460"/>
    <a:srgbClr val="1D9A78"/>
    <a:srgbClr val="111511"/>
    <a:srgbClr val="3366FF"/>
    <a:srgbClr val="66CCFF"/>
    <a:srgbClr val="0099FF"/>
    <a:srgbClr val="990000"/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1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600" y="138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GINA%20WEB%202023\NOVIEMBRE%2030%20DE%202023%20PRESPTO\GRAFICA%20CONSOLIDADO%20SECCION%203501%20MINCIT%20NOVIEMBRE%2030%20DE%202023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GINA%20WEB%202023\NOVIEMBRE%2030%20DE%202023%20PRESPTO\GRAFICA%20CONSOLIDADO%20SECCION%203501%20MINCIT%20NOVIEMBRE%2030%20DE%202023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GINA%20WEB%202023\NOVIEMBRE%2030%20DE%202023%20PRESPTO\GRAFICA%20CONSOLIDADO%20SECCION%203501%20MINCIT%20NOVIEMBRE%2030%20DE%202023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NOVIEMBRE%2030%20DE%202023%20PRESPTO\GRAFICA%20CONSOLIDADO%20SECCION%203501%20MINCIT%20NOVIEMBRE%2030%20DE%202023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0616899538834252E-2"/>
          <c:y val="1.6475910166785672E-2"/>
          <c:w val="0.92938310046116579"/>
          <c:h val="0.7808915343984078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Hoja3!$I$15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rgbClr val="043460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-6.9443890043319363E-3"/>
                  <c:y val="-2.9996997938237834E-3"/>
                </c:manualLayout>
              </c:layout>
              <c:spPr>
                <a:solidFill>
                  <a:schemeClr val="accent4">
                    <a:lumMod val="75000"/>
                  </a:schemeClr>
                </a:solidFill>
                <a:ln>
                  <a:solidFill>
                    <a:schemeClr val="bg1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340218466730258E-2"/>
                      <c:h val="4.4950619508866474E-2"/>
                    </c:manualLayout>
                  </c15:layout>
                </c:ext>
              </c:extLst>
            </c:dLbl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Hoja3!$J$14:$P$14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Hoja3!$J$15:$P$15</c:f>
              <c:numCache>
                <c:formatCode>#,##0.00</c:formatCode>
                <c:ptCount val="7"/>
                <c:pt idx="0">
                  <c:v>466699.04200000002</c:v>
                </c:pt>
                <c:pt idx="1">
                  <c:v>53.338000000000001</c:v>
                </c:pt>
                <c:pt idx="2">
                  <c:v>466645.70400000003</c:v>
                </c:pt>
                <c:pt idx="3">
                  <c:v>451186.79454283003</c:v>
                </c:pt>
                <c:pt idx="4">
                  <c:v>437251.67710522003</c:v>
                </c:pt>
                <c:pt idx="5">
                  <c:v>403913.45078735001</c:v>
                </c:pt>
                <c:pt idx="6">
                  <c:v>15458.909457169982</c:v>
                </c:pt>
              </c:numCache>
            </c:numRef>
          </c:val>
        </c:ser>
        <c:ser>
          <c:idx val="1"/>
          <c:order val="1"/>
          <c:tx>
            <c:strRef>
              <c:f>Hoja3!$I$16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Hoja3!$J$14:$P$14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Hoja3!$J$16:$P$16</c:f>
              <c:numCache>
                <c:formatCode>#,##0.00</c:formatCode>
                <c:ptCount val="7"/>
                <c:pt idx="0">
                  <c:v>1015.261019</c:v>
                </c:pt>
                <c:pt idx="1">
                  <c:v>0</c:v>
                </c:pt>
                <c:pt idx="2">
                  <c:v>1015.261019</c:v>
                </c:pt>
                <c:pt idx="3">
                  <c:v>1015.261019</c:v>
                </c:pt>
                <c:pt idx="4">
                  <c:v>1015.261019</c:v>
                </c:pt>
                <c:pt idx="5">
                  <c:v>1015.261019</c:v>
                </c:pt>
                <c:pt idx="6">
                  <c:v>0</c:v>
                </c:pt>
              </c:numCache>
            </c:numRef>
          </c:val>
        </c:ser>
        <c:ser>
          <c:idx val="2"/>
          <c:order val="2"/>
          <c:tx>
            <c:strRef>
              <c:f>Hoja3!$I$17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6"/>
              <c:layout>
                <c:manualLayout>
                  <c:x val="3.1944440950957796E-2"/>
                  <c:y val="-2.99969979382378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Hoja3!$J$14:$P$14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Hoja3!$J$17:$P$17</c:f>
              <c:numCache>
                <c:formatCode>#,##0.00</c:formatCode>
                <c:ptCount val="7"/>
                <c:pt idx="0">
                  <c:v>447580.23053300002</c:v>
                </c:pt>
                <c:pt idx="1">
                  <c:v>0</c:v>
                </c:pt>
                <c:pt idx="2">
                  <c:v>447580.23053300002</c:v>
                </c:pt>
                <c:pt idx="3">
                  <c:v>431424.76303746999</c:v>
                </c:pt>
                <c:pt idx="4">
                  <c:v>128737.91983806001</c:v>
                </c:pt>
                <c:pt idx="5">
                  <c:v>127881.56407662001</c:v>
                </c:pt>
                <c:pt idx="6">
                  <c:v>16155.467495530029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386990704"/>
        <c:axId val="-386998864"/>
        <c:axId val="0"/>
      </c:bar3DChart>
      <c:catAx>
        <c:axId val="-386990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386998864"/>
        <c:crosses val="autoZero"/>
        <c:auto val="1"/>
        <c:lblAlgn val="ctr"/>
        <c:lblOffset val="100"/>
        <c:noMultiLvlLbl val="0"/>
      </c:catAx>
      <c:valAx>
        <c:axId val="-386998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386990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127089106073905"/>
          <c:y val="3.3331909708461512E-2"/>
          <c:w val="0.80169857661060362"/>
          <c:h val="0.7236882509670906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'GESTION GRAL'!$H$16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rgbClr val="FF9900"/>
            </a:solidFill>
            <a:ln>
              <a:solidFill>
                <a:schemeClr val="accent6">
                  <a:lumMod val="50000"/>
                </a:schemeClr>
              </a:solidFill>
            </a:ln>
            <a:effectLst/>
            <a:sp3d>
              <a:contourClr>
                <a:schemeClr val="accent6">
                  <a:lumMod val="50000"/>
                </a:schemeClr>
              </a:contourClr>
            </a:sp3d>
          </c:spPr>
          <c:invertIfNegative val="0"/>
          <c:cat>
            <c:strRef>
              <c:f>'GESTION GRAL'!$I$15:$M$15</c:f>
              <c:strCache>
                <c:ptCount val="5"/>
                <c:pt idx="0">
                  <c:v>APR. VIGENTE  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GRAL'!$I$16:$M$16</c:f>
              <c:numCache>
                <c:formatCode>#,##0.00</c:formatCode>
                <c:ptCount val="5"/>
                <c:pt idx="0">
                  <c:v>449321.20799999998</c:v>
                </c:pt>
                <c:pt idx="1">
                  <c:v>436224.22534430004</c:v>
                </c:pt>
                <c:pt idx="2">
                  <c:v>422621.47837899998</c:v>
                </c:pt>
                <c:pt idx="3">
                  <c:v>390065.27160013001</c:v>
                </c:pt>
                <c:pt idx="4">
                  <c:v>13096.982655699947</c:v>
                </c:pt>
              </c:numCache>
            </c:numRef>
          </c:val>
        </c:ser>
        <c:ser>
          <c:idx val="1"/>
          <c:order val="1"/>
          <c:tx>
            <c:strRef>
              <c:f>'GESTION GRAL'!$H$17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  <a:effectLst/>
            <a:sp3d>
              <a:contourClr>
                <a:schemeClr val="accent2">
                  <a:lumMod val="50000"/>
                </a:schemeClr>
              </a:contourClr>
            </a:sp3d>
          </c:spPr>
          <c:invertIfNegative val="0"/>
          <c:cat>
            <c:strRef>
              <c:f>'GESTION GRAL'!$I$15:$M$15</c:f>
              <c:strCache>
                <c:ptCount val="5"/>
                <c:pt idx="0">
                  <c:v>APR. VIGENTE  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GRAL'!$I$17:$M$17</c:f>
              <c:numCache>
                <c:formatCode>#,##0.00</c:formatCode>
                <c:ptCount val="5"/>
                <c:pt idx="0">
                  <c:v>1015.261019</c:v>
                </c:pt>
                <c:pt idx="1">
                  <c:v>1015.261019</c:v>
                </c:pt>
                <c:pt idx="2">
                  <c:v>1015.261019</c:v>
                </c:pt>
                <c:pt idx="3">
                  <c:v>1015.261019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'GESTION GRAL'!$H$18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rgbClr val="002060"/>
              </a:solidFill>
            </a:ln>
            <a:effectLst/>
            <a:sp3d>
              <a:contourClr>
                <a:srgbClr val="002060"/>
              </a:contourClr>
            </a:sp3d>
          </c:spPr>
          <c:invertIfNegative val="0"/>
          <c:cat>
            <c:strRef>
              <c:f>'GESTION GRAL'!$I$15:$M$15</c:f>
              <c:strCache>
                <c:ptCount val="5"/>
                <c:pt idx="0">
                  <c:v>APR. VIGENTE  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GRAL'!$I$18:$M$18</c:f>
              <c:numCache>
                <c:formatCode>#,##0.00</c:formatCode>
                <c:ptCount val="5"/>
                <c:pt idx="0">
                  <c:v>434225.23053300002</c:v>
                </c:pt>
                <c:pt idx="1">
                  <c:v>419497.78619144997</c:v>
                </c:pt>
                <c:pt idx="2">
                  <c:v>119183.68033407001</c:v>
                </c:pt>
                <c:pt idx="3">
                  <c:v>118723.03127607</c:v>
                </c:pt>
                <c:pt idx="4">
                  <c:v>14727.444341550057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75094880"/>
        <c:axId val="-175096512"/>
        <c:axId val="0"/>
      </c:bar3DChart>
      <c:catAx>
        <c:axId val="-175094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096512"/>
        <c:crosses val="autoZero"/>
        <c:auto val="1"/>
        <c:lblAlgn val="ctr"/>
        <c:lblOffset val="100"/>
        <c:noMultiLvlLbl val="0"/>
      </c:catAx>
      <c:valAx>
        <c:axId val="-175096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0948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321468370417146"/>
          <c:y val="1.8404022580314938E-2"/>
          <c:w val="0.87678531629582857"/>
          <c:h val="0.7842071703945113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DCE!$J$18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5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DCE!$K$17:$Q$17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DCE!$K$18:$Q$18</c:f>
              <c:numCache>
                <c:formatCode>#,##0.00</c:formatCode>
                <c:ptCount val="7"/>
                <c:pt idx="0">
                  <c:v>17377.833999999999</c:v>
                </c:pt>
                <c:pt idx="1">
                  <c:v>53.338000000000001</c:v>
                </c:pt>
                <c:pt idx="2">
                  <c:v>17324.495999999999</c:v>
                </c:pt>
                <c:pt idx="3">
                  <c:v>14962.56919853</c:v>
                </c:pt>
                <c:pt idx="4">
                  <c:v>14630.19872622</c:v>
                </c:pt>
                <c:pt idx="5">
                  <c:v>13848.179187219999</c:v>
                </c:pt>
                <c:pt idx="6">
                  <c:v>2361.9268014699992</c:v>
                </c:pt>
              </c:numCache>
            </c:numRef>
          </c:val>
        </c:ser>
        <c:ser>
          <c:idx val="1"/>
          <c:order val="1"/>
          <c:tx>
            <c:strRef>
              <c:f>DCE!$J$19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DCE!$K$17:$Q$17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DCE!$K$19:$Q$19</c:f>
              <c:numCache>
                <c:formatCode>#,##0.00</c:formatCode>
                <c:ptCount val="7"/>
                <c:pt idx="0">
                  <c:v>13355</c:v>
                </c:pt>
                <c:pt idx="1">
                  <c:v>0</c:v>
                </c:pt>
                <c:pt idx="2">
                  <c:v>13355</c:v>
                </c:pt>
                <c:pt idx="3">
                  <c:v>11926.976846020001</c:v>
                </c:pt>
                <c:pt idx="4">
                  <c:v>9554.2395039900002</c:v>
                </c:pt>
                <c:pt idx="5">
                  <c:v>9158.5328005499996</c:v>
                </c:pt>
                <c:pt idx="6">
                  <c:v>1428.0231539799988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175101408"/>
        <c:axId val="-175095968"/>
        <c:axId val="0"/>
      </c:bar3DChart>
      <c:catAx>
        <c:axId val="-175101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095968"/>
        <c:crosses val="autoZero"/>
        <c:auto val="1"/>
        <c:lblAlgn val="ctr"/>
        <c:lblOffset val="100"/>
        <c:noMultiLvlLbl val="0"/>
      </c:catAx>
      <c:valAx>
        <c:axId val="-175095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751014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825456426364144"/>
          <c:y val="2.4037840003752191E-2"/>
          <c:w val="0.70174543573635861"/>
          <c:h val="0.785280310917713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Hoja1!$I$12</c:f>
              <c:strCache>
                <c:ptCount val="1"/>
                <c:pt idx="0">
                  <c:v>VICEMINISTERIO DE COMERCIO EXTERIOR </c:v>
                </c:pt>
              </c:strCache>
            </c:strRef>
          </c:tx>
          <c:spPr>
            <a:solidFill>
              <a:srgbClr val="FF9900"/>
            </a:solidFill>
            <a:ln>
              <a:noFill/>
            </a:ln>
            <a:effectLst/>
          </c:spPr>
          <c:invertIfNegative val="0"/>
          <c:cat>
            <c:strRef>
              <c:f>Hoja1!$J$11:$N$11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Hoja1!$J$12:$N$12</c:f>
              <c:numCache>
                <c:formatCode>#,##0.00</c:formatCode>
                <c:ptCount val="5"/>
                <c:pt idx="0">
                  <c:v>36131.800000000003</c:v>
                </c:pt>
                <c:pt idx="1">
                  <c:v>34202.393611680003</c:v>
                </c:pt>
                <c:pt idx="2">
                  <c:v>12238.56970366</c:v>
                </c:pt>
                <c:pt idx="3">
                  <c:v>11722.129313219999</c:v>
                </c:pt>
                <c:pt idx="4">
                  <c:v>1929.4063883199997</c:v>
                </c:pt>
              </c:numCache>
            </c:numRef>
          </c:val>
        </c:ser>
        <c:ser>
          <c:idx val="1"/>
          <c:order val="1"/>
          <c:tx>
            <c:strRef>
              <c:f>Hoja1!$I$13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Hoja1!$J$11:$N$11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Hoja1!$J$13:$N$13</c:f>
              <c:numCache>
                <c:formatCode>#,##0.00</c:formatCode>
                <c:ptCount val="5"/>
                <c:pt idx="0">
                  <c:v>208061.219553</c:v>
                </c:pt>
                <c:pt idx="1">
                  <c:v>194566.97189967</c:v>
                </c:pt>
                <c:pt idx="2">
                  <c:v>59195.684710589994</c:v>
                </c:pt>
                <c:pt idx="3">
                  <c:v>58967.042738589997</c:v>
                </c:pt>
                <c:pt idx="4">
                  <c:v>13494.247653330018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175099776"/>
        <c:axId val="-175100320"/>
      </c:barChart>
      <c:lineChart>
        <c:grouping val="standard"/>
        <c:varyColors val="0"/>
        <c:ser>
          <c:idx val="2"/>
          <c:order val="2"/>
          <c:tx>
            <c:strRef>
              <c:f>Hoja1!$I$14</c:f>
              <c:strCache>
                <c:ptCount val="1"/>
                <c:pt idx="0">
                  <c:v>SECRETARIA GENERAL 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Hoja1!$J$11:$N$11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Hoja1!$J$14:$N$14</c:f>
              <c:numCache>
                <c:formatCode>#,##0.00</c:formatCode>
                <c:ptCount val="5"/>
                <c:pt idx="0">
                  <c:v>4800</c:v>
                </c:pt>
                <c:pt idx="1">
                  <c:v>4459.7974513100007</c:v>
                </c:pt>
                <c:pt idx="2">
                  <c:v>3568.0643700000001</c:v>
                </c:pt>
                <c:pt idx="3">
                  <c:v>3485.3226079999999</c:v>
                </c:pt>
                <c:pt idx="4">
                  <c:v>340.20254868999956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Hoja1!$I$15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strRef>
              <c:f>Hoja1!$J$11:$N$11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APR. SIN COMPROMETER</c:v>
                </c:pt>
              </c:strCache>
            </c:strRef>
          </c:cat>
          <c:val>
            <c:numRef>
              <c:f>Hoja1!$J$15:$N$15</c:f>
              <c:numCache>
                <c:formatCode>#,##0.00</c:formatCode>
                <c:ptCount val="5"/>
                <c:pt idx="0">
                  <c:v>198587.21098</c:v>
                </c:pt>
                <c:pt idx="1">
                  <c:v>198195.60007481001</c:v>
                </c:pt>
                <c:pt idx="2">
                  <c:v>53735.601053809994</c:v>
                </c:pt>
                <c:pt idx="3">
                  <c:v>53707.069416809994</c:v>
                </c:pt>
                <c:pt idx="4">
                  <c:v>391.61090519000243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75099776"/>
        <c:axId val="-175100320"/>
      </c:lineChart>
      <c:catAx>
        <c:axId val="-175099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-175100320"/>
        <c:crosses val="autoZero"/>
        <c:auto val="1"/>
        <c:lblAlgn val="ctr"/>
        <c:lblOffset val="100"/>
        <c:noMultiLvlLbl val="0"/>
      </c:catAx>
      <c:valAx>
        <c:axId val="-175100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  <c:crossAx val="-1750997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700">
          <a:latin typeface="Arial" panose="020B0604020202020204" pitchFamily="34" charset="0"/>
          <a:cs typeface="Arial" panose="020B0604020202020204" pitchFamily="34" charset="0"/>
        </a:defRPr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15/12/2023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15/12/2023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90188" y="827316"/>
            <a:ext cx="4453812" cy="3396688"/>
          </a:xfrm>
          <a:solidFill>
            <a:schemeClr val="bg2">
              <a:lumMod val="2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</a:t>
            </a:r>
            <a: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      </a:t>
            </a:r>
            <a:b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NOVIEMBRE 30 DE 2023 </a:t>
            </a:r>
          </a:p>
        </p:txBody>
      </p:sp>
      <p:pic>
        <p:nvPicPr>
          <p:cNvPr id="4" name="Imagen 3" descr="cid:image001.png@01D98E73.A0D7069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4" y="144381"/>
            <a:ext cx="2088419" cy="533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Logo Ministerio de Comercio, Industria y Turism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236" y="73213"/>
            <a:ext cx="1573763" cy="60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827315"/>
            <a:ext cx="4690187" cy="3396688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286139" y="4262618"/>
            <a:ext cx="8577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bg1">
                    <a:lumMod val="95000"/>
                  </a:schemeClr>
                </a:solidFill>
              </a:rPr>
              <a:t>                                     </a:t>
            </a:r>
            <a:r>
              <a:rPr lang="es-ES" dirty="0" smtClean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 96,55%   -  OBLIGADO 61,95%</a:t>
            </a:r>
            <a:endParaRPr lang="es-CO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30 DE NOVIEMBRE DE 2023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0" y="4902009"/>
            <a:ext cx="907625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1698698"/>
              </p:ext>
            </p:extLst>
          </p:nvPr>
        </p:nvGraphicFramePr>
        <p:xfrm>
          <a:off x="-1" y="668251"/>
          <a:ext cx="9144001" cy="4233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1"/>
            <a:ext cx="9144000" cy="1114828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30 DE NOVIEMBRE DE 2023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373319"/>
              </p:ext>
            </p:extLst>
          </p:nvPr>
        </p:nvGraphicFramePr>
        <p:xfrm>
          <a:off x="3385930" y="2425148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6269767"/>
              </p:ext>
            </p:extLst>
          </p:nvPr>
        </p:nvGraphicFramePr>
        <p:xfrm>
          <a:off x="49763" y="617197"/>
          <a:ext cx="9032033" cy="41911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85252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DE COMERCIO EXTERIOR </a:t>
            </a:r>
          </a:p>
          <a:p>
            <a:pPr marL="0" indent="0"/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DE NOVIEMBRE DE 2023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045841" y="4829410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7639176"/>
              </p:ext>
            </p:extLst>
          </p:nvPr>
        </p:nvGraphicFramePr>
        <p:xfrm>
          <a:off x="4404049" y="852522"/>
          <a:ext cx="469640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4564926"/>
              </p:ext>
            </p:extLst>
          </p:nvPr>
        </p:nvGraphicFramePr>
        <p:xfrm>
          <a:off x="-1" y="852521"/>
          <a:ext cx="9144001" cy="4030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13397" y="0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GRÀFICA EJECUCIÒN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INVERSIÒN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30 DE NOVIEMBRE DE 2023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7302758" y="4899491"/>
            <a:ext cx="15613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2087645"/>
              </p:ext>
            </p:extLst>
          </p:nvPr>
        </p:nvGraphicFramePr>
        <p:xfrm>
          <a:off x="13398" y="699279"/>
          <a:ext cx="9130602" cy="420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9823</TotalTime>
  <Words>106</Words>
  <Application>Microsoft Office PowerPoint</Application>
  <PresentationFormat>Presentación en pantalla (16:9)</PresentationFormat>
  <Paragraphs>20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Verdana</vt:lpstr>
      <vt:lpstr>Calibri</vt:lpstr>
      <vt:lpstr>Arial</vt:lpstr>
      <vt:lpstr>Montserrat</vt:lpstr>
      <vt:lpstr>Calibri Light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1162</cp:revision>
  <cp:lastPrinted>2023-11-08T23:13:29Z</cp:lastPrinted>
  <dcterms:modified xsi:type="dcterms:W3CDTF">2023-12-15T20:58:24Z</dcterms:modified>
</cp:coreProperties>
</file>