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990000"/>
    <a:srgbClr val="FF00FF"/>
    <a:srgbClr val="1D9A78"/>
    <a:srgbClr val="A50021"/>
    <a:srgbClr val="008000"/>
    <a:srgbClr val="9999FF"/>
    <a:srgbClr val="9966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YO%2031%20DE%202023%20PRESPTO\GRAFICA%20%20SECCION%203501-01%20MINCIT%20MAYO%2031%20DE%202023%20GF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YO%2031%20DE%202023%20PRESPTO\GRAFICA%20%20SECCION%203501-01%20MINCIT%20MAYO%2031%20DE%202023%20G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YO%2031%20DE%202023%20PRESPTO\GRAFICA%20%20SECCION%203501-01%20MINCIT%20MAYO%2031%20DE%202023%20GF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YO%2031%20DE%202023%20PRESPTO\GRAFICA%20%20SECCION%203501-01%20MINCIT%20MAYO%2031%20DE%202023%20G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616907261592296E-2"/>
          <c:y val="3.2996689938347916E-2"/>
          <c:w val="0.91582327209098857"/>
          <c:h val="0.81471874396221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'TOTAL '!$M$17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1.2500000000000001E-2"/>
                  <c:y val="-5.9992800722195273E-3"/>
                </c:manualLayout>
              </c:layout>
              <c:spPr>
                <a:noFill/>
                <a:ln>
                  <a:solidFill>
                    <a:srgbClr val="99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59776902887136E-2"/>
                      <c:h val="5.095000706228367E-2"/>
                    </c:manualLayout>
                  </c15:layout>
                </c:ext>
              </c:extLst>
            </c:dLbl>
            <c:spPr>
              <a:noFill/>
              <a:ln>
                <a:solidFill>
                  <a:srgbClr val="99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'!$N$16:$T$16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'!$N$17:$T$17</c:f>
              <c:numCache>
                <c:formatCode>#,##0.00</c:formatCode>
                <c:ptCount val="7"/>
                <c:pt idx="0">
                  <c:v>420808.04200000002</c:v>
                </c:pt>
                <c:pt idx="1">
                  <c:v>1187.338</c:v>
                </c:pt>
                <c:pt idx="2">
                  <c:v>419620.70400000003</c:v>
                </c:pt>
                <c:pt idx="3">
                  <c:v>313882.36277710996</c:v>
                </c:pt>
                <c:pt idx="4">
                  <c:v>183096.57019572001</c:v>
                </c:pt>
                <c:pt idx="5">
                  <c:v>146731.00727092999</c:v>
                </c:pt>
                <c:pt idx="6">
                  <c:v>105738.34122289001</c:v>
                </c:pt>
              </c:numCache>
            </c:numRef>
          </c:val>
        </c:ser>
        <c:ser>
          <c:idx val="1"/>
          <c:order val="1"/>
          <c:tx>
            <c:strRef>
              <c:f>'TOTAL '!$M$18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5.5555555555555046E-3"/>
                  <c:y val="1.49984954265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'!$N$16:$T$16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'!$N$18:$T$18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'TOTAL '!$M$19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p3d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6.9444444444443938E-3"/>
                  <c:y val="-3.2996689938347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49999999999895E-2"/>
                  <c:y val="0"/>
                </c:manualLayout>
              </c:layout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437554680664914E-2"/>
                      <c:h val="4.495060889167495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8055555555555453E-2"/>
                  <c:y val="1.1809838907522317E-7"/>
                </c:manualLayout>
              </c:layout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937554680664916E-2"/>
                      <c:h val="3.5951511635761886E-2"/>
                    </c:manualLayout>
                  </c15:layout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'!$N$16:$T$16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'TOTAL '!$N$19:$T$19</c:f>
              <c:numCache>
                <c:formatCode>#,##0.00</c:formatCode>
                <c:ptCount val="7"/>
                <c:pt idx="0">
                  <c:v>310330.23053300002</c:v>
                </c:pt>
                <c:pt idx="1">
                  <c:v>0</c:v>
                </c:pt>
                <c:pt idx="2">
                  <c:v>310330.23053300002</c:v>
                </c:pt>
                <c:pt idx="3">
                  <c:v>218625.79951000997</c:v>
                </c:pt>
                <c:pt idx="4">
                  <c:v>13803.971811699999</c:v>
                </c:pt>
                <c:pt idx="5">
                  <c:v>13428.797697419997</c:v>
                </c:pt>
                <c:pt idx="6">
                  <c:v>91704.431022990015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5991104"/>
        <c:axId val="1427835552"/>
        <c:axId val="0"/>
      </c:bar3DChart>
      <c:catAx>
        <c:axId val="84599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27835552"/>
        <c:crosses val="autoZero"/>
        <c:auto val="1"/>
        <c:lblAlgn val="ctr"/>
        <c:lblOffset val="100"/>
        <c:noMultiLvlLbl val="0"/>
      </c:catAx>
      <c:valAx>
        <c:axId val="142783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4599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713160479693892"/>
          <c:y val="4.7361098777491638E-2"/>
          <c:w val="0.80286839520306097"/>
          <c:h val="0.712840132044329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'!$M$18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'GESTION '!$N$17:$R$17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'!$N$18:$R$18</c:f>
              <c:numCache>
                <c:formatCode>#,##0.00</c:formatCode>
                <c:ptCount val="5"/>
                <c:pt idx="0">
                  <c:v>403430.20799999998</c:v>
                </c:pt>
                <c:pt idx="1">
                  <c:v>307986.26048821001</c:v>
                </c:pt>
                <c:pt idx="2">
                  <c:v>177832.58657667998</c:v>
                </c:pt>
                <c:pt idx="3">
                  <c:v>141467.02365189002</c:v>
                </c:pt>
                <c:pt idx="4">
                  <c:v>95443.947511789971</c:v>
                </c:pt>
              </c:numCache>
            </c:numRef>
          </c:val>
        </c:ser>
        <c:ser>
          <c:idx val="1"/>
          <c:order val="1"/>
          <c:tx>
            <c:strRef>
              <c:f>'GESTION '!$M$19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'GESTION '!$N$17:$R$17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'!$N$19:$R$19</c:f>
              <c:numCache>
                <c:formatCode>#,##0.00</c:formatCode>
                <c:ptCount val="5"/>
                <c:pt idx="0">
                  <c:v>1015.261019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'GESTION '!$M$20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'GESTION '!$N$17:$R$17</c:f>
              <c:strCache>
                <c:ptCount val="5"/>
                <c:pt idx="0">
                  <c:v>APR.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'!$N$20:$R$20</c:f>
              <c:numCache>
                <c:formatCode>#,##0.00</c:formatCode>
                <c:ptCount val="5"/>
                <c:pt idx="0">
                  <c:v>296975.23053300002</c:v>
                </c:pt>
                <c:pt idx="1">
                  <c:v>212310.84621178999</c:v>
                </c:pt>
                <c:pt idx="2">
                  <c:v>12164.345638199999</c:v>
                </c:pt>
                <c:pt idx="3">
                  <c:v>11863.817408199999</c:v>
                </c:pt>
                <c:pt idx="4">
                  <c:v>84664.384321210033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7827936"/>
        <c:axId val="1427836096"/>
        <c:axId val="0"/>
      </c:bar3DChart>
      <c:catAx>
        <c:axId val="142782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836096"/>
        <c:crosses val="autoZero"/>
        <c:auto val="1"/>
        <c:lblAlgn val="ctr"/>
        <c:lblOffset val="100"/>
        <c:noMultiLvlLbl val="0"/>
      </c:catAx>
      <c:valAx>
        <c:axId val="142783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827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3336973608262"/>
          <c:y val="3.1550984991487785E-2"/>
          <c:w val="0.77594406735434551"/>
          <c:h val="0.70340154398821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DCE!$M$15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22222270827268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DCE!$N$14:$T$14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DCE!$N$15:$T$15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5896.1022888999996</c:v>
                </c:pt>
                <c:pt idx="4">
                  <c:v>5263.9836190400001</c:v>
                </c:pt>
                <c:pt idx="5">
                  <c:v>5263.9836190400001</c:v>
                </c:pt>
                <c:pt idx="6">
                  <c:v>10294.3937111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7832288"/>
        <c:axId val="1427831200"/>
      </c:barChart>
      <c:lineChart>
        <c:grouping val="standard"/>
        <c:varyColors val="0"/>
        <c:ser>
          <c:idx val="1"/>
          <c:order val="1"/>
          <c:tx>
            <c:strRef>
              <c:f>DCE!$M$16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9933"/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DCE!$N$14:$T$14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DCE!$N$16:$T$16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6314.9532982199999</c:v>
                </c:pt>
                <c:pt idx="4">
                  <c:v>1639.6261735</c:v>
                </c:pt>
                <c:pt idx="5">
                  <c:v>1564.98028922</c:v>
                </c:pt>
                <c:pt idx="6">
                  <c:v>7040.0467017800001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7832288"/>
        <c:axId val="1427831200"/>
      </c:lineChart>
      <c:catAx>
        <c:axId val="14278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27831200"/>
        <c:crosses val="autoZero"/>
        <c:auto val="1"/>
        <c:lblAlgn val="ctr"/>
        <c:lblOffset val="100"/>
        <c:noMultiLvlLbl val="0"/>
      </c:catAx>
      <c:valAx>
        <c:axId val="142783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8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92207327380239"/>
          <c:y val="3.326023383110991E-2"/>
          <c:w val="0.61757695521314415"/>
          <c:h val="0.72358888636785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'INVERSION '!$I$10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'INVERSION '!$J$9:$P$9</c:f>
              <c:strCache>
                <c:ptCount val="7"/>
                <c:pt idx="0">
                  <c:v>APR. VIGENTE($)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'!$J$10:$P$10</c:f>
              <c:numCache>
                <c:formatCode>#,##0.00</c:formatCode>
                <c:ptCount val="7"/>
                <c:pt idx="0">
                  <c:v>36131.800000000003</c:v>
                </c:pt>
                <c:pt idx="1">
                  <c:v>32295.602130310002</c:v>
                </c:pt>
                <c:pt idx="2">
                  <c:v>3836.1978696899996</c:v>
                </c:pt>
                <c:pt idx="3">
                  <c:v>8499.1474545700003</c:v>
                </c:pt>
                <c:pt idx="4">
                  <c:v>2439.1064472799999</c:v>
                </c:pt>
                <c:pt idx="5">
                  <c:v>2282.6560290000002</c:v>
                </c:pt>
                <c:pt idx="6">
                  <c:v>27632.652545429999</c:v>
                </c:pt>
              </c:numCache>
            </c:numRef>
          </c:val>
        </c:ser>
        <c:ser>
          <c:idx val="1"/>
          <c:order val="1"/>
          <c:tx>
            <c:strRef>
              <c:f>'INVERSION '!$I$11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'INVERSION '!$J$9:$P$9</c:f>
              <c:strCache>
                <c:ptCount val="7"/>
                <c:pt idx="0">
                  <c:v>APR. VIGENTE($)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'!$J$11:$P$11</c:f>
              <c:numCache>
                <c:formatCode>#,##0.00</c:formatCode>
                <c:ptCount val="7"/>
                <c:pt idx="0">
                  <c:v>70811.219553000003</c:v>
                </c:pt>
                <c:pt idx="1">
                  <c:v>54101.915338830004</c:v>
                </c:pt>
                <c:pt idx="2">
                  <c:v>16709.304214169999</c:v>
                </c:pt>
                <c:pt idx="3">
                  <c:v>10033.67645418</c:v>
                </c:pt>
                <c:pt idx="4">
                  <c:v>5140.4465921599985</c:v>
                </c:pt>
                <c:pt idx="5">
                  <c:v>4970.1883981599985</c:v>
                </c:pt>
                <c:pt idx="6">
                  <c:v>60777.543098820002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831744"/>
        <c:axId val="1427839904"/>
      </c:barChart>
      <c:lineChart>
        <c:grouping val="standard"/>
        <c:varyColors val="0"/>
        <c:ser>
          <c:idx val="2"/>
          <c:order val="2"/>
          <c:tx>
            <c:strRef>
              <c:f>'INVERSION '!$I$12</c:f>
              <c:strCache>
                <c:ptCount val="1"/>
                <c:pt idx="0">
                  <c:v>SECRETARIA GENERAL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'INVERSION '!$J$9:$P$9</c:f>
              <c:strCache>
                <c:ptCount val="7"/>
                <c:pt idx="0">
                  <c:v>APR. VIGENTE($)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'!$J$12:$P$12</c:f>
              <c:numCache>
                <c:formatCode>#,##0.00</c:formatCode>
                <c:ptCount val="7"/>
                <c:pt idx="0">
                  <c:v>4800</c:v>
                </c:pt>
                <c:pt idx="1">
                  <c:v>4460.9854340000002</c:v>
                </c:pt>
                <c:pt idx="2">
                  <c:v>339.014566</c:v>
                </c:pt>
                <c:pt idx="3">
                  <c:v>2938.3892344400001</c:v>
                </c:pt>
                <c:pt idx="4">
                  <c:v>1901.8789981100001</c:v>
                </c:pt>
                <c:pt idx="5">
                  <c:v>1869.5134961100002</c:v>
                </c:pt>
                <c:pt idx="6">
                  <c:v>1861.6107655599999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'INVERSION '!$I$13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'INVERSION '!$J$9:$P$9</c:f>
              <c:strCache>
                <c:ptCount val="7"/>
                <c:pt idx="0">
                  <c:v>APR. VIGENTE($)</c:v>
                </c:pt>
                <c:pt idx="1">
                  <c:v>CDP ($)</c:v>
                </c:pt>
                <c:pt idx="2">
                  <c:v>APR. DISPONIBLE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'INVERSION '!$J$13:$P$13</c:f>
              <c:numCache>
                <c:formatCode>#,##0.00</c:formatCode>
                <c:ptCount val="7"/>
                <c:pt idx="0">
                  <c:v>198587.21098</c:v>
                </c:pt>
                <c:pt idx="1">
                  <c:v>197376.29136840999</c:v>
                </c:pt>
                <c:pt idx="2">
                  <c:v>1210.9196115899999</c:v>
                </c:pt>
                <c:pt idx="3">
                  <c:v>197154.58636682</c:v>
                </c:pt>
                <c:pt idx="4">
                  <c:v>4322.5397741499992</c:v>
                </c:pt>
                <c:pt idx="5">
                  <c:v>4306.4397741499997</c:v>
                </c:pt>
                <c:pt idx="6">
                  <c:v>1432.6246131799926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831744"/>
        <c:axId val="1427839904"/>
      </c:lineChart>
      <c:catAx>
        <c:axId val="142783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O"/>
          </a:p>
        </c:txPr>
        <c:crossAx val="1427839904"/>
        <c:crosses val="autoZero"/>
        <c:auto val="1"/>
        <c:lblAlgn val="ctr"/>
        <c:lblOffset val="100"/>
        <c:noMultiLvlLbl val="0"/>
      </c:catAx>
      <c:valAx>
        <c:axId val="142783990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O"/>
          </a:p>
        </c:txPr>
        <c:crossAx val="1427831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s-CO"/>
          </a:p>
        </c:txPr>
      </c:dTable>
      <c:spPr>
        <a:solidFill>
          <a:schemeClr val="bg1">
            <a:lumMod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Verdana" panose="020B0604030504040204" pitchFamily="34" charset="0"/>
          <a:ea typeface="Verdana" panose="020B060403050404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6/06/2023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6/06/2023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b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MAYO 31  DE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194166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7" y="73213"/>
            <a:ext cx="1412032" cy="6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72.85%   -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OBLIGADO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26,94%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MAYO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056073"/>
              </p:ext>
            </p:extLst>
          </p:nvPr>
        </p:nvGraphicFramePr>
        <p:xfrm>
          <a:off x="6210084" y="1828341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224987"/>
              </p:ext>
            </p:extLst>
          </p:nvPr>
        </p:nvGraphicFramePr>
        <p:xfrm>
          <a:off x="0" y="668251"/>
          <a:ext cx="9143999" cy="423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2"/>
            <a:ext cx="9144000" cy="135069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MAYO DE 2023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251274"/>
              </p:ext>
            </p:extLst>
          </p:nvPr>
        </p:nvGraphicFramePr>
        <p:xfrm>
          <a:off x="0" y="853060"/>
          <a:ext cx="9144000" cy="429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5909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MAYO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946545"/>
              </p:ext>
            </p:extLst>
          </p:nvPr>
        </p:nvGraphicFramePr>
        <p:xfrm>
          <a:off x="2" y="590939"/>
          <a:ext cx="9143998" cy="455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MAYO DE 2023</a:t>
            </a:r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577128"/>
              </p:ext>
            </p:extLst>
          </p:nvPr>
        </p:nvGraphicFramePr>
        <p:xfrm>
          <a:off x="13396" y="699279"/>
          <a:ext cx="9130603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8864</TotalTime>
  <Words>110</Words>
  <Application>Microsoft Office PowerPoint</Application>
  <PresentationFormat>Presentación en pantalla (16:9)</PresentationFormat>
  <Paragraphs>22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1084</cp:revision>
  <cp:lastPrinted>2023-06-06T13:06:30Z</cp:lastPrinted>
  <dcterms:modified xsi:type="dcterms:W3CDTF">2023-06-06T14:12:54Z</dcterms:modified>
</cp:coreProperties>
</file>