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8"/>
  </p:notesMasterIdLst>
  <p:sldIdLst>
    <p:sldId id="338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Calibri Light" panose="020F0302020204030204" pitchFamily="34" charset="0"/>
      <p:regular r:id="rId9"/>
      <p:italic r:id="rId10"/>
    </p:embeddedFont>
    <p:embeddedFont>
      <p:font typeface="Verdana" panose="020B0604030504040204" pitchFamily="34" charset="0"/>
      <p:regular r:id="rId11"/>
      <p:bold r:id="rId12"/>
      <p:italic r:id="rId13"/>
      <p:boldItalic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Montserrat" pitchFamily="2" charset="0"/>
      <p:regular r:id="rId19"/>
      <p:bold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9900"/>
    <a:srgbClr val="990000"/>
    <a:srgbClr val="FF00FF"/>
    <a:srgbClr val="1D9A78"/>
    <a:srgbClr val="A50021"/>
    <a:srgbClr val="008000"/>
    <a:srgbClr val="9999FF"/>
    <a:srgbClr val="9966FF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12" autoAdjust="0"/>
    <p:restoredTop sz="94249" autoAdjust="0"/>
  </p:normalViewPr>
  <p:slideViewPr>
    <p:cSldViewPr snapToGrid="0" snapToObjects="1" showGuides="1">
      <p:cViewPr varScale="1">
        <p:scale>
          <a:sx n="154" d="100"/>
          <a:sy n="154" d="100"/>
        </p:scale>
        <p:origin x="600" y="126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PAGINA%20WEB%20ENERO%202022\GRAFICA%20%20SECCION%203501-01%20ENERO%2031%20DE%202022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AGINA%20WEB%202023\MAYO%2031%20DE%202023%20PRESPTO\GRAFICA%20%20SECCION%203501-01%20MINCIT%20MAYO%2031%20DE%202023%20GF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AGINA%20WEB%202023\MAYO%2031%20DE%202023%20PRESPTO\GRAFICA%20%20SECCION%203501-01%20MINCIT%20MAYO%2031%20DE%202023%20GF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AGINA%20WEB%202023\MAYO%2031%20DE%202023%20PRESPTO\GRAFICA%20%20SECCION%203501-01%20MINCIT%20MAYO%2031%20DE%202023%20GF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AGINA%20WEB%202023\MAYO%2031%20DE%202023%20PRESPTO\GRAFICA%20%20SECCION%203501-01%20MINCIT%20MAYO%2031%20DE%202023%20GF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9785210234160658"/>
          <c:w val="0.98067680714180083"/>
          <c:h val="0.8000995342308429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0616907261592296E-2"/>
          <c:y val="3.2996689938347916E-2"/>
          <c:w val="0.91582327209098857"/>
          <c:h val="0.8147187439622197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'TOTAL '!$M$17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layout>
                <c:manualLayout>
                  <c:x val="-1.2500000000000001E-2"/>
                  <c:y val="-5.9992800722195273E-3"/>
                </c:manualLayout>
              </c:layout>
              <c:spPr>
                <a:noFill/>
                <a:ln>
                  <a:solidFill>
                    <a:srgbClr val="990000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8159776902887136E-2"/>
                      <c:h val="5.095000706228367E-2"/>
                    </c:manualLayout>
                  </c15:layout>
                </c:ext>
              </c:extLst>
            </c:dLbl>
            <c:spPr>
              <a:noFill/>
              <a:ln>
                <a:solidFill>
                  <a:srgbClr val="990000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'TOTAL '!$N$16:$T$16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'TOTAL '!$N$17:$T$17</c:f>
              <c:numCache>
                <c:formatCode>#,##0.00</c:formatCode>
                <c:ptCount val="7"/>
                <c:pt idx="0">
                  <c:v>420808.04200000002</c:v>
                </c:pt>
                <c:pt idx="1">
                  <c:v>1187.338</c:v>
                </c:pt>
                <c:pt idx="2">
                  <c:v>419620.70400000003</c:v>
                </c:pt>
                <c:pt idx="3">
                  <c:v>313882.36277710996</c:v>
                </c:pt>
                <c:pt idx="4">
                  <c:v>183096.57019572001</c:v>
                </c:pt>
                <c:pt idx="5">
                  <c:v>146731.00727092999</c:v>
                </c:pt>
                <c:pt idx="6">
                  <c:v>105738.34122289001</c:v>
                </c:pt>
              </c:numCache>
            </c:numRef>
          </c:val>
        </c:ser>
        <c:ser>
          <c:idx val="1"/>
          <c:order val="1"/>
          <c:tx>
            <c:strRef>
              <c:f>'TOTAL '!$M$18</c:f>
              <c:strCache>
                <c:ptCount val="1"/>
                <c:pt idx="0">
                  <c:v>SERVICIO DE LA DEUDA PUBLICA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layout>
                <c:manualLayout>
                  <c:x val="5.5555555555555046E-3"/>
                  <c:y val="1.4998495426521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accent2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'TOTAL '!$N$16:$T$16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'TOTAL '!$N$18:$T$18</c:f>
              <c:numCache>
                <c:formatCode>#,##0.00</c:formatCode>
                <c:ptCount val="7"/>
                <c:pt idx="0">
                  <c:v>1015.261019</c:v>
                </c:pt>
                <c:pt idx="1">
                  <c:v>0</c:v>
                </c:pt>
                <c:pt idx="2">
                  <c:v>1015.261019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1015.261019</c:v>
                </c:pt>
              </c:numCache>
            </c:numRef>
          </c:val>
        </c:ser>
        <c:ser>
          <c:idx val="2"/>
          <c:order val="2"/>
          <c:tx>
            <c:strRef>
              <c:f>'TOTAL '!$M$19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  <a:sp3d>
              <a:contourClr>
                <a:schemeClr val="accent4">
                  <a:lumMod val="50000"/>
                </a:schemeClr>
              </a:contourClr>
            </a:sp3d>
          </c:spPr>
          <c:invertIfNegative val="0"/>
          <c:dLbls>
            <c:dLbl>
              <c:idx val="1"/>
              <c:layout>
                <c:manualLayout>
                  <c:x val="6.9444444444443938E-3"/>
                  <c:y val="-3.29966899383479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8749999999999895E-2"/>
                  <c:y val="0"/>
                </c:manualLayout>
              </c:layout>
              <c:spPr>
                <a:solidFill>
                  <a:schemeClr val="accent4">
                    <a:lumMod val="5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1437554680664914E-2"/>
                      <c:h val="4.4950608891674959E-2"/>
                    </c:manualLayout>
                  </c15:layout>
                </c:ext>
              </c:extLst>
            </c:dLbl>
            <c:dLbl>
              <c:idx val="5"/>
              <c:layout>
                <c:manualLayout>
                  <c:x val="1.8055555555555453E-2"/>
                  <c:y val="1.1809838907522317E-7"/>
                </c:manualLayout>
              </c:layout>
              <c:spPr>
                <a:solidFill>
                  <a:schemeClr val="accent4">
                    <a:lumMod val="5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8937554680664916E-2"/>
                      <c:h val="3.5951511635761886E-2"/>
                    </c:manualLayout>
                  </c15:layout>
                </c:ext>
              </c:extLst>
            </c:dLbl>
            <c:spPr>
              <a:solidFill>
                <a:schemeClr val="accent4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'TOTAL '!$N$16:$T$16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'TOTAL '!$N$19:$T$19</c:f>
              <c:numCache>
                <c:formatCode>#,##0.00</c:formatCode>
                <c:ptCount val="7"/>
                <c:pt idx="0">
                  <c:v>310330.23053300002</c:v>
                </c:pt>
                <c:pt idx="1">
                  <c:v>0</c:v>
                </c:pt>
                <c:pt idx="2">
                  <c:v>310330.23053300002</c:v>
                </c:pt>
                <c:pt idx="3">
                  <c:v>218625.79951000997</c:v>
                </c:pt>
                <c:pt idx="4">
                  <c:v>13803.971811699999</c:v>
                </c:pt>
                <c:pt idx="5">
                  <c:v>13428.797697419997</c:v>
                </c:pt>
                <c:pt idx="6">
                  <c:v>91704.431022990015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845991104"/>
        <c:axId val="1427835552"/>
        <c:axId val="0"/>
      </c:bar3DChart>
      <c:catAx>
        <c:axId val="8459911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427835552"/>
        <c:crosses val="autoZero"/>
        <c:auto val="1"/>
        <c:lblAlgn val="ctr"/>
        <c:lblOffset val="100"/>
        <c:noMultiLvlLbl val="0"/>
      </c:catAx>
      <c:valAx>
        <c:axId val="1427835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845991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713160479693892"/>
          <c:y val="4.7361098777491638E-2"/>
          <c:w val="0.80286839520306097"/>
          <c:h val="0.7128401320443290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'GESTION '!$M$18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'GESTION '!$N$17:$R$17</c:f>
              <c:strCache>
                <c:ptCount val="5"/>
                <c:pt idx="0">
                  <c:v>APR.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'GESTION '!$N$18:$R$18</c:f>
              <c:numCache>
                <c:formatCode>#,##0.00</c:formatCode>
                <c:ptCount val="5"/>
                <c:pt idx="0">
                  <c:v>403430.20799999998</c:v>
                </c:pt>
                <c:pt idx="1">
                  <c:v>307986.26048821001</c:v>
                </c:pt>
                <c:pt idx="2">
                  <c:v>177832.58657667998</c:v>
                </c:pt>
                <c:pt idx="3">
                  <c:v>141467.02365189002</c:v>
                </c:pt>
                <c:pt idx="4">
                  <c:v>95443.947511789971</c:v>
                </c:pt>
              </c:numCache>
            </c:numRef>
          </c:val>
        </c:ser>
        <c:ser>
          <c:idx val="1"/>
          <c:order val="1"/>
          <c:tx>
            <c:strRef>
              <c:f>'GESTION '!$M$19</c:f>
              <c:strCache>
                <c:ptCount val="1"/>
                <c:pt idx="0">
                  <c:v>SERVICIO DE LA DEUDA PUBLICA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'GESTION '!$N$17:$R$17</c:f>
              <c:strCache>
                <c:ptCount val="5"/>
                <c:pt idx="0">
                  <c:v>APR.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'GESTION '!$N$19:$R$19</c:f>
              <c:numCache>
                <c:formatCode>#,##0.00</c:formatCode>
                <c:ptCount val="5"/>
                <c:pt idx="0">
                  <c:v>1015.261019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1015.261019</c:v>
                </c:pt>
              </c:numCache>
            </c:numRef>
          </c:val>
        </c:ser>
        <c:ser>
          <c:idx val="2"/>
          <c:order val="2"/>
          <c:tx>
            <c:strRef>
              <c:f>'GESTION '!$M$20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  <a:sp3d/>
          </c:spPr>
          <c:invertIfNegative val="0"/>
          <c:cat>
            <c:strRef>
              <c:f>'GESTION '!$N$17:$R$17</c:f>
              <c:strCache>
                <c:ptCount val="5"/>
                <c:pt idx="0">
                  <c:v>APR.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'GESTION '!$N$20:$R$20</c:f>
              <c:numCache>
                <c:formatCode>#,##0.00</c:formatCode>
                <c:ptCount val="5"/>
                <c:pt idx="0">
                  <c:v>296975.23053300002</c:v>
                </c:pt>
                <c:pt idx="1">
                  <c:v>212310.84621178999</c:v>
                </c:pt>
                <c:pt idx="2">
                  <c:v>12164.345638199999</c:v>
                </c:pt>
                <c:pt idx="3">
                  <c:v>11863.817408199999</c:v>
                </c:pt>
                <c:pt idx="4">
                  <c:v>84664.384321210033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27827936"/>
        <c:axId val="1427836096"/>
        <c:axId val="0"/>
      </c:bar3DChart>
      <c:catAx>
        <c:axId val="1427827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427836096"/>
        <c:crosses val="autoZero"/>
        <c:auto val="1"/>
        <c:lblAlgn val="ctr"/>
        <c:lblOffset val="100"/>
        <c:noMultiLvlLbl val="0"/>
      </c:catAx>
      <c:valAx>
        <c:axId val="1427836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accent4">
                  <a:lumMod val="50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4278279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43336973608262"/>
          <c:y val="3.1550984991487785E-2"/>
          <c:w val="0.77594406735434551"/>
          <c:h val="0.7034015439882161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DCE!$M$15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-2.222222708272683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accent4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ln>
                      <a:noFill/>
                    </a:ln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DCE!$N$14:$T$14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DCE!$N$15:$T$15</c:f>
              <c:numCache>
                <c:formatCode>#,##0.00</c:formatCode>
                <c:ptCount val="7"/>
                <c:pt idx="0">
                  <c:v>17377.833999999999</c:v>
                </c:pt>
                <c:pt idx="1">
                  <c:v>1187.338</c:v>
                </c:pt>
                <c:pt idx="2">
                  <c:v>16190.495999999999</c:v>
                </c:pt>
                <c:pt idx="3">
                  <c:v>5896.1022888999996</c:v>
                </c:pt>
                <c:pt idx="4">
                  <c:v>5263.9836190400001</c:v>
                </c:pt>
                <c:pt idx="5">
                  <c:v>5263.9836190400001</c:v>
                </c:pt>
                <c:pt idx="6">
                  <c:v>10294.3937111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427832288"/>
        <c:axId val="1427831200"/>
      </c:barChart>
      <c:lineChart>
        <c:grouping val="standard"/>
        <c:varyColors val="0"/>
        <c:ser>
          <c:idx val="1"/>
          <c:order val="1"/>
          <c:tx>
            <c:strRef>
              <c:f>DCE!$M$16</c:f>
              <c:strCache>
                <c:ptCount val="1"/>
                <c:pt idx="0">
                  <c:v>INVERSION </c:v>
                </c:pt>
              </c:strCache>
            </c:strRef>
          </c:tx>
          <c:spPr>
            <a:ln w="28575" cap="rnd">
              <a:solidFill>
                <a:srgbClr val="FF9933"/>
              </a:solidFill>
              <a:round/>
            </a:ln>
            <a:effectLst/>
          </c:spPr>
          <c:marker>
            <c:symbol val="none"/>
          </c:marker>
          <c:dLbls>
            <c:spPr>
              <a:solidFill>
                <a:srgbClr val="FF9933"/>
              </a:solidFill>
              <a:ln>
                <a:solidFill>
                  <a:schemeClr val="tx2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DCE!$N$14:$T$14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DCE!$N$16:$T$16</c:f>
              <c:numCache>
                <c:formatCode>#,##0.00</c:formatCode>
                <c:ptCount val="7"/>
                <c:pt idx="0">
                  <c:v>13355</c:v>
                </c:pt>
                <c:pt idx="1">
                  <c:v>0</c:v>
                </c:pt>
                <c:pt idx="2">
                  <c:v>13355</c:v>
                </c:pt>
                <c:pt idx="3">
                  <c:v>6314.9532982199999</c:v>
                </c:pt>
                <c:pt idx="4">
                  <c:v>1639.6261735</c:v>
                </c:pt>
                <c:pt idx="5">
                  <c:v>1564.98028922</c:v>
                </c:pt>
                <c:pt idx="6">
                  <c:v>7040.0467017800001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427832288"/>
        <c:axId val="1427831200"/>
      </c:lineChart>
      <c:catAx>
        <c:axId val="1427832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427831200"/>
        <c:crosses val="autoZero"/>
        <c:auto val="1"/>
        <c:lblAlgn val="ctr"/>
        <c:lblOffset val="100"/>
        <c:noMultiLvlLbl val="0"/>
      </c:catAx>
      <c:valAx>
        <c:axId val="1427831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427832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592207327380239"/>
          <c:y val="3.326023383110991E-2"/>
          <c:w val="0.61757695521314415"/>
          <c:h val="0.7235888863678515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'INVERSION '!$I$10</c:f>
              <c:strCache>
                <c:ptCount val="1"/>
                <c:pt idx="0">
                  <c:v>VICEMINISTERIO DE COMERCIO EXTERIOR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'INVERSION '!$J$9:$P$9</c:f>
              <c:strCache>
                <c:ptCount val="7"/>
                <c:pt idx="0">
                  <c:v>APR. VIGENTE($)</c:v>
                </c:pt>
                <c:pt idx="1">
                  <c:v>CDP ($)</c:v>
                </c:pt>
                <c:pt idx="2">
                  <c:v>APR. DISPONIBLE ($)</c:v>
                </c:pt>
                <c:pt idx="3">
                  <c:v>COMPROMISO ($)</c:v>
                </c:pt>
                <c:pt idx="4">
                  <c:v>OBLIGACION ($)</c:v>
                </c:pt>
                <c:pt idx="5">
                  <c:v>PAGOS ($)</c:v>
                </c:pt>
                <c:pt idx="6">
                  <c:v>APR. SIN COMPROMETER ($)</c:v>
                </c:pt>
              </c:strCache>
            </c:strRef>
          </c:cat>
          <c:val>
            <c:numRef>
              <c:f>'INVERSION '!$J$10:$P$10</c:f>
              <c:numCache>
                <c:formatCode>#,##0.00</c:formatCode>
                <c:ptCount val="7"/>
                <c:pt idx="0">
                  <c:v>36131.800000000003</c:v>
                </c:pt>
                <c:pt idx="1">
                  <c:v>32295.602130310002</c:v>
                </c:pt>
                <c:pt idx="2">
                  <c:v>3836.1978696899996</c:v>
                </c:pt>
                <c:pt idx="3">
                  <c:v>8499.1474545700003</c:v>
                </c:pt>
                <c:pt idx="4">
                  <c:v>2439.1064472799999</c:v>
                </c:pt>
                <c:pt idx="5">
                  <c:v>2282.6560290000002</c:v>
                </c:pt>
                <c:pt idx="6">
                  <c:v>27632.652545429999</c:v>
                </c:pt>
              </c:numCache>
            </c:numRef>
          </c:val>
        </c:ser>
        <c:ser>
          <c:idx val="1"/>
          <c:order val="1"/>
          <c:tx>
            <c:strRef>
              <c:f>'INVERSION '!$I$11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'INVERSION '!$J$9:$P$9</c:f>
              <c:strCache>
                <c:ptCount val="7"/>
                <c:pt idx="0">
                  <c:v>APR. VIGENTE($)</c:v>
                </c:pt>
                <c:pt idx="1">
                  <c:v>CDP ($)</c:v>
                </c:pt>
                <c:pt idx="2">
                  <c:v>APR. DISPONIBLE ($)</c:v>
                </c:pt>
                <c:pt idx="3">
                  <c:v>COMPROMISO ($)</c:v>
                </c:pt>
                <c:pt idx="4">
                  <c:v>OBLIGACION ($)</c:v>
                </c:pt>
                <c:pt idx="5">
                  <c:v>PAGOS ($)</c:v>
                </c:pt>
                <c:pt idx="6">
                  <c:v>APR. SIN COMPROMETER ($)</c:v>
                </c:pt>
              </c:strCache>
            </c:strRef>
          </c:cat>
          <c:val>
            <c:numRef>
              <c:f>'INVERSION '!$J$11:$P$11</c:f>
              <c:numCache>
                <c:formatCode>#,##0.00</c:formatCode>
                <c:ptCount val="7"/>
                <c:pt idx="0">
                  <c:v>70811.219553000003</c:v>
                </c:pt>
                <c:pt idx="1">
                  <c:v>54101.915338830004</c:v>
                </c:pt>
                <c:pt idx="2">
                  <c:v>16709.304214169999</c:v>
                </c:pt>
                <c:pt idx="3">
                  <c:v>10033.67645418</c:v>
                </c:pt>
                <c:pt idx="4">
                  <c:v>5140.4465921599985</c:v>
                </c:pt>
                <c:pt idx="5">
                  <c:v>4970.1883981599985</c:v>
                </c:pt>
                <c:pt idx="6">
                  <c:v>60777.543098820002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27831744"/>
        <c:axId val="1427839904"/>
      </c:barChart>
      <c:lineChart>
        <c:grouping val="standard"/>
        <c:varyColors val="0"/>
        <c:ser>
          <c:idx val="2"/>
          <c:order val="2"/>
          <c:tx>
            <c:strRef>
              <c:f>'INVERSION '!$I$12</c:f>
              <c:strCache>
                <c:ptCount val="1"/>
                <c:pt idx="0">
                  <c:v>SECRETARIA GENERAL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'INVERSION '!$J$9:$P$9</c:f>
              <c:strCache>
                <c:ptCount val="7"/>
                <c:pt idx="0">
                  <c:v>APR. VIGENTE($)</c:v>
                </c:pt>
                <c:pt idx="1">
                  <c:v>CDP ($)</c:v>
                </c:pt>
                <c:pt idx="2">
                  <c:v>APR. DISPONIBLE ($)</c:v>
                </c:pt>
                <c:pt idx="3">
                  <c:v>COMPROMISO ($)</c:v>
                </c:pt>
                <c:pt idx="4">
                  <c:v>OBLIGACION ($)</c:v>
                </c:pt>
                <c:pt idx="5">
                  <c:v>PAGOS ($)</c:v>
                </c:pt>
                <c:pt idx="6">
                  <c:v>APR. SIN COMPROMETER ($)</c:v>
                </c:pt>
              </c:strCache>
            </c:strRef>
          </c:cat>
          <c:val>
            <c:numRef>
              <c:f>'INVERSION '!$J$12:$P$12</c:f>
              <c:numCache>
                <c:formatCode>#,##0.00</c:formatCode>
                <c:ptCount val="7"/>
                <c:pt idx="0">
                  <c:v>4800</c:v>
                </c:pt>
                <c:pt idx="1">
                  <c:v>4460.9854340000002</c:v>
                </c:pt>
                <c:pt idx="2">
                  <c:v>339.014566</c:v>
                </c:pt>
                <c:pt idx="3">
                  <c:v>2938.3892344400001</c:v>
                </c:pt>
                <c:pt idx="4">
                  <c:v>1901.8789981100001</c:v>
                </c:pt>
                <c:pt idx="5">
                  <c:v>1869.5134961100002</c:v>
                </c:pt>
                <c:pt idx="6">
                  <c:v>1861.6107655599999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'INVERSION '!$I$13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'INVERSION '!$J$9:$P$9</c:f>
              <c:strCache>
                <c:ptCount val="7"/>
                <c:pt idx="0">
                  <c:v>APR. VIGENTE($)</c:v>
                </c:pt>
                <c:pt idx="1">
                  <c:v>CDP ($)</c:v>
                </c:pt>
                <c:pt idx="2">
                  <c:v>APR. DISPONIBLE ($)</c:v>
                </c:pt>
                <c:pt idx="3">
                  <c:v>COMPROMISO ($)</c:v>
                </c:pt>
                <c:pt idx="4">
                  <c:v>OBLIGACION ($)</c:v>
                </c:pt>
                <c:pt idx="5">
                  <c:v>PAGOS ($)</c:v>
                </c:pt>
                <c:pt idx="6">
                  <c:v>APR. SIN COMPROMETER ($)</c:v>
                </c:pt>
              </c:strCache>
            </c:strRef>
          </c:cat>
          <c:val>
            <c:numRef>
              <c:f>'INVERSION '!$J$13:$P$13</c:f>
              <c:numCache>
                <c:formatCode>#,##0.00</c:formatCode>
                <c:ptCount val="7"/>
                <c:pt idx="0">
                  <c:v>198587.21098</c:v>
                </c:pt>
                <c:pt idx="1">
                  <c:v>197376.29136840999</c:v>
                </c:pt>
                <c:pt idx="2">
                  <c:v>1210.9196115899999</c:v>
                </c:pt>
                <c:pt idx="3">
                  <c:v>197154.58636682</c:v>
                </c:pt>
                <c:pt idx="4">
                  <c:v>4322.5397741499992</c:v>
                </c:pt>
                <c:pt idx="5">
                  <c:v>4306.4397741499997</c:v>
                </c:pt>
                <c:pt idx="6">
                  <c:v>1432.6246131799926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27831744"/>
        <c:axId val="1427839904"/>
      </c:lineChart>
      <c:catAx>
        <c:axId val="1427831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s-CO"/>
          </a:p>
        </c:txPr>
        <c:crossAx val="1427839904"/>
        <c:crosses val="autoZero"/>
        <c:auto val="1"/>
        <c:lblAlgn val="ctr"/>
        <c:lblOffset val="100"/>
        <c:noMultiLvlLbl val="0"/>
      </c:catAx>
      <c:valAx>
        <c:axId val="1427839904"/>
        <c:scaling>
          <c:orientation val="minMax"/>
        </c:scaling>
        <c:delete val="0"/>
        <c:axPos val="l"/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s-CO"/>
          </a:p>
        </c:txPr>
        <c:crossAx val="14278317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s-CO"/>
          </a:p>
        </c:txPr>
      </c:dTable>
      <c:spPr>
        <a:solidFill>
          <a:schemeClr val="bg1">
            <a:lumMod val="8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700">
          <a:latin typeface="Verdana" panose="020B0604030504040204" pitchFamily="34" charset="0"/>
          <a:ea typeface="Verdana" panose="020B0604030504040204" pitchFamily="34" charset="0"/>
        </a:defRPr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 dirty="0"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6/06/2023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6/06/2023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690188" y="827316"/>
            <a:ext cx="4453812" cy="3396688"/>
          </a:xfrm>
          <a:solidFill>
            <a:schemeClr val="bg2">
              <a:lumMod val="2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SECCIÓN 3501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–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MINISTERIO DE COMERCIO INDUSTRIA Y TURISMO</a:t>
            </a: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</a:t>
            </a:r>
            <a:b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PRESUPUESTAL  ACUMULADA</a:t>
            </a:r>
            <a:r>
              <a:rPr lang="es-CO" sz="1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      </a:t>
            </a:r>
            <a:br>
              <a:rPr lang="es-CO" sz="1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sz="1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MAYO 31  DE </a:t>
            </a:r>
            <a:r>
              <a:rPr lang="es-CO" sz="1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2023</a:t>
            </a:r>
          </a:p>
        </p:txBody>
      </p:sp>
      <p:pic>
        <p:nvPicPr>
          <p:cNvPr id="4" name="Imagen 3" descr="cid:image001.png@01D98E73.A0D7069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24" y="144381"/>
            <a:ext cx="2194166" cy="533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 descr="Logo Ministerio de Comercio, Industria y Turism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237" y="73213"/>
            <a:ext cx="1412032" cy="675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827315"/>
            <a:ext cx="4690187" cy="3396688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286139" y="4262618"/>
            <a:ext cx="85779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solidFill>
                  <a:schemeClr val="bg1">
                    <a:lumMod val="95000"/>
                  </a:schemeClr>
                </a:solidFill>
              </a:rPr>
              <a:t>                                     </a:t>
            </a:r>
            <a:r>
              <a:rPr lang="es-ES" dirty="0" smtClean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COMPROMETIDO </a:t>
            </a:r>
            <a:r>
              <a:rPr lang="es-ES" dirty="0" smtClean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72.85%   - </a:t>
            </a:r>
            <a:r>
              <a:rPr lang="es-ES" dirty="0" smtClean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OBLIGADO </a:t>
            </a:r>
            <a:r>
              <a:rPr lang="es-ES" dirty="0" smtClean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26,94%</a:t>
            </a:r>
            <a:endParaRPr lang="es-CO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98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-1" y="-17549"/>
            <a:ext cx="9144000" cy="685800"/>
          </a:xfrm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GRAFICA EJECUCIÓN PRESUPUESTAL ACUMULADA </a:t>
            </a:r>
          </a:p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SECCIÓN 3501 MINCOMERCIO CON CORTE AL 31 DE MAYO DE 2023</a:t>
            </a:r>
          </a:p>
        </p:txBody>
      </p:sp>
      <p:sp>
        <p:nvSpPr>
          <p:cNvPr id="3" name="Rectángulo 2"/>
          <p:cNvSpPr/>
          <p:nvPr/>
        </p:nvSpPr>
        <p:spPr>
          <a:xfrm flipH="1">
            <a:off x="0" y="4902009"/>
            <a:ext cx="907625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5056073"/>
              </p:ext>
            </p:extLst>
          </p:nvPr>
        </p:nvGraphicFramePr>
        <p:xfrm>
          <a:off x="6210084" y="1828341"/>
          <a:ext cx="3974533" cy="2210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1224987"/>
              </p:ext>
            </p:extLst>
          </p:nvPr>
        </p:nvGraphicFramePr>
        <p:xfrm>
          <a:off x="0" y="668251"/>
          <a:ext cx="9143999" cy="42337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50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-497632"/>
            <a:ext cx="9144000" cy="1350693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2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3501-01 GESTIÓN GENERAL 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31 DE MAYO DE 2023</a:t>
            </a:r>
            <a:endParaRPr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9763" y="4854958"/>
            <a:ext cx="1604865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0251274"/>
              </p:ext>
            </p:extLst>
          </p:nvPr>
        </p:nvGraphicFramePr>
        <p:xfrm>
          <a:off x="0" y="853060"/>
          <a:ext cx="9144000" cy="429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1" y="-1"/>
            <a:ext cx="9144000" cy="590940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3501-02 DIRECCIÓN DE COMERCIO EXTERIOR 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31 DE MAYO DE 2023</a:t>
            </a:r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/>
            <a:endParaRPr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7045841" y="4829410"/>
            <a:ext cx="1743740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2946545"/>
              </p:ext>
            </p:extLst>
          </p:nvPr>
        </p:nvGraphicFramePr>
        <p:xfrm>
          <a:off x="2" y="590939"/>
          <a:ext cx="9143998" cy="4552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13397" y="0"/>
            <a:ext cx="9171578" cy="699279"/>
          </a:xfrm>
          <a:solidFill>
            <a:schemeClr val="accent4">
              <a:lumMod val="5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GRÀFICA EJECUCIÒN PRESUPUESTAL ACUMULADA </a:t>
            </a: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GASTOS DE INVERSIÒN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31 DE MAYO DE 2023</a:t>
            </a:r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7302758" y="4899491"/>
            <a:ext cx="15613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2577128"/>
              </p:ext>
            </p:extLst>
          </p:nvPr>
        </p:nvGraphicFramePr>
        <p:xfrm>
          <a:off x="13396" y="699279"/>
          <a:ext cx="9130603" cy="4200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8864</TotalTime>
  <Words>110</Words>
  <Application>Microsoft Office PowerPoint</Application>
  <PresentationFormat>Presentación en pantalla (16:9)</PresentationFormat>
  <Paragraphs>22</Paragraphs>
  <Slides>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Arial</vt:lpstr>
      <vt:lpstr>Calibri Light</vt:lpstr>
      <vt:lpstr>Verdana</vt:lpstr>
      <vt:lpstr>Calibri</vt:lpstr>
      <vt:lpstr>Montserrat</vt:lpstr>
      <vt:lpstr>1_Office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Maria del Carmen Moreno Moscoso</cp:lastModifiedBy>
  <cp:revision>1084</cp:revision>
  <cp:lastPrinted>2023-06-06T13:06:30Z</cp:lastPrinted>
  <dcterms:modified xsi:type="dcterms:W3CDTF">2023-06-06T14:12:54Z</dcterms:modified>
</cp:coreProperties>
</file>