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707" r:id="rId1"/>
    <p:sldMasterId id="2147483721" r:id="rId2"/>
  </p:sldMasterIdLst>
  <p:notesMasterIdLst>
    <p:notesMasterId r:id="rId8"/>
  </p:notesMasterIdLst>
  <p:sldIdLst>
    <p:sldId id="336" r:id="rId3"/>
    <p:sldId id="328" r:id="rId4"/>
    <p:sldId id="329" r:id="rId5"/>
    <p:sldId id="331" r:id="rId6"/>
    <p:sldId id="333" r:id="rId7"/>
  </p:sldIdLst>
  <p:sldSz cx="9144000" cy="5143500" type="screen16x9"/>
  <p:notesSz cx="7010400" cy="92964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Montserrat" pitchFamily="2" charset="0"/>
      <p:regular r:id="rId13"/>
      <p:bold r:id="rId14"/>
    </p:embeddedFont>
    <p:embeddedFont>
      <p:font typeface="Calibri Light" panose="020F0302020204030204" pitchFamily="34" charset="0"/>
      <p:regular r:id="rId15"/>
      <p: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4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1D9A78"/>
    <a:srgbClr val="FF9933"/>
    <a:srgbClr val="A50021"/>
    <a:srgbClr val="FF9900"/>
    <a:srgbClr val="008000"/>
    <a:srgbClr val="9999FF"/>
    <a:srgbClr val="9966FF"/>
    <a:srgbClr val="CCFF33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12" autoAdjust="0"/>
    <p:restoredTop sz="94249" autoAdjust="0"/>
  </p:normalViewPr>
  <p:slideViewPr>
    <p:cSldViewPr snapToGrid="0" snapToObjects="1" showGuides="1">
      <p:cViewPr varScale="1">
        <p:scale>
          <a:sx n="154" d="100"/>
          <a:sy n="154" d="100"/>
        </p:scale>
        <p:origin x="600" y="126"/>
      </p:cViewPr>
      <p:guideLst>
        <p:guide orient="horz" pos="164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5" Type="http://schemas.openxmlformats.org/officeDocument/2006/relationships/slide" Target="slides/slide3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2\PAGINA%20WEB%202022\PAGINA%20WEB%20ENERO%202022\GRAFICA%20%20SECCION%203501-01%20ENERO%2031%20DE%202022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F:\PAGINA%20WEB%202023\MARZO%202023%20PRESPTO%20CIERRE\GRAFICA%20CONSOLIDADO%20SECCION%203501-01%20MINCIT%20MARZO%2031%20DE%202023CIERRE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F:\PAGINA%20WEB%202023\MARZO%202023%20PRESPTO%20CIERRE\GRAFICA%20CONSOLIDADO%20SECCION%203501-01%20MINCIT%20MARZO%2031%20DE%202023CIERRE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F:\PAGINA%20WEB%202023\MARZO%202023%20PRESPTO%20CIERRE\GRAFICA%20CONSOLIDADO%20SECCION%203501-01%20MINCIT%20MARZO%2031%20DE%202023CIERRE.xls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F:\PAGINA%20WEB%202023\MARZO%202023%20PRESPTO%20CIERRE\GRAFICA%20CONSOLIDADO%20SECCION%203501-01%20MINCIT%20MARZO%2031%20DE%202023CIERRE.xls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9785210234160658"/>
          <c:w val="0.98067680714180083"/>
          <c:h val="0.8000995342308429"/>
        </c:manualLayout>
      </c:layout>
      <c:pie3DChart>
        <c:varyColors val="1"/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solidFill>
          <a:schemeClr val="tx2">
            <a:lumMod val="60000"/>
            <a:lumOff val="40000"/>
          </a:schemeClr>
        </a:solidFill>
        <a:ln>
          <a:noFill/>
        </a:ln>
        <a:effectLst/>
        <a:sp3d/>
      </c:spPr>
    </c:sideWall>
    <c:backWall>
      <c:thickness val="0"/>
      <c:spPr>
        <a:solidFill>
          <a:schemeClr val="tx2">
            <a:lumMod val="60000"/>
            <a:lumOff val="40000"/>
          </a:schemeClr>
        </a:solidFill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8966396104234731"/>
          <c:y val="1.5586842206992281E-2"/>
          <c:w val="0.63505492692201415"/>
          <c:h val="0.74458248021506734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TOTAL!$K$15</c:f>
              <c:strCache>
                <c:ptCount val="1"/>
                <c:pt idx="0">
                  <c:v>FUNCIONAMIENTO 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TOTAL!$L$14:$R$14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     ($)</c:v>
                </c:pt>
                <c:pt idx="4">
                  <c:v>OBLIGACIONES       ($)</c:v>
                </c:pt>
                <c:pt idx="5">
                  <c:v>   PAGOS                 ($)</c:v>
                </c:pt>
                <c:pt idx="6">
                  <c:v>APR. SIN COMPROMETER ($)</c:v>
                </c:pt>
              </c:strCache>
            </c:strRef>
          </c:cat>
          <c:val>
            <c:numRef>
              <c:f>TOTAL!$L$15:$R$15</c:f>
              <c:numCache>
                <c:formatCode>#,##0.00</c:formatCode>
                <c:ptCount val="7"/>
                <c:pt idx="0">
                  <c:v>420808.04200000002</c:v>
                </c:pt>
                <c:pt idx="1">
                  <c:v>1187.338</c:v>
                </c:pt>
                <c:pt idx="2">
                  <c:v>419620.70400000003</c:v>
                </c:pt>
                <c:pt idx="3">
                  <c:v>291328.61724909005</c:v>
                </c:pt>
                <c:pt idx="4">
                  <c:v>82600.831530040014</c:v>
                </c:pt>
                <c:pt idx="5">
                  <c:v>82567.19381776001</c:v>
                </c:pt>
                <c:pt idx="6">
                  <c:v>128292.08675090998</c:v>
                </c:pt>
              </c:numCache>
            </c:numRef>
          </c:val>
        </c:ser>
        <c:ser>
          <c:idx val="1"/>
          <c:order val="1"/>
          <c:tx>
            <c:strRef>
              <c:f>TOTAL!$K$16</c:f>
              <c:strCache>
                <c:ptCount val="1"/>
                <c:pt idx="0">
                  <c:v>SERVICIO DE LA DEUDA PUBLICA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TOTAL!$L$14:$R$14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     ($)</c:v>
                </c:pt>
                <c:pt idx="4">
                  <c:v>OBLIGACIONES       ($)</c:v>
                </c:pt>
                <c:pt idx="5">
                  <c:v>   PAGOS                 ($)</c:v>
                </c:pt>
                <c:pt idx="6">
                  <c:v>APR. SIN COMPROMETER ($)</c:v>
                </c:pt>
              </c:strCache>
            </c:strRef>
          </c:cat>
          <c:val>
            <c:numRef>
              <c:f>TOTAL!$L$16:$R$16</c:f>
              <c:numCache>
                <c:formatCode>#,##0.00</c:formatCode>
                <c:ptCount val="7"/>
                <c:pt idx="0">
                  <c:v>1015.261019</c:v>
                </c:pt>
                <c:pt idx="1">
                  <c:v>0</c:v>
                </c:pt>
                <c:pt idx="2">
                  <c:v>1015.261019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1015.261019</c:v>
                </c:pt>
              </c:numCache>
            </c:numRef>
          </c:val>
        </c:ser>
        <c:ser>
          <c:idx val="2"/>
          <c:order val="2"/>
          <c:tx>
            <c:strRef>
              <c:f>TOTAL!$K$17</c:f>
              <c:strCache>
                <c:ptCount val="1"/>
                <c:pt idx="0">
                  <c:v>INVERSION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TOTAL!$L$14:$R$14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     ($)</c:v>
                </c:pt>
                <c:pt idx="4">
                  <c:v>OBLIGACIONES       ($)</c:v>
                </c:pt>
                <c:pt idx="5">
                  <c:v>   PAGOS                 ($)</c:v>
                </c:pt>
                <c:pt idx="6">
                  <c:v>APR. SIN COMPROMETER ($)</c:v>
                </c:pt>
              </c:strCache>
            </c:strRef>
          </c:cat>
          <c:val>
            <c:numRef>
              <c:f>TOTAL!$L$17:$R$17</c:f>
              <c:numCache>
                <c:formatCode>#,##0.00</c:formatCode>
                <c:ptCount val="7"/>
                <c:pt idx="0">
                  <c:v>310330.23053300002</c:v>
                </c:pt>
                <c:pt idx="1">
                  <c:v>0</c:v>
                </c:pt>
                <c:pt idx="2">
                  <c:v>310330.23053300002</c:v>
                </c:pt>
                <c:pt idx="3">
                  <c:v>18227.922901130001</c:v>
                </c:pt>
                <c:pt idx="4">
                  <c:v>1806.6488768299998</c:v>
                </c:pt>
                <c:pt idx="5">
                  <c:v>1615.4921608299999</c:v>
                </c:pt>
                <c:pt idx="6">
                  <c:v>292102.30763186998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57254832"/>
        <c:axId val="1057260272"/>
        <c:axId val="1181527648"/>
      </c:bar3DChart>
      <c:catAx>
        <c:axId val="1057254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057260272"/>
        <c:crosses val="autoZero"/>
        <c:auto val="1"/>
        <c:lblAlgn val="ctr"/>
        <c:lblOffset val="100"/>
        <c:noMultiLvlLbl val="0"/>
      </c:catAx>
      <c:valAx>
        <c:axId val="1057260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2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057254832"/>
        <c:crosses val="autoZero"/>
        <c:crossBetween val="between"/>
      </c:valAx>
      <c:serAx>
        <c:axId val="118152764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057260272"/>
        <c:crosses val="autoZero"/>
      </c:ser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192048577433128E-2"/>
          <c:y val="3.5855936647154224E-2"/>
          <c:w val="0.90696328774657287"/>
          <c:h val="0.7779968260951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GG!$J$15</c:f>
              <c:strCache>
                <c:ptCount val="1"/>
                <c:pt idx="0">
                  <c:v>FUNCIONAMIENTO 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accent4">
                  <a:lumMod val="5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Montserrat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GG!$K$14:$O$14</c:f>
              <c:strCache>
                <c:ptCount val="5"/>
                <c:pt idx="0">
                  <c:v>APR.  VIGENTE ($)</c:v>
                </c:pt>
                <c:pt idx="1">
                  <c:v>COMPROMISOS  ($)</c:v>
                </c:pt>
                <c:pt idx="2">
                  <c:v>OBLIGACIONES      ($)</c:v>
                </c:pt>
                <c:pt idx="3">
                  <c:v>   PAGOS                 ($)</c:v>
                </c:pt>
                <c:pt idx="4">
                  <c:v>APR. SIN COMPROMETER ($)</c:v>
                </c:pt>
              </c:strCache>
            </c:strRef>
          </c:cat>
          <c:val>
            <c:numRef>
              <c:f>GG!$K$15:$O$15</c:f>
              <c:numCache>
                <c:formatCode>#,##0.00</c:formatCode>
                <c:ptCount val="5"/>
                <c:pt idx="0">
                  <c:v>403430.20799999998</c:v>
                </c:pt>
                <c:pt idx="1">
                  <c:v>287461.75628027</c:v>
                </c:pt>
                <c:pt idx="2">
                  <c:v>79574.769455130008</c:v>
                </c:pt>
                <c:pt idx="3">
                  <c:v>79574.769455130008</c:v>
                </c:pt>
                <c:pt idx="4">
                  <c:v>115968.45171972999</c:v>
                </c:pt>
              </c:numCache>
            </c:numRef>
          </c:val>
        </c:ser>
        <c:ser>
          <c:idx val="1"/>
          <c:order val="1"/>
          <c:tx>
            <c:strRef>
              <c:f>GG!$J$16</c:f>
              <c:strCache>
                <c:ptCount val="1"/>
                <c:pt idx="0">
                  <c:v>SERVICIO DE LA DEUDA PUBLICA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1.5157924085296862E-3"/>
                  <c:y val="-6.51926120857349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Montserrat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GG!$K$14:$O$14</c:f>
              <c:strCache>
                <c:ptCount val="5"/>
                <c:pt idx="0">
                  <c:v>APR.  VIGENTE ($)</c:v>
                </c:pt>
                <c:pt idx="1">
                  <c:v>COMPROMISOS  ($)</c:v>
                </c:pt>
                <c:pt idx="2">
                  <c:v>OBLIGACIONES      ($)</c:v>
                </c:pt>
                <c:pt idx="3">
                  <c:v>   PAGOS                 ($)</c:v>
                </c:pt>
                <c:pt idx="4">
                  <c:v>APR. SIN COMPROMETER ($)</c:v>
                </c:pt>
              </c:strCache>
            </c:strRef>
          </c:cat>
          <c:val>
            <c:numRef>
              <c:f>GG!$K$16:$O$16</c:f>
              <c:numCache>
                <c:formatCode>#,##0.00</c:formatCode>
                <c:ptCount val="5"/>
                <c:pt idx="0">
                  <c:v>1015.261019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1015.261019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057250480"/>
        <c:axId val="1057258096"/>
      </c:barChart>
      <c:lineChart>
        <c:grouping val="standard"/>
        <c:varyColors val="0"/>
        <c:ser>
          <c:idx val="2"/>
          <c:order val="2"/>
          <c:tx>
            <c:strRef>
              <c:f>GG!$J$17</c:f>
              <c:strCache>
                <c:ptCount val="1"/>
                <c:pt idx="0">
                  <c:v>INVERSION 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1.5157924085296862E-3"/>
                  <c:y val="-0.10430817933717605"/>
                </c:manualLayout>
              </c:layout>
              <c:spPr>
                <a:noFill/>
                <a:ln w="3810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Montserrat" pitchFamily="2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445325487178067"/>
                      <c:h val="5.5315931354746113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5.1536941890009326E-2"/>
                  <c:y val="-7.82311345028819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38100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GG!$K$14:$O$14</c:f>
              <c:strCache>
                <c:ptCount val="5"/>
                <c:pt idx="0">
                  <c:v>APR.  VIGENTE ($)</c:v>
                </c:pt>
                <c:pt idx="1">
                  <c:v>COMPROMISOS  ($)</c:v>
                </c:pt>
                <c:pt idx="2">
                  <c:v>OBLIGACIONES      ($)</c:v>
                </c:pt>
                <c:pt idx="3">
                  <c:v>   PAGOS                 ($)</c:v>
                </c:pt>
                <c:pt idx="4">
                  <c:v>APR. SIN COMPROMETER ($)</c:v>
                </c:pt>
              </c:strCache>
            </c:strRef>
          </c:cat>
          <c:val>
            <c:numRef>
              <c:f>GG!$K$17:$O$17</c:f>
              <c:numCache>
                <c:formatCode>#,##0.00</c:formatCode>
                <c:ptCount val="5"/>
                <c:pt idx="0">
                  <c:v>296975.23053300002</c:v>
                </c:pt>
                <c:pt idx="1">
                  <c:v>11762.080875829999</c:v>
                </c:pt>
                <c:pt idx="2">
                  <c:v>1445.05328332</c:v>
                </c:pt>
                <c:pt idx="3">
                  <c:v>1291.5442083199998</c:v>
                </c:pt>
                <c:pt idx="4">
                  <c:v>285213.14965717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57250480"/>
        <c:axId val="1057258096"/>
      </c:lineChart>
      <c:catAx>
        <c:axId val="1057250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0"/>
                <a:ea typeface="+mn-ea"/>
                <a:cs typeface="+mn-cs"/>
              </a:defRPr>
            </a:pPr>
            <a:endParaRPr lang="es-CO"/>
          </a:p>
        </c:txPr>
        <c:crossAx val="1057258096"/>
        <c:crosses val="autoZero"/>
        <c:auto val="1"/>
        <c:lblAlgn val="ctr"/>
        <c:lblOffset val="100"/>
        <c:noMultiLvlLbl val="0"/>
      </c:catAx>
      <c:valAx>
        <c:axId val="1057258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0"/>
                <a:ea typeface="+mn-ea"/>
                <a:cs typeface="+mn-cs"/>
              </a:defRPr>
            </a:pPr>
            <a:endParaRPr lang="es-CO"/>
          </a:p>
        </c:txPr>
        <c:crossAx val="1057250480"/>
        <c:crosses val="autoZero"/>
        <c:crossBetween val="between"/>
      </c:valAx>
      <c:spPr>
        <a:solidFill>
          <a:schemeClr val="bg1">
            <a:lumMod val="95000"/>
          </a:schemeClr>
        </a:solidFill>
        <a:ln>
          <a:solidFill>
            <a:schemeClr val="bg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latin typeface="Montserrat" pitchFamily="2" charset="0"/>
        </a:defRPr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918536745406824"/>
          <c:y val="1.5754677392179103E-2"/>
          <c:w val="0.88081463254593173"/>
          <c:h val="0.740314221738586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DCE!$I$17</c:f>
              <c:strCache>
                <c:ptCount val="1"/>
                <c:pt idx="0">
                  <c:v>FUNCIONAMIENTO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accent4">
                  <a:lumMod val="5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DCE!$J$16:$P$16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($)</c:v>
                </c:pt>
                <c:pt idx="4">
                  <c:v>OBLIGACIONES      ($)</c:v>
                </c:pt>
                <c:pt idx="5">
                  <c:v>   PAGOS                 ($)</c:v>
                </c:pt>
                <c:pt idx="6">
                  <c:v>APR. SIN COMPROMETER ($)</c:v>
                </c:pt>
              </c:strCache>
            </c:strRef>
          </c:cat>
          <c:val>
            <c:numRef>
              <c:f>DCE!$J$17:$P$17</c:f>
              <c:numCache>
                <c:formatCode>#,##0.00</c:formatCode>
                <c:ptCount val="7"/>
                <c:pt idx="0">
                  <c:v>17377.833999999999</c:v>
                </c:pt>
                <c:pt idx="1">
                  <c:v>1187.338</c:v>
                </c:pt>
                <c:pt idx="2">
                  <c:v>16190.495999999999</c:v>
                </c:pt>
                <c:pt idx="3">
                  <c:v>3866.8609688199995</c:v>
                </c:pt>
                <c:pt idx="4">
                  <c:v>3026.0620749099999</c:v>
                </c:pt>
                <c:pt idx="5">
                  <c:v>2992.4243626299999</c:v>
                </c:pt>
                <c:pt idx="6">
                  <c:v>12323.63503118</c:v>
                </c:pt>
              </c:numCache>
            </c:numRef>
          </c:val>
        </c:ser>
        <c:ser>
          <c:idx val="1"/>
          <c:order val="1"/>
          <c:tx>
            <c:strRef>
              <c:f>DCE!$I$18</c:f>
              <c:strCache>
                <c:ptCount val="1"/>
                <c:pt idx="0">
                  <c:v>INVERSION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accent2">
                  <a:lumMod val="5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DCE!$J$16:$P$16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($)</c:v>
                </c:pt>
                <c:pt idx="4">
                  <c:v>OBLIGACIONES      ($)</c:v>
                </c:pt>
                <c:pt idx="5">
                  <c:v>   PAGOS                 ($)</c:v>
                </c:pt>
                <c:pt idx="6">
                  <c:v>APR. SIN COMPROMETER ($)</c:v>
                </c:pt>
              </c:strCache>
            </c:strRef>
          </c:cat>
          <c:val>
            <c:numRef>
              <c:f>DCE!$J$18:$P$18</c:f>
              <c:numCache>
                <c:formatCode>#,##0.00</c:formatCode>
                <c:ptCount val="7"/>
                <c:pt idx="0">
                  <c:v>13355</c:v>
                </c:pt>
                <c:pt idx="1">
                  <c:v>0</c:v>
                </c:pt>
                <c:pt idx="2">
                  <c:v>13355</c:v>
                </c:pt>
                <c:pt idx="3">
                  <c:v>6465.8420253000004</c:v>
                </c:pt>
                <c:pt idx="4">
                  <c:v>361.59559351000001</c:v>
                </c:pt>
                <c:pt idx="5">
                  <c:v>323.94795250999999</c:v>
                </c:pt>
                <c:pt idx="6">
                  <c:v>6889.1579746999996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057252112"/>
        <c:axId val="1057253200"/>
        <c:axId val="0"/>
      </c:bar3DChart>
      <c:catAx>
        <c:axId val="1057252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057253200"/>
        <c:crosses val="autoZero"/>
        <c:auto val="1"/>
        <c:lblAlgn val="ctr"/>
        <c:lblOffset val="100"/>
        <c:noMultiLvlLbl val="0"/>
      </c:catAx>
      <c:valAx>
        <c:axId val="1057253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05725211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6765464095357566"/>
          <c:y val="0.10149838544491627"/>
          <c:w val="0.73234535904642428"/>
          <c:h val="0.7112160559463921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inv!$I$11</c:f>
              <c:strCache>
                <c:ptCount val="1"/>
                <c:pt idx="0">
                  <c:v>VICEMINISTERIO DE COMERCIO EXTERIOR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inv!$J$10:$N$10</c:f>
              <c:strCache>
                <c:ptCount val="5"/>
                <c:pt idx="0">
                  <c:v>APR. VIGENTE ($)</c:v>
                </c:pt>
                <c:pt idx="1">
                  <c:v>COMPROMISO ($)</c:v>
                </c:pt>
                <c:pt idx="2">
                  <c:v>OBLIGACION ($)</c:v>
                </c:pt>
                <c:pt idx="3">
                  <c:v>PAGOS ($)</c:v>
                </c:pt>
                <c:pt idx="4">
                  <c:v>APR. SIN COMPROMETER ($)</c:v>
                </c:pt>
              </c:strCache>
            </c:strRef>
          </c:cat>
          <c:val>
            <c:numRef>
              <c:f>inv!$J$11:$N$11</c:f>
              <c:numCache>
                <c:formatCode>#,##0.00</c:formatCode>
                <c:ptCount val="5"/>
                <c:pt idx="0">
                  <c:v>36131.800000000003</c:v>
                </c:pt>
                <c:pt idx="1">
                  <c:v>8511.6175873199991</c:v>
                </c:pt>
                <c:pt idx="2">
                  <c:v>728.18393286000003</c:v>
                </c:pt>
                <c:pt idx="3">
                  <c:v>647.56676386000004</c:v>
                </c:pt>
                <c:pt idx="4">
                  <c:v>27620.182412680002</c:v>
                </c:pt>
              </c:numCache>
            </c:numRef>
          </c:val>
        </c:ser>
        <c:ser>
          <c:idx val="1"/>
          <c:order val="1"/>
          <c:tx>
            <c:strRef>
              <c:f>inv!$I$12</c:f>
              <c:strCache>
                <c:ptCount val="1"/>
                <c:pt idx="0">
                  <c:v>VICEMINISTERIO DE DESARROLLO EMPRESARIAL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inv!$J$10:$N$10</c:f>
              <c:strCache>
                <c:ptCount val="5"/>
                <c:pt idx="0">
                  <c:v>APR. VIGENTE ($)</c:v>
                </c:pt>
                <c:pt idx="1">
                  <c:v>COMPROMISO ($)</c:v>
                </c:pt>
                <c:pt idx="2">
                  <c:v>OBLIGACION ($)</c:v>
                </c:pt>
                <c:pt idx="3">
                  <c:v>PAGOS ($)</c:v>
                </c:pt>
                <c:pt idx="4">
                  <c:v>APR. SIN COMPROMETER ($)</c:v>
                </c:pt>
              </c:strCache>
            </c:strRef>
          </c:cat>
          <c:val>
            <c:numRef>
              <c:f>inv!$J$12:$N$12</c:f>
              <c:numCache>
                <c:formatCode>#,##0.00</c:formatCode>
                <c:ptCount val="5"/>
                <c:pt idx="0">
                  <c:v>70811.219553000003</c:v>
                </c:pt>
                <c:pt idx="1">
                  <c:v>4990.7497144400004</c:v>
                </c:pt>
                <c:pt idx="2">
                  <c:v>796.78246343000012</c:v>
                </c:pt>
                <c:pt idx="3">
                  <c:v>726.53665842999999</c:v>
                </c:pt>
                <c:pt idx="4">
                  <c:v>65820.469838559991</c:v>
                </c:pt>
              </c:numCache>
            </c:numRef>
          </c:val>
        </c:ser>
        <c:ser>
          <c:idx val="2"/>
          <c:order val="2"/>
          <c:tx>
            <c:strRef>
              <c:f>inv!$I$13</c:f>
              <c:strCache>
                <c:ptCount val="1"/>
                <c:pt idx="0">
                  <c:v>SECRETARIA GENERAL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inv!$J$10:$N$10</c:f>
              <c:strCache>
                <c:ptCount val="5"/>
                <c:pt idx="0">
                  <c:v>APR. VIGENTE ($)</c:v>
                </c:pt>
                <c:pt idx="1">
                  <c:v>COMPROMISO ($)</c:v>
                </c:pt>
                <c:pt idx="2">
                  <c:v>OBLIGACION ($)</c:v>
                </c:pt>
                <c:pt idx="3">
                  <c:v>PAGOS ($)</c:v>
                </c:pt>
                <c:pt idx="4">
                  <c:v>APR. SIN COMPROMETER ($)</c:v>
                </c:pt>
              </c:strCache>
            </c:strRef>
          </c:cat>
          <c:val>
            <c:numRef>
              <c:f>inv!$J$13:$N$13</c:f>
              <c:numCache>
                <c:formatCode>#,##0.00</c:formatCode>
                <c:ptCount val="5"/>
                <c:pt idx="0">
                  <c:v>4800</c:v>
                </c:pt>
                <c:pt idx="1">
                  <c:v>2813.6652344399999</c:v>
                </c:pt>
                <c:pt idx="2">
                  <c:v>105.625062</c:v>
                </c:pt>
                <c:pt idx="3">
                  <c:v>84.225061999999994</c:v>
                </c:pt>
                <c:pt idx="4">
                  <c:v>1986.3347655600001</c:v>
                </c:pt>
              </c:numCache>
            </c:numRef>
          </c:val>
        </c:ser>
        <c:ser>
          <c:idx val="3"/>
          <c:order val="3"/>
          <c:tx>
            <c:strRef>
              <c:f>inv!$I$14</c:f>
              <c:strCache>
                <c:ptCount val="1"/>
                <c:pt idx="0">
                  <c:v>VICEMINISTERIO DE TURISMO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inv!$J$10:$N$10</c:f>
              <c:strCache>
                <c:ptCount val="5"/>
                <c:pt idx="0">
                  <c:v>APR. VIGENTE ($)</c:v>
                </c:pt>
                <c:pt idx="1">
                  <c:v>COMPROMISO ($)</c:v>
                </c:pt>
                <c:pt idx="2">
                  <c:v>OBLIGACION ($)</c:v>
                </c:pt>
                <c:pt idx="3">
                  <c:v>PAGOS ($)</c:v>
                </c:pt>
                <c:pt idx="4">
                  <c:v>APR. SIN COMPROMETER ($)</c:v>
                </c:pt>
              </c:strCache>
            </c:strRef>
          </c:cat>
          <c:val>
            <c:numRef>
              <c:f>inv!$J$14:$N$14</c:f>
              <c:numCache>
                <c:formatCode>#,##0.00</c:formatCode>
                <c:ptCount val="5"/>
                <c:pt idx="0">
                  <c:v>198587.21098</c:v>
                </c:pt>
                <c:pt idx="1">
                  <c:v>1911.89036493</c:v>
                </c:pt>
                <c:pt idx="2">
                  <c:v>176.05741853999999</c:v>
                </c:pt>
                <c:pt idx="3">
                  <c:v>157.16367653999998</c:v>
                </c:pt>
                <c:pt idx="4">
                  <c:v>196675.32061507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57249392"/>
        <c:axId val="1057253744"/>
        <c:axId val="0"/>
      </c:bar3DChart>
      <c:catAx>
        <c:axId val="1057249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057253744"/>
        <c:crosses val="autoZero"/>
        <c:auto val="1"/>
        <c:lblAlgn val="ctr"/>
        <c:lblOffset val="100"/>
        <c:noMultiLvlLbl val="0"/>
      </c:catAx>
      <c:valAx>
        <c:axId val="1057253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4">
                  <a:lumMod val="50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05724939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43769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60977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03016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3719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91904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6924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85073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1234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9"/>
          <p:cNvSpPr/>
          <p:nvPr/>
        </p:nvSpPr>
        <p:spPr>
          <a:xfrm rot="5400000">
            <a:off x="8234561" y="4139455"/>
            <a:ext cx="617100" cy="1201800"/>
          </a:xfrm>
          <a:prstGeom prst="parallelogram">
            <a:avLst>
              <a:gd name="adj" fmla="val 10943"/>
            </a:avLst>
          </a:prstGeom>
          <a:gradFill>
            <a:gsLst>
              <a:gs pos="0">
                <a:schemeClr val="accent1"/>
              </a:gs>
              <a:gs pos="29000">
                <a:schemeClr val="accent2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2" name="Google Shape;102;p9"/>
          <p:cNvSpPr/>
          <p:nvPr/>
        </p:nvSpPr>
        <p:spPr>
          <a:xfrm rot="10800000" flipH="1">
            <a:off x="7937900" y="4795467"/>
            <a:ext cx="927900" cy="188100"/>
          </a:xfrm>
          <a:prstGeom prst="rtTriangle">
            <a:avLst/>
          </a:prstGeom>
          <a:gradFill>
            <a:gsLst>
              <a:gs pos="0">
                <a:schemeClr val="accent1"/>
              </a:gs>
              <a:gs pos="47000">
                <a:schemeClr val="accent1"/>
              </a:gs>
              <a:gs pos="100000">
                <a:schemeClr val="accent2"/>
              </a:gs>
            </a:gsLst>
            <a:lin ang="59999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3" name="Google Shape;103;p9"/>
          <p:cNvSpPr/>
          <p:nvPr/>
        </p:nvSpPr>
        <p:spPr>
          <a:xfrm rot="-5400000" flipH="1">
            <a:off x="292350" y="4139455"/>
            <a:ext cx="617100" cy="1201800"/>
          </a:xfrm>
          <a:prstGeom prst="parallelogram">
            <a:avLst>
              <a:gd name="adj" fmla="val 10943"/>
            </a:avLst>
          </a:prstGeom>
          <a:gradFill>
            <a:gsLst>
              <a:gs pos="0">
                <a:schemeClr val="accent1"/>
              </a:gs>
              <a:gs pos="29000">
                <a:schemeClr val="accent2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4" name="Google Shape;104;p9"/>
          <p:cNvSpPr/>
          <p:nvPr/>
        </p:nvSpPr>
        <p:spPr>
          <a:xfrm rot="10800000">
            <a:off x="278211" y="4795467"/>
            <a:ext cx="927900" cy="188100"/>
          </a:xfrm>
          <a:prstGeom prst="rtTriangle">
            <a:avLst/>
          </a:prstGeom>
          <a:gradFill>
            <a:gsLst>
              <a:gs pos="0">
                <a:schemeClr val="accent1"/>
              </a:gs>
              <a:gs pos="47000">
                <a:schemeClr val="accent1"/>
              </a:gs>
              <a:gs pos="100000">
                <a:schemeClr val="accent2"/>
              </a:gs>
            </a:gsLst>
            <a:lin ang="59999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5" name="Google Shape;105;p9"/>
          <p:cNvSpPr/>
          <p:nvPr/>
        </p:nvSpPr>
        <p:spPr>
          <a:xfrm rot="10800000" flipH="1">
            <a:off x="281975" y="4232425"/>
            <a:ext cx="8580000" cy="5655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6" name="Google Shape;106;p9"/>
          <p:cNvSpPr txBox="1">
            <a:spLocks noGrp="1"/>
          </p:cNvSpPr>
          <p:nvPr>
            <p:ph type="body" idx="1"/>
          </p:nvPr>
        </p:nvSpPr>
        <p:spPr>
          <a:xfrm>
            <a:off x="282000" y="4232425"/>
            <a:ext cx="8580000" cy="56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  <p:sp>
        <p:nvSpPr>
          <p:cNvPr id="107" name="Google Shape;107;p9"/>
          <p:cNvSpPr txBox="1">
            <a:spLocks noGrp="1"/>
          </p:cNvSpPr>
          <p:nvPr>
            <p:ph type="sldNum" idx="12"/>
          </p:nvPr>
        </p:nvSpPr>
        <p:spPr>
          <a:xfrm>
            <a:off x="4327150" y="4797925"/>
            <a:ext cx="485400" cy="34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>
                <a:solidFill>
                  <a:schemeClr val="accent2"/>
                </a:solidFill>
              </a:defRPr>
            </a:lvl1pPr>
            <a:lvl2pPr lvl="1" algn="ctr">
              <a:buNone/>
              <a:defRPr>
                <a:solidFill>
                  <a:schemeClr val="accent2"/>
                </a:solidFill>
              </a:defRPr>
            </a:lvl2pPr>
            <a:lvl3pPr lvl="2" algn="ctr">
              <a:buNone/>
              <a:defRPr>
                <a:solidFill>
                  <a:schemeClr val="accent2"/>
                </a:solidFill>
              </a:defRPr>
            </a:lvl3pPr>
            <a:lvl4pPr lvl="3" algn="ctr">
              <a:buNone/>
              <a:defRPr>
                <a:solidFill>
                  <a:schemeClr val="accent2"/>
                </a:solidFill>
              </a:defRPr>
            </a:lvl4pPr>
            <a:lvl5pPr lvl="4" algn="ctr">
              <a:buNone/>
              <a:defRPr>
                <a:solidFill>
                  <a:schemeClr val="accent2"/>
                </a:solidFill>
              </a:defRPr>
            </a:lvl5pPr>
            <a:lvl6pPr lvl="5" algn="ctr">
              <a:buNone/>
              <a:defRPr>
                <a:solidFill>
                  <a:schemeClr val="accent2"/>
                </a:solidFill>
              </a:defRPr>
            </a:lvl6pPr>
            <a:lvl7pPr lvl="6" algn="ctr">
              <a:buNone/>
              <a:defRPr>
                <a:solidFill>
                  <a:schemeClr val="accent2"/>
                </a:solidFill>
              </a:defRPr>
            </a:lvl7pPr>
            <a:lvl8pPr lvl="7" algn="ctr">
              <a:buNone/>
              <a:defRPr>
                <a:solidFill>
                  <a:schemeClr val="accent2"/>
                </a:solidFill>
              </a:defRPr>
            </a:lvl8pPr>
            <a:lvl9pPr lvl="8" algn="ctr">
              <a:buNone/>
              <a:defRPr>
                <a:solidFill>
                  <a:schemeClr val="accent2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8BC145"/>
                </a:solidFill>
              </a:rPr>
              <a:pPr/>
              <a:t>‹Nº›</a:t>
            </a:fld>
            <a:endParaRPr dirty="0">
              <a:solidFill>
                <a:srgbClr val="8BC1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418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gradFill>
          <a:gsLst>
            <a:gs pos="0">
              <a:srgbClr val="4F5876"/>
            </a:gs>
            <a:gs pos="100000">
              <a:srgbClr val="1D1F2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 rot="10800000">
            <a:off x="6904227" y="249339"/>
            <a:ext cx="2034302" cy="2271600"/>
            <a:chOff x="208025" y="2621275"/>
            <a:chExt cx="2034302" cy="2271600"/>
          </a:xfrm>
        </p:grpSpPr>
        <p:sp>
          <p:nvSpPr>
            <p:cNvPr id="11" name="Google Shape;11;p2"/>
            <p:cNvSpPr/>
            <p:nvPr/>
          </p:nvSpPr>
          <p:spPr>
            <a:xfrm rot="-5400000" flipH="1">
              <a:off x="89375" y="2739925"/>
              <a:ext cx="2271600" cy="2034300"/>
            </a:xfrm>
            <a:prstGeom prst="parallelogram">
              <a:avLst>
                <a:gd name="adj" fmla="val 22770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12" name="Google Shape;12;p2"/>
            <p:cNvSpPr/>
            <p:nvPr/>
          </p:nvSpPr>
          <p:spPr>
            <a:xfrm rot="10800000">
              <a:off x="617527" y="4047646"/>
              <a:ext cx="1624800" cy="380700"/>
            </a:xfrm>
            <a:prstGeom prst="rtTriangl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9999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</p:grpSp>
      <p:grpSp>
        <p:nvGrpSpPr>
          <p:cNvPr id="13" name="Google Shape;13;p2"/>
          <p:cNvGrpSpPr/>
          <p:nvPr/>
        </p:nvGrpSpPr>
        <p:grpSpPr>
          <a:xfrm>
            <a:off x="208025" y="2621275"/>
            <a:ext cx="2034302" cy="2271600"/>
            <a:chOff x="208025" y="2621275"/>
            <a:chExt cx="2034302" cy="2271600"/>
          </a:xfrm>
        </p:grpSpPr>
        <p:sp>
          <p:nvSpPr>
            <p:cNvPr id="14" name="Google Shape;14;p2"/>
            <p:cNvSpPr/>
            <p:nvPr/>
          </p:nvSpPr>
          <p:spPr>
            <a:xfrm rot="-5400000" flipH="1">
              <a:off x="89375" y="2739925"/>
              <a:ext cx="2271600" cy="2034300"/>
            </a:xfrm>
            <a:prstGeom prst="parallelogram">
              <a:avLst>
                <a:gd name="adj" fmla="val 22770"/>
              </a:avLst>
            </a:prstGeom>
            <a:gradFill>
              <a:gsLst>
                <a:gs pos="0">
                  <a:schemeClr val="accent1"/>
                </a:gs>
                <a:gs pos="2900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617527" y="4047646"/>
              <a:ext cx="1624800" cy="380700"/>
            </a:xfrm>
            <a:prstGeom prst="rtTriangl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9999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</p:grpSp>
      <p:sp>
        <p:nvSpPr>
          <p:cNvPr id="16" name="Google Shape;16;p2"/>
          <p:cNvSpPr/>
          <p:nvPr/>
        </p:nvSpPr>
        <p:spPr>
          <a:xfrm rot="10800000" flipH="1">
            <a:off x="624300" y="1092075"/>
            <a:ext cx="7895400" cy="29592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1101000" y="1738825"/>
            <a:ext cx="6942000" cy="1665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77769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1931976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1630428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40013897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30440993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26064319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88978910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031737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50177793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78081129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8EB8-E814-485E-BB82-2F87DC10C226}" type="datetimeFigureOut">
              <a:rPr lang="es-CO" smtClean="0"/>
              <a:t>4/04/2023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6056-2B0F-4D01-8C0D-25C02B6CF5CE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01D9FA8A-2A82-4357-B9D5-0976E85B4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1950" y="4860857"/>
            <a:ext cx="1375954" cy="2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3653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52057211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88911447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9"/>
          <p:cNvSpPr txBox="1">
            <a:spLocks noGrp="1"/>
          </p:cNvSpPr>
          <p:nvPr>
            <p:ph type="body" idx="1"/>
          </p:nvPr>
        </p:nvSpPr>
        <p:spPr>
          <a:xfrm>
            <a:off x="282000" y="4232425"/>
            <a:ext cx="8580000" cy="56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  <p:sp>
        <p:nvSpPr>
          <p:cNvPr id="107" name="Google Shape;107;p9"/>
          <p:cNvSpPr txBox="1">
            <a:spLocks noGrp="1"/>
          </p:cNvSpPr>
          <p:nvPr>
            <p:ph type="sldNum" idx="12"/>
          </p:nvPr>
        </p:nvSpPr>
        <p:spPr>
          <a:xfrm>
            <a:off x="4327150" y="4797925"/>
            <a:ext cx="485400" cy="34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>
                <a:solidFill>
                  <a:schemeClr val="accent2"/>
                </a:solidFill>
              </a:defRPr>
            </a:lvl1pPr>
            <a:lvl2pPr lvl="1" algn="ctr">
              <a:buNone/>
              <a:defRPr>
                <a:solidFill>
                  <a:schemeClr val="accent2"/>
                </a:solidFill>
              </a:defRPr>
            </a:lvl2pPr>
            <a:lvl3pPr lvl="2" algn="ctr">
              <a:buNone/>
              <a:defRPr>
                <a:solidFill>
                  <a:schemeClr val="accent2"/>
                </a:solidFill>
              </a:defRPr>
            </a:lvl3pPr>
            <a:lvl4pPr lvl="3" algn="ctr">
              <a:buNone/>
              <a:defRPr>
                <a:solidFill>
                  <a:schemeClr val="accent2"/>
                </a:solidFill>
              </a:defRPr>
            </a:lvl4pPr>
            <a:lvl5pPr lvl="4" algn="ctr">
              <a:buNone/>
              <a:defRPr>
                <a:solidFill>
                  <a:schemeClr val="accent2"/>
                </a:solidFill>
              </a:defRPr>
            </a:lvl5pPr>
            <a:lvl6pPr lvl="5" algn="ctr">
              <a:buNone/>
              <a:defRPr>
                <a:solidFill>
                  <a:schemeClr val="accent2"/>
                </a:solidFill>
              </a:defRPr>
            </a:lvl6pPr>
            <a:lvl7pPr lvl="6" algn="ctr">
              <a:buNone/>
              <a:defRPr>
                <a:solidFill>
                  <a:schemeClr val="accent2"/>
                </a:solidFill>
              </a:defRPr>
            </a:lvl7pPr>
            <a:lvl8pPr lvl="7" algn="ctr">
              <a:buNone/>
              <a:defRPr>
                <a:solidFill>
                  <a:schemeClr val="accent2"/>
                </a:solidFill>
              </a:defRPr>
            </a:lvl8pPr>
            <a:lvl9pPr lvl="8" algn="ctr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04633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78332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01442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14341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57977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22065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5138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8EB8-E814-485E-BB82-2F87DC10C22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4/04/2023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6056-2B0F-4D01-8C0D-25C02B6CF5CE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01D9FA8A-2A82-4357-B9D5-0976E85B4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1950" y="4860857"/>
            <a:ext cx="1375954" cy="2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444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46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55702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8000">
              <a:schemeClr val="bg1">
                <a:lumMod val="85000"/>
              </a:schemeClr>
            </a:gs>
            <a:gs pos="95000">
              <a:schemeClr val="bg1">
                <a:lumMod val="85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92221" y="1498059"/>
            <a:ext cx="7266562" cy="1867181"/>
          </a:xfrm>
          <a:solidFill>
            <a:schemeClr val="accent4">
              <a:lumMod val="50000"/>
            </a:schemeClr>
          </a:solidFill>
          <a:ln w="76200">
            <a:solidFill>
              <a:schemeClr val="bg1"/>
            </a:solidFill>
          </a:ln>
        </p:spPr>
        <p:txBody>
          <a:bodyPr/>
          <a:lstStyle/>
          <a:p>
            <a:r>
              <a:rPr lang="es-CO" sz="1600" b="1" dirty="0">
                <a:solidFill>
                  <a:schemeClr val="bg1"/>
                </a:solidFill>
                <a:latin typeface="Montserrat" pitchFamily="2" charset="0"/>
                <a:cs typeface="Arial" panose="020B0604020202020204" pitchFamily="34" charset="0"/>
              </a:rPr>
              <a:t>SECCIÓN 3501 - MINISTERIO DE COMERCIO INDUSTRIA Y </a:t>
            </a:r>
            <a:r>
              <a:rPr lang="es-CO" sz="1600" b="1" dirty="0" smtClean="0">
                <a:solidFill>
                  <a:schemeClr val="bg1"/>
                </a:solidFill>
                <a:latin typeface="Montserrat" pitchFamily="2" charset="0"/>
                <a:cs typeface="Arial" panose="020B0604020202020204" pitchFamily="34" charset="0"/>
              </a:rPr>
              <a:t>TURISMO</a:t>
            </a:r>
            <a:r>
              <a:rPr lang="es-CO" sz="1600" dirty="0" smtClean="0">
                <a:solidFill>
                  <a:schemeClr val="bg1"/>
                </a:solidFill>
                <a:latin typeface="Montserrat" pitchFamily="2" charset="0"/>
                <a:cs typeface="Arial" panose="020B0604020202020204" pitchFamily="34" charset="0"/>
              </a:rPr>
              <a:t>                          </a:t>
            </a:r>
            <a:r>
              <a:rPr lang="es-CO" sz="1600" b="1" dirty="0" smtClean="0">
                <a:solidFill>
                  <a:schemeClr val="bg1"/>
                </a:solidFill>
                <a:latin typeface="Montserrat" pitchFamily="2" charset="0"/>
                <a:cs typeface="Arial" panose="020B0604020202020204" pitchFamily="34" charset="0"/>
              </a:rPr>
              <a:t>EJECUCIÓN  </a:t>
            </a:r>
            <a:r>
              <a:rPr lang="es-CO" sz="1600" b="1" dirty="0">
                <a:solidFill>
                  <a:schemeClr val="bg1"/>
                </a:solidFill>
                <a:latin typeface="Montserrat" pitchFamily="2" charset="0"/>
                <a:cs typeface="Arial" panose="020B0604020202020204" pitchFamily="34" charset="0"/>
              </a:rPr>
              <a:t>PRESUPUESTAL </a:t>
            </a:r>
            <a:r>
              <a:rPr lang="es-CO" sz="1600" b="1" dirty="0" smtClean="0">
                <a:solidFill>
                  <a:schemeClr val="bg1"/>
                </a:solidFill>
                <a:latin typeface="Montserrat" pitchFamily="2" charset="0"/>
                <a:cs typeface="Arial" panose="020B0604020202020204" pitchFamily="34" charset="0"/>
              </a:rPr>
              <a:t> ACUMULADA</a:t>
            </a:r>
            <a:r>
              <a:rPr lang="es-CO" sz="1400" b="1" dirty="0" smtClean="0">
                <a:solidFill>
                  <a:schemeClr val="bg1"/>
                </a:solidFill>
                <a:latin typeface="Montserrat" pitchFamily="2" charset="0"/>
                <a:cs typeface="Arial" panose="020B0604020202020204" pitchFamily="34" charset="0"/>
              </a:rPr>
              <a:t>                                                         MARZO 31 DE 2023</a:t>
            </a:r>
            <a:r>
              <a:rPr lang="es-CO" sz="1600" b="1" dirty="0" smtClean="0">
                <a:solidFill>
                  <a:schemeClr val="bg1"/>
                </a:solidFill>
                <a:latin typeface="Montserrat" pitchFamily="2" charset="0"/>
                <a:cs typeface="Arial" panose="020B0604020202020204" pitchFamily="34" charset="0"/>
              </a:rPr>
              <a:t/>
            </a:r>
            <a:br>
              <a:rPr lang="es-CO" sz="1600" b="1" dirty="0" smtClean="0">
                <a:solidFill>
                  <a:schemeClr val="bg1"/>
                </a:solidFill>
                <a:latin typeface="Montserrat" pitchFamily="2" charset="0"/>
                <a:cs typeface="Arial" panose="020B0604020202020204" pitchFamily="34" charset="0"/>
              </a:rPr>
            </a:br>
            <a:r>
              <a:rPr lang="es-CO" sz="1400" b="1" dirty="0" smtClean="0">
                <a:solidFill>
                  <a:schemeClr val="bg1"/>
                </a:solidFill>
                <a:latin typeface="Montserrat" pitchFamily="2" charset="0"/>
                <a:cs typeface="Arial" panose="020B0604020202020204" pitchFamily="34" charset="0"/>
              </a:rPr>
              <a:t> </a:t>
            </a:r>
            <a:r>
              <a:rPr lang="es-CO" sz="1200" dirty="0">
                <a:latin typeface="Montserrat" pitchFamily="2" charset="0"/>
              </a:rPr>
              <a:t/>
            </a:r>
            <a:br>
              <a:rPr lang="es-CO" sz="1200" dirty="0">
                <a:latin typeface="Montserrat" pitchFamily="2" charset="0"/>
              </a:rPr>
            </a:br>
            <a:endParaRPr lang="es-CO" sz="1200" dirty="0">
              <a:latin typeface="Montserrat" pitchFamily="2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076131" y="2791839"/>
            <a:ext cx="7091265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CO" dirty="0" smtClean="0"/>
              <a:t>        </a:t>
            </a:r>
            <a:r>
              <a:rPr lang="es-CO" dirty="0" smtClean="0">
                <a:latin typeface="Montserrat" pitchFamily="2" charset="0"/>
              </a:rPr>
              <a:t>COMPROMETIDO          42,35%       -        OBLIGADO   11,55%   </a:t>
            </a:r>
            <a:endParaRPr lang="es-CO" dirty="0">
              <a:latin typeface="Montserrat" pitchFamily="2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7550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pic>
        <p:nvPicPr>
          <p:cNvPr id="1028" name="Imagen 1" descr="cid:image003.jpg@01D9191D.0AD509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94454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1104900"/>
            <a:ext cx="75507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7677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-1" y="-17549"/>
            <a:ext cx="9144000" cy="685800"/>
          </a:xfrm>
          <a:solidFill>
            <a:schemeClr val="accent4">
              <a:lumMod val="5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pPr lvl="0"/>
            <a:r>
              <a:rPr lang="es-CO" sz="1100" b="1" dirty="0" smtClean="0">
                <a:solidFill>
                  <a:schemeClr val="bg1"/>
                </a:solidFill>
                <a:latin typeface="Montserrat" pitchFamily="2" charset="0"/>
              </a:rPr>
              <a:t>GRAFICA EJECUCIÓN PRESUPUESTAL ACUMULADA </a:t>
            </a:r>
          </a:p>
          <a:p>
            <a:pPr lvl="0"/>
            <a:r>
              <a:rPr lang="es-CO" sz="1100" b="1" dirty="0" smtClean="0">
                <a:solidFill>
                  <a:schemeClr val="bg1"/>
                </a:solidFill>
                <a:latin typeface="Montserrat" pitchFamily="2" charset="0"/>
              </a:rPr>
              <a:t>SECCIÓN 3501 MINCOMERCIO CON CORTE AL 31 DE MARZO DE 2023</a:t>
            </a:r>
          </a:p>
        </p:txBody>
      </p:sp>
      <p:sp>
        <p:nvSpPr>
          <p:cNvPr id="3" name="Rectángulo 2"/>
          <p:cNvSpPr/>
          <p:nvPr/>
        </p:nvSpPr>
        <p:spPr>
          <a:xfrm flipH="1">
            <a:off x="7660204" y="4819041"/>
            <a:ext cx="1416050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7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6673870"/>
              </p:ext>
            </p:extLst>
          </p:nvPr>
        </p:nvGraphicFramePr>
        <p:xfrm>
          <a:off x="5101721" y="2022304"/>
          <a:ext cx="3974533" cy="2210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9271438"/>
              </p:ext>
            </p:extLst>
          </p:nvPr>
        </p:nvGraphicFramePr>
        <p:xfrm>
          <a:off x="35443" y="668251"/>
          <a:ext cx="9108557" cy="4475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1306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0" y="-497632"/>
            <a:ext cx="9144000" cy="1350693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es-CO" dirty="0" smtClean="0">
                <a:solidFill>
                  <a:schemeClr val="bg1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</a:t>
            </a:r>
            <a:r>
              <a:rPr lang="es-CO" sz="1100" b="1" dirty="0" smtClean="0">
                <a:solidFill>
                  <a:schemeClr val="bg1"/>
                </a:solidFill>
                <a:latin typeface="Montserrat" pitchFamily="2" charset="0"/>
              </a:rPr>
              <a:t>GRÁFICA </a:t>
            </a:r>
            <a:r>
              <a:rPr lang="es-CO" sz="1100" b="1" dirty="0">
                <a:solidFill>
                  <a:schemeClr val="bg1"/>
                </a:solidFill>
                <a:latin typeface="Montserrat" pitchFamily="2" charset="0"/>
              </a:rPr>
              <a:t>EJECUCIÓN PRESUPUESTAL ACUMULADA    </a:t>
            </a:r>
            <a:endParaRPr lang="es-CO" sz="1100" b="1" dirty="0" smtClean="0">
              <a:solidFill>
                <a:schemeClr val="bg1"/>
              </a:solidFill>
              <a:latin typeface="Montserrat" pitchFamily="2" charset="0"/>
            </a:endParaRPr>
          </a:p>
          <a:p>
            <a:pPr marL="0" indent="0"/>
            <a:r>
              <a:rPr lang="es-CO" sz="1100" b="1" dirty="0" smtClean="0">
                <a:solidFill>
                  <a:schemeClr val="bg1"/>
                </a:solidFill>
                <a:latin typeface="Montserrat" pitchFamily="2" charset="0"/>
              </a:rPr>
              <a:t>UNIDAD </a:t>
            </a:r>
            <a:r>
              <a:rPr lang="es-CO" sz="1100" b="1" dirty="0">
                <a:solidFill>
                  <a:schemeClr val="bg1"/>
                </a:solidFill>
                <a:latin typeface="Montserrat" pitchFamily="2" charset="0"/>
              </a:rPr>
              <a:t>EJECUTORA 3501-01 GESTIÓN GENERAL CON CORTE </a:t>
            </a:r>
            <a:r>
              <a:rPr lang="es-CO" sz="1100" b="1" dirty="0" smtClean="0">
                <a:solidFill>
                  <a:schemeClr val="bg1"/>
                </a:solidFill>
                <a:latin typeface="Montserrat" pitchFamily="2" charset="0"/>
              </a:rPr>
              <a:t>AL 31 DE MARZO DE 2023</a:t>
            </a:r>
            <a:endParaRPr sz="1100" b="1" dirty="0">
              <a:latin typeface="Montserrat" pitchFamily="2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7350640" y="4749209"/>
            <a:ext cx="1708300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700" b="1" dirty="0">
                <a:solidFill>
                  <a:schemeClr val="bg1">
                    <a:lumMod val="50000"/>
                  </a:schemeClr>
                </a:solidFill>
                <a:latin typeface="Montserrat" panose="020B0604020202020204" charset="0"/>
              </a:rPr>
              <a:t>Cifras en millones de pesos</a:t>
            </a: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354313"/>
              </p:ext>
            </p:extLst>
          </p:nvPr>
        </p:nvGraphicFramePr>
        <p:xfrm>
          <a:off x="0" y="853061"/>
          <a:ext cx="9144000" cy="3896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0149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1" y="-1"/>
            <a:ext cx="9144000" cy="590940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endParaRPr lang="es-CO" sz="1400" dirty="0" smtClean="0">
              <a:solidFill>
                <a:schemeClr val="bg1"/>
              </a:solidFill>
            </a:endParaRPr>
          </a:p>
          <a:p>
            <a:pPr marL="0" indent="0"/>
            <a:r>
              <a:rPr lang="es-CO" sz="1100" b="1" dirty="0" smtClean="0">
                <a:solidFill>
                  <a:schemeClr val="bg1"/>
                </a:solidFill>
                <a:latin typeface="Montserrat" pitchFamily="2" charset="0"/>
              </a:rPr>
              <a:t>GRÁFICA </a:t>
            </a:r>
            <a:r>
              <a:rPr lang="es-CO" sz="1100" b="1" dirty="0">
                <a:solidFill>
                  <a:schemeClr val="bg1"/>
                </a:solidFill>
                <a:latin typeface="Montserrat" pitchFamily="2" charset="0"/>
              </a:rPr>
              <a:t>EJECUCIÓN PRESUPUESTAL ACUMULADA   </a:t>
            </a:r>
            <a:endParaRPr lang="es-CO" sz="1100" b="1" dirty="0" smtClean="0">
              <a:solidFill>
                <a:schemeClr val="bg1"/>
              </a:solidFill>
              <a:latin typeface="Montserrat" pitchFamily="2" charset="0"/>
            </a:endParaRPr>
          </a:p>
          <a:p>
            <a:pPr marL="0" indent="0"/>
            <a:r>
              <a:rPr lang="es-CO" sz="1100" b="1" dirty="0">
                <a:solidFill>
                  <a:schemeClr val="bg1"/>
                </a:solidFill>
                <a:latin typeface="Montserrat" pitchFamily="2" charset="0"/>
              </a:rPr>
              <a:t>U</a:t>
            </a:r>
            <a:r>
              <a:rPr lang="es-CO" sz="1100" b="1" dirty="0" smtClean="0">
                <a:solidFill>
                  <a:schemeClr val="bg1"/>
                </a:solidFill>
                <a:latin typeface="Montserrat" pitchFamily="2" charset="0"/>
              </a:rPr>
              <a:t>NIDAD </a:t>
            </a:r>
            <a:r>
              <a:rPr lang="es-CO" sz="1100" b="1" dirty="0">
                <a:solidFill>
                  <a:schemeClr val="bg1"/>
                </a:solidFill>
                <a:latin typeface="Montserrat" pitchFamily="2" charset="0"/>
              </a:rPr>
              <a:t>EJECUTORA </a:t>
            </a:r>
            <a:r>
              <a:rPr lang="es-CO" sz="1100" b="1" dirty="0" smtClean="0">
                <a:solidFill>
                  <a:schemeClr val="bg1"/>
                </a:solidFill>
                <a:latin typeface="Montserrat" pitchFamily="2" charset="0"/>
              </a:rPr>
              <a:t>3501-02 DIRECCIÓN DE COMERCIO EXTERIOR  </a:t>
            </a:r>
            <a:r>
              <a:rPr lang="es-CO" sz="1100" b="1" dirty="0">
                <a:solidFill>
                  <a:schemeClr val="bg1"/>
                </a:solidFill>
                <a:latin typeface="Montserrat" pitchFamily="2" charset="0"/>
              </a:rPr>
              <a:t>CON CORTE </a:t>
            </a:r>
            <a:r>
              <a:rPr lang="es-CO" sz="1100" b="1" dirty="0" smtClean="0">
                <a:solidFill>
                  <a:schemeClr val="bg1"/>
                </a:solidFill>
                <a:latin typeface="Montserrat" pitchFamily="2" charset="0"/>
              </a:rPr>
              <a:t>AL 31 DE MARZO DE 2023</a:t>
            </a:r>
            <a:endParaRPr lang="es-CO" sz="1100" b="1" dirty="0">
              <a:solidFill>
                <a:schemeClr val="bg1"/>
              </a:solidFill>
              <a:latin typeface="Montserrat" pitchFamily="2" charset="0"/>
            </a:endParaRPr>
          </a:p>
          <a:p>
            <a:pPr marL="0" lvl="0" indent="0"/>
            <a:endParaRPr sz="1200" dirty="0"/>
          </a:p>
        </p:txBody>
      </p:sp>
      <p:sp>
        <p:nvSpPr>
          <p:cNvPr id="2" name="Rectángulo 1"/>
          <p:cNvSpPr/>
          <p:nvPr/>
        </p:nvSpPr>
        <p:spPr>
          <a:xfrm>
            <a:off x="7045841" y="4829410"/>
            <a:ext cx="1743740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700" b="1" dirty="0">
                <a:solidFill>
                  <a:schemeClr val="bg1">
                    <a:lumMod val="50000"/>
                  </a:schemeClr>
                </a:solidFill>
                <a:latin typeface="Montserrat" pitchFamily="2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9460354"/>
              </p:ext>
            </p:extLst>
          </p:nvPr>
        </p:nvGraphicFramePr>
        <p:xfrm>
          <a:off x="1" y="590938"/>
          <a:ext cx="9144000" cy="4552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089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13397" y="0"/>
            <a:ext cx="9171578" cy="699279"/>
          </a:xfrm>
          <a:solidFill>
            <a:schemeClr val="accent4">
              <a:lumMod val="50000"/>
            </a:schemeClr>
          </a:solidFill>
          <a:ln w="38100"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pPr marL="0" indent="0"/>
            <a:r>
              <a:rPr lang="es-CO" sz="1100" b="1" dirty="0" smtClean="0">
                <a:solidFill>
                  <a:schemeClr val="bg1"/>
                </a:solidFill>
                <a:latin typeface="Montserrat" pitchFamily="2" charset="0"/>
              </a:rPr>
              <a:t>GRÀFICA EJECUCIÒN PRESUPUESTAL ACUMULADA </a:t>
            </a:r>
          </a:p>
          <a:p>
            <a:pPr marL="0" indent="0"/>
            <a:r>
              <a:rPr lang="es-CO" sz="1100" b="1" dirty="0" smtClean="0">
                <a:solidFill>
                  <a:schemeClr val="bg1"/>
                </a:solidFill>
                <a:latin typeface="Montserrat" pitchFamily="2" charset="0"/>
              </a:rPr>
              <a:t>GASTOS DE INVERSIÒN </a:t>
            </a:r>
            <a:r>
              <a:rPr lang="es-CO" sz="1100" b="1" dirty="0">
                <a:solidFill>
                  <a:schemeClr val="bg1"/>
                </a:solidFill>
                <a:latin typeface="Montserrat" pitchFamily="2" charset="0"/>
              </a:rPr>
              <a:t>CON CORTE </a:t>
            </a:r>
            <a:r>
              <a:rPr lang="es-CO" sz="1100" b="1" dirty="0" smtClean="0">
                <a:solidFill>
                  <a:schemeClr val="bg1"/>
                </a:solidFill>
                <a:latin typeface="Montserrat" pitchFamily="2" charset="0"/>
              </a:rPr>
              <a:t>AL 31 DE MARZO 2023</a:t>
            </a:r>
            <a:endParaRPr lang="es-CO" sz="1100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7302758" y="4899491"/>
            <a:ext cx="1561324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700" b="1" dirty="0">
                <a:solidFill>
                  <a:schemeClr val="bg1">
                    <a:lumMod val="50000"/>
                  </a:schemeClr>
                </a:solidFill>
                <a:latin typeface="Montserrat" pitchFamily="2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8043061"/>
              </p:ext>
            </p:extLst>
          </p:nvPr>
        </p:nvGraphicFramePr>
        <p:xfrm>
          <a:off x="13398" y="660862"/>
          <a:ext cx="9130602" cy="4238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82735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8506</TotalTime>
  <Words>110</Words>
  <Application>Microsoft Office PowerPoint</Application>
  <PresentationFormat>Presentación en pantalla (16:9)</PresentationFormat>
  <Paragraphs>15</Paragraphs>
  <Slides>5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Calibri</vt:lpstr>
      <vt:lpstr>Montserrat</vt:lpstr>
      <vt:lpstr>Arial</vt:lpstr>
      <vt:lpstr>Calibri Light</vt:lpstr>
      <vt:lpstr>1_Office Theme</vt:lpstr>
      <vt:lpstr>Office Theme</vt:lpstr>
      <vt:lpstr>SECCIÓN 3501 - MINISTERIO DE COMERCIO INDUSTRIA Y TURISMO                          EJECUCIÓN  PRESUPUESTAL  ACUMULADA                                                         MARZO 31 DE 2023   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Mario Alexander Reina Carrillo - Cont</dc:creator>
  <cp:lastModifiedBy>Maria del Carmen Moreno Moscoso</cp:lastModifiedBy>
  <cp:revision>1041</cp:revision>
  <cp:lastPrinted>2022-10-07T18:03:32Z</cp:lastPrinted>
  <dcterms:modified xsi:type="dcterms:W3CDTF">2023-04-04T13:01:21Z</dcterms:modified>
</cp:coreProperties>
</file>