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707" r:id="rId1"/>
    <p:sldMasterId id="2147483721" r:id="rId2"/>
  </p:sldMasterIdLst>
  <p:notesMasterIdLst>
    <p:notesMasterId r:id="rId8"/>
  </p:notesMasterIdLst>
  <p:sldIdLst>
    <p:sldId id="338" r:id="rId3"/>
    <p:sldId id="328" r:id="rId4"/>
    <p:sldId id="329" r:id="rId5"/>
    <p:sldId id="331" r:id="rId6"/>
    <p:sldId id="333" r:id="rId7"/>
  </p:sldIdLst>
  <p:sldSz cx="9144000" cy="5143500" type="screen16x9"/>
  <p:notesSz cx="7010400" cy="9296400"/>
  <p:embeddedFontLst>
    <p:embeddedFont>
      <p:font typeface="Verdana" panose="020B0604030504040204" pitchFamily="34" charset="0"/>
      <p:regular r:id="rId9"/>
      <p:bold r:id="rId10"/>
      <p:italic r:id="rId11"/>
      <p:boldItalic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Montserrat" pitchFamily="2" charset="0"/>
      <p:regular r:id="rId17"/>
      <p:bold r:id="rId18"/>
    </p:embeddedFont>
    <p:embeddedFont>
      <p:font typeface="Calibri Light" panose="020F0302020204030204" pitchFamily="34" charset="0"/>
      <p:regular r:id="rId19"/>
      <p: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43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  <a:srgbClr val="0099FF"/>
    <a:srgbClr val="3366FF"/>
    <a:srgbClr val="043460"/>
    <a:srgbClr val="FF9933"/>
    <a:srgbClr val="FF9900"/>
    <a:srgbClr val="990000"/>
    <a:srgbClr val="FF00FF"/>
    <a:srgbClr val="1D9A78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12" autoAdjust="0"/>
    <p:restoredTop sz="94249" autoAdjust="0"/>
  </p:normalViewPr>
  <p:slideViewPr>
    <p:cSldViewPr snapToGrid="0" snapToObjects="1" showGuides="1">
      <p:cViewPr varScale="1">
        <p:scale>
          <a:sx n="154" d="100"/>
          <a:sy n="154" d="100"/>
        </p:scale>
        <p:origin x="120" y="138"/>
      </p:cViewPr>
      <p:guideLst>
        <p:guide orient="horz" pos="164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3.fntdata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7.fntdata"/><Relationship Id="rId23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2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INANCIERA%20-%20PRESPTO\A&#209;O%202022\PAGINA%20WEB%202022\PAGINA%20WEB%20ENERO%202022\GRAFICA%20%20SECCION%203501-01%20ENERO%2031%20DE%202022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INANCIERA%20-%20PRESPTO\A&#209;O%202023\PAGINA%20WEB%202023\JUNIO%2030%20DE%202023%20PRESPTO\GRAFICA%20SECCION%203501%20MINCIT%20JUNIO%2030%20DE%202023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INANCIERA%20-%20PRESPTO\A&#209;O%202023\PAGINA%20WEB%202023\JUNIO%2030%20DE%202023%20PRESPTO\GRAFICA%20SECCION%203501%20MINCIT%20JUNIO%2030%20DE%202023.xls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F:\PAGINA%20WEB%202023\JUNIO%2030%20DE%202023%20PRESPTO\GRAFICA%20SECCION%203501%20MINCIT%20JUNIO%2030%20DE%202023.xls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F:\PAGINA%20WEB%202023\JUNIO%2030%20DE%202023%20PRESPTO\GRAFICA%20SECCION%203501%20MINCIT%20JUNIO%2030%20DE%202023.xls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F:\PAGINA%20WEB%202023\JUNIO%2030%20DE%202023%20PRESPTO\GRAFICA%20SECCION%203501%20MINCIT%20JUNIO%2030%20DE%202023.xls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9785210234160658"/>
          <c:w val="0.98067680714180083"/>
          <c:h val="0.8000995342308429"/>
        </c:manualLayout>
      </c:layout>
      <c:pie3DChart>
        <c:varyColors val="1"/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7561360188250245E-2"/>
          <c:y val="3.2996689938347916E-2"/>
          <c:w val="0.90716086036317367"/>
          <c:h val="0.7628933916392953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TOTAL!$I$17</c:f>
              <c:strCache>
                <c:ptCount val="1"/>
                <c:pt idx="0">
                  <c:v>FUNCIONAMIENTO 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1"/>
              <c:layout>
                <c:manualLayout>
                  <c:x val="5.5555561631185149E-3"/>
                  <c:y val="-4.19957871942609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accent4">
                  <a:lumMod val="75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TOTAL!$J$16:$P$16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     ($)</c:v>
                </c:pt>
                <c:pt idx="4">
                  <c:v>OBLIGACIONES       ($)</c:v>
                </c:pt>
                <c:pt idx="5">
                  <c:v>   PAGOS                 ($)</c:v>
                </c:pt>
                <c:pt idx="6">
                  <c:v>APR. SIN COMPROMETER ($)</c:v>
                </c:pt>
              </c:strCache>
            </c:strRef>
          </c:cat>
          <c:val>
            <c:numRef>
              <c:f>TOTAL!$J$17:$P$17</c:f>
              <c:numCache>
                <c:formatCode>#,##0.00</c:formatCode>
                <c:ptCount val="7"/>
                <c:pt idx="0">
                  <c:v>435808.04200000002</c:v>
                </c:pt>
                <c:pt idx="1">
                  <c:v>1187.338</c:v>
                </c:pt>
                <c:pt idx="2">
                  <c:v>434620.70400000003</c:v>
                </c:pt>
                <c:pt idx="3">
                  <c:v>330107.71464562003</c:v>
                </c:pt>
                <c:pt idx="4">
                  <c:v>213143.56361177002</c:v>
                </c:pt>
                <c:pt idx="5">
                  <c:v>211109.92566777003</c:v>
                </c:pt>
                <c:pt idx="6">
                  <c:v>104512.98935437994</c:v>
                </c:pt>
              </c:numCache>
            </c:numRef>
          </c:val>
        </c:ser>
        <c:ser>
          <c:idx val="1"/>
          <c:order val="1"/>
          <c:tx>
            <c:strRef>
              <c:f>TOTAL!$I$18</c:f>
              <c:strCache>
                <c:ptCount val="1"/>
                <c:pt idx="0">
                  <c:v>SERVICIO DE LA DEUDA PUBLICA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1"/>
              <c:layout>
                <c:manualLayout>
                  <c:x val="-1.3888343601087955E-3"/>
                  <c:y val="-1.0498828700176061E-2"/>
                </c:manualLayout>
              </c:layout>
              <c:spPr>
                <a:solidFill>
                  <a:schemeClr val="accent2">
                    <a:lumMod val="50000"/>
                  </a:schemeClr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0451337538422735E-2"/>
                      <c:h val="2.6952414379848817E-2"/>
                    </c:manualLayout>
                  </c15:layout>
                </c:ext>
              </c:extLst>
            </c:dLbl>
            <c:spPr>
              <a:solidFill>
                <a:schemeClr val="accent2">
                  <a:lumMod val="5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TOTAL!$J$16:$P$16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     ($)</c:v>
                </c:pt>
                <c:pt idx="4">
                  <c:v>OBLIGACIONES       ($)</c:v>
                </c:pt>
                <c:pt idx="5">
                  <c:v>   PAGOS                 ($)</c:v>
                </c:pt>
                <c:pt idx="6">
                  <c:v>APR. SIN COMPROMETER ($)</c:v>
                </c:pt>
              </c:strCache>
            </c:strRef>
          </c:cat>
          <c:val>
            <c:numRef>
              <c:f>TOTAL!$J$18:$P$18</c:f>
              <c:numCache>
                <c:formatCode>#,##0.00</c:formatCode>
                <c:ptCount val="7"/>
                <c:pt idx="0">
                  <c:v>1015.261019</c:v>
                </c:pt>
                <c:pt idx="1">
                  <c:v>0</c:v>
                </c:pt>
                <c:pt idx="2">
                  <c:v>1015.261019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1015.261019</c:v>
                </c:pt>
              </c:numCache>
            </c:numRef>
          </c:val>
        </c:ser>
        <c:ser>
          <c:idx val="2"/>
          <c:order val="2"/>
          <c:tx>
            <c:strRef>
              <c:f>TOTAL!$I$19</c:f>
              <c:strCache>
                <c:ptCount val="1"/>
                <c:pt idx="0">
                  <c:v>INVERSION </c:v>
                </c:pt>
              </c:strCache>
            </c:strRef>
          </c:tx>
          <c:spPr>
            <a:solidFill>
              <a:srgbClr val="66CCFF"/>
            </a:solidFill>
            <a:ln>
              <a:noFill/>
            </a:ln>
            <a:effectLst/>
            <a:sp3d/>
          </c:spPr>
          <c:invertIfNegative val="0"/>
          <c:dLbls>
            <c:dLbl>
              <c:idx val="1"/>
              <c:layout>
                <c:manualLayout>
                  <c:x val="1.9444446570914979E-2"/>
                  <c:y val="1.1809838918521087E-7"/>
                </c:manualLayout>
              </c:layout>
              <c:spPr>
                <a:solidFill>
                  <a:srgbClr val="00B0F0"/>
                </a:solidFill>
                <a:ln w="38100">
                  <a:solidFill>
                    <a:schemeClr val="bg1">
                      <a:lumMod val="95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0451337538422735E-2"/>
                      <c:h val="5.3949706147588025E-2"/>
                    </c:manualLayout>
                  </c15:layout>
                </c:ext>
              </c:extLst>
            </c:dLbl>
            <c:spPr>
              <a:solidFill>
                <a:srgbClr val="00B0F0"/>
              </a:solidFill>
              <a:ln w="38100">
                <a:solidFill>
                  <a:schemeClr val="bg1">
                    <a:lumMod val="95000"/>
                  </a:scheme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TOTAL!$J$16:$P$16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     ($)</c:v>
                </c:pt>
                <c:pt idx="4">
                  <c:v>OBLIGACIONES       ($)</c:v>
                </c:pt>
                <c:pt idx="5">
                  <c:v>   PAGOS                 ($)</c:v>
                </c:pt>
                <c:pt idx="6">
                  <c:v>APR. SIN COMPROMETER ($)</c:v>
                </c:pt>
              </c:strCache>
            </c:strRef>
          </c:cat>
          <c:val>
            <c:numRef>
              <c:f>TOTAL!$J$19:$P$19</c:f>
              <c:numCache>
                <c:formatCode>#,##0.00</c:formatCode>
                <c:ptCount val="7"/>
                <c:pt idx="0">
                  <c:v>310330.23053300002</c:v>
                </c:pt>
                <c:pt idx="1">
                  <c:v>0</c:v>
                </c:pt>
                <c:pt idx="2">
                  <c:v>310330.23053300002</c:v>
                </c:pt>
                <c:pt idx="3">
                  <c:v>270376.22284472</c:v>
                </c:pt>
                <c:pt idx="4">
                  <c:v>19071.922592930001</c:v>
                </c:pt>
                <c:pt idx="5">
                  <c:v>18887.73085693</c:v>
                </c:pt>
                <c:pt idx="6">
                  <c:v>39954.007688279999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52991232"/>
        <c:axId val="252977088"/>
        <c:axId val="0"/>
      </c:bar3DChart>
      <c:catAx>
        <c:axId val="252991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52977088"/>
        <c:crosses val="autoZero"/>
        <c:auto val="1"/>
        <c:lblAlgn val="ctr"/>
        <c:lblOffset val="100"/>
        <c:noMultiLvlLbl val="0"/>
      </c:catAx>
      <c:valAx>
        <c:axId val="252977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52991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/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1290627734033249"/>
          <c:y val="3.3331909708461512E-2"/>
          <c:w val="0.77181594488188987"/>
          <c:h val="0.803882869235601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'GESTION GRAL'!$H$17</c:f>
              <c:strCache>
                <c:ptCount val="1"/>
                <c:pt idx="0">
                  <c:v>FUNCIONAMIENTO 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solidFill>
                <a:schemeClr val="bg1"/>
              </a:solidFill>
            </a:ln>
            <a:effectLst/>
            <a:sp3d>
              <a:contourClr>
                <a:schemeClr val="bg1"/>
              </a:contourClr>
            </a:sp3d>
          </c:spPr>
          <c:invertIfNegative val="0"/>
          <c:cat>
            <c:strRef>
              <c:f>'GESTION GRAL'!$I$16:$M$16</c:f>
              <c:strCache>
                <c:ptCount val="5"/>
                <c:pt idx="0">
                  <c:v>APR.  VIGENTE($)</c:v>
                </c:pt>
                <c:pt idx="1">
                  <c:v>COMPROMISOS ($)</c:v>
                </c:pt>
                <c:pt idx="2">
                  <c:v>OBLIGACIONES      ($)</c:v>
                </c:pt>
                <c:pt idx="3">
                  <c:v>   PAGOS                 ($)</c:v>
                </c:pt>
                <c:pt idx="4">
                  <c:v>APR. SIN COMPROMETER ($)</c:v>
                </c:pt>
              </c:strCache>
            </c:strRef>
          </c:cat>
          <c:val>
            <c:numRef>
              <c:f>'GESTION GRAL'!$I$17:$M$17</c:f>
              <c:numCache>
                <c:formatCode>#,##0.00</c:formatCode>
                <c:ptCount val="5"/>
                <c:pt idx="0">
                  <c:v>418430.20799999998</c:v>
                </c:pt>
                <c:pt idx="1">
                  <c:v>322072.30050003005</c:v>
                </c:pt>
                <c:pt idx="2">
                  <c:v>205761.18020614999</c:v>
                </c:pt>
                <c:pt idx="3">
                  <c:v>204066.88052114999</c:v>
                </c:pt>
                <c:pt idx="4">
                  <c:v>96357.907499969966</c:v>
                </c:pt>
              </c:numCache>
            </c:numRef>
          </c:val>
        </c:ser>
        <c:ser>
          <c:idx val="1"/>
          <c:order val="1"/>
          <c:tx>
            <c:strRef>
              <c:f>'GESTION GRAL'!$H$18</c:f>
              <c:strCache>
                <c:ptCount val="1"/>
                <c:pt idx="0">
                  <c:v>SERVICIO DE LA DEUDA PUBLICA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'GESTION GRAL'!$I$16:$M$16</c:f>
              <c:strCache>
                <c:ptCount val="5"/>
                <c:pt idx="0">
                  <c:v>APR.  VIGENTE($)</c:v>
                </c:pt>
                <c:pt idx="1">
                  <c:v>COMPROMISOS ($)</c:v>
                </c:pt>
                <c:pt idx="2">
                  <c:v>OBLIGACIONES      ($)</c:v>
                </c:pt>
                <c:pt idx="3">
                  <c:v>   PAGOS                 ($)</c:v>
                </c:pt>
                <c:pt idx="4">
                  <c:v>APR. SIN COMPROMETER ($)</c:v>
                </c:pt>
              </c:strCache>
            </c:strRef>
          </c:cat>
          <c:val>
            <c:numRef>
              <c:f>'GESTION GRAL'!$I$18:$M$18</c:f>
              <c:numCache>
                <c:formatCode>#,##0.00</c:formatCode>
                <c:ptCount val="5"/>
                <c:pt idx="0">
                  <c:v>1015.261019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1015.261019</c:v>
                </c:pt>
              </c:numCache>
            </c:numRef>
          </c:val>
        </c:ser>
        <c:ser>
          <c:idx val="2"/>
          <c:order val="2"/>
          <c:tx>
            <c:strRef>
              <c:f>'GESTION GRAL'!$H$19</c:f>
              <c:strCache>
                <c:ptCount val="1"/>
                <c:pt idx="0">
                  <c:v>INVERSION 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accent4">
                  <a:lumMod val="75000"/>
                </a:schemeClr>
              </a:solidFill>
            </a:ln>
            <a:effectLst/>
            <a:sp3d>
              <a:contourClr>
                <a:schemeClr val="accent4">
                  <a:lumMod val="75000"/>
                </a:schemeClr>
              </a:contourClr>
            </a:sp3d>
          </c:spPr>
          <c:invertIfNegative val="0"/>
          <c:cat>
            <c:strRef>
              <c:f>'GESTION GRAL'!$I$16:$M$16</c:f>
              <c:strCache>
                <c:ptCount val="5"/>
                <c:pt idx="0">
                  <c:v>APR.  VIGENTE($)</c:v>
                </c:pt>
                <c:pt idx="1">
                  <c:v>COMPROMISOS ($)</c:v>
                </c:pt>
                <c:pt idx="2">
                  <c:v>OBLIGACIONES      ($)</c:v>
                </c:pt>
                <c:pt idx="3">
                  <c:v>   PAGOS                 ($)</c:v>
                </c:pt>
                <c:pt idx="4">
                  <c:v>APR. SIN COMPROMETER ($)</c:v>
                </c:pt>
              </c:strCache>
            </c:strRef>
          </c:cat>
          <c:val>
            <c:numRef>
              <c:f>'GESTION GRAL'!$I$19:$M$19</c:f>
              <c:numCache>
                <c:formatCode>#,##0.00</c:formatCode>
                <c:ptCount val="5"/>
                <c:pt idx="0">
                  <c:v>296975.23053300002</c:v>
                </c:pt>
                <c:pt idx="1">
                  <c:v>263202.83285614004</c:v>
                </c:pt>
                <c:pt idx="2">
                  <c:v>15289.240942339999</c:v>
                </c:pt>
                <c:pt idx="3">
                  <c:v>15105.049206339998</c:v>
                </c:pt>
                <c:pt idx="4">
                  <c:v>33772.397676859982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52981984"/>
        <c:axId val="252983072"/>
        <c:axId val="0"/>
      </c:bar3DChart>
      <c:catAx>
        <c:axId val="252981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52983072"/>
        <c:crosses val="autoZero"/>
        <c:auto val="1"/>
        <c:lblAlgn val="ctr"/>
        <c:lblOffset val="100"/>
        <c:noMultiLvlLbl val="0"/>
      </c:catAx>
      <c:valAx>
        <c:axId val="252983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4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5298198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3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62386519841757"/>
          <c:y val="1.6457585766187853E-2"/>
          <c:w val="0.86376134801582427"/>
          <c:h val="0.790182355854269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DCE!$M$17</c:f>
              <c:strCache>
                <c:ptCount val="1"/>
                <c:pt idx="0">
                  <c:v>FUNCIONAMIENTO 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accent4">
                  <a:lumMod val="50000"/>
                </a:schemeClr>
              </a:solidFill>
            </a:ln>
            <a:effectLst/>
            <a:sp3d>
              <a:contourClr>
                <a:schemeClr val="accent4">
                  <a:lumMod val="50000"/>
                </a:schemeClr>
              </a:contourClr>
            </a:sp3d>
          </c:spPr>
          <c:invertIfNegative val="0"/>
          <c:cat>
            <c:strRef>
              <c:f>DCE!$N$16:$T$16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($)</c:v>
                </c:pt>
                <c:pt idx="4">
                  <c:v>OBLIGACIONES      ($)</c:v>
                </c:pt>
                <c:pt idx="5">
                  <c:v>   PAGOS                 ($)</c:v>
                </c:pt>
                <c:pt idx="6">
                  <c:v>APR. SIN COMPROMETER ($)</c:v>
                </c:pt>
              </c:strCache>
            </c:strRef>
          </c:cat>
          <c:val>
            <c:numRef>
              <c:f>DCE!$N$17:$T$17</c:f>
              <c:numCache>
                <c:formatCode>#,##0.00</c:formatCode>
                <c:ptCount val="7"/>
                <c:pt idx="0">
                  <c:v>17377.833999999999</c:v>
                </c:pt>
                <c:pt idx="1">
                  <c:v>1187.338</c:v>
                </c:pt>
                <c:pt idx="2">
                  <c:v>16190.495999999999</c:v>
                </c:pt>
                <c:pt idx="3">
                  <c:v>8035.4141455899999</c:v>
                </c:pt>
                <c:pt idx="4">
                  <c:v>7382.3834056200003</c:v>
                </c:pt>
                <c:pt idx="5">
                  <c:v>7043.0451466200002</c:v>
                </c:pt>
                <c:pt idx="6">
                  <c:v>8155.0818544100002</c:v>
                </c:pt>
              </c:numCache>
            </c:numRef>
          </c:val>
        </c:ser>
        <c:ser>
          <c:idx val="1"/>
          <c:order val="1"/>
          <c:tx>
            <c:strRef>
              <c:f>DCE!$M$18</c:f>
              <c:strCache>
                <c:ptCount val="1"/>
                <c:pt idx="0">
                  <c:v>INVERSION 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DCE!$N$16:$T$16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($)</c:v>
                </c:pt>
                <c:pt idx="4">
                  <c:v>OBLIGACIONES      ($)</c:v>
                </c:pt>
                <c:pt idx="5">
                  <c:v>   PAGOS                 ($)</c:v>
                </c:pt>
                <c:pt idx="6">
                  <c:v>APR. SIN COMPROMETER ($)</c:v>
                </c:pt>
              </c:strCache>
            </c:strRef>
          </c:cat>
          <c:val>
            <c:numRef>
              <c:f>DCE!$N$18:$T$18</c:f>
              <c:numCache>
                <c:formatCode>#,##0.00</c:formatCode>
                <c:ptCount val="7"/>
                <c:pt idx="0">
                  <c:v>13355</c:v>
                </c:pt>
                <c:pt idx="1">
                  <c:v>0</c:v>
                </c:pt>
                <c:pt idx="2">
                  <c:v>13355</c:v>
                </c:pt>
                <c:pt idx="3">
                  <c:v>7173.3899885800001</c:v>
                </c:pt>
                <c:pt idx="4">
                  <c:v>3782.6816505900001</c:v>
                </c:pt>
                <c:pt idx="5">
                  <c:v>3782.6816505900001</c:v>
                </c:pt>
                <c:pt idx="6">
                  <c:v>6181.6100114199999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52986336"/>
        <c:axId val="252986880"/>
        <c:axId val="0"/>
      </c:bar3DChart>
      <c:catAx>
        <c:axId val="252986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52986880"/>
        <c:crosses val="autoZero"/>
        <c:auto val="1"/>
        <c:lblAlgn val="ctr"/>
        <c:lblOffset val="100"/>
        <c:noMultiLvlLbl val="0"/>
      </c:catAx>
      <c:valAx>
        <c:axId val="252986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5298633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983700285871904"/>
          <c:y val="3.3260225912406328E-2"/>
          <c:w val="0.75016299714128087"/>
          <c:h val="0.712818781528170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Hoja1!$I$11</c:f>
              <c:strCache>
                <c:ptCount val="1"/>
                <c:pt idx="0">
                  <c:v>VICEMINISTERIO DE COMERCIO EXTERIOR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Hoja1!$J$10:$P$10</c:f>
              <c:strCache>
                <c:ptCount val="7"/>
                <c:pt idx="0">
                  <c:v>APR. VIGENTE</c:v>
                </c:pt>
                <c:pt idx="1">
                  <c:v>CDP</c:v>
                </c:pt>
                <c:pt idx="2">
                  <c:v>APR. DISPONIBLE</c:v>
                </c:pt>
                <c:pt idx="3">
                  <c:v>COMPROMISO</c:v>
                </c:pt>
                <c:pt idx="4">
                  <c:v>OBLIGACION</c:v>
                </c:pt>
                <c:pt idx="5">
                  <c:v>PAGOS</c:v>
                </c:pt>
                <c:pt idx="6">
                  <c:v>APR. SIN COMPROMETER</c:v>
                </c:pt>
              </c:strCache>
            </c:strRef>
          </c:cat>
          <c:val>
            <c:numRef>
              <c:f>Hoja1!$J$11:$P$11</c:f>
              <c:numCache>
                <c:formatCode>#,##0.00</c:formatCode>
                <c:ptCount val="7"/>
                <c:pt idx="0">
                  <c:v>36131.800000000003</c:v>
                </c:pt>
                <c:pt idx="1">
                  <c:v>32594.527451529997</c:v>
                </c:pt>
                <c:pt idx="2">
                  <c:v>3537.2725484699999</c:v>
                </c:pt>
                <c:pt idx="3">
                  <c:v>9363.3171798399999</c:v>
                </c:pt>
                <c:pt idx="4">
                  <c:v>4780.2864372800004</c:v>
                </c:pt>
                <c:pt idx="5">
                  <c:v>4751.0491072800005</c:v>
                </c:pt>
                <c:pt idx="6">
                  <c:v>26768.482820159999</c:v>
                </c:pt>
              </c:numCache>
            </c:numRef>
          </c:val>
        </c:ser>
        <c:ser>
          <c:idx val="1"/>
          <c:order val="1"/>
          <c:tx>
            <c:strRef>
              <c:f>Hoja1!$I$12</c:f>
              <c:strCache>
                <c:ptCount val="1"/>
                <c:pt idx="0">
                  <c:v>VICEMINISTERIO DE DESARROLLO EMPRESARIAL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Hoja1!$J$10:$P$10</c:f>
              <c:strCache>
                <c:ptCount val="7"/>
                <c:pt idx="0">
                  <c:v>APR. VIGENTE</c:v>
                </c:pt>
                <c:pt idx="1">
                  <c:v>CDP</c:v>
                </c:pt>
                <c:pt idx="2">
                  <c:v>APR. DISPONIBLE</c:v>
                </c:pt>
                <c:pt idx="3">
                  <c:v>COMPROMISO</c:v>
                </c:pt>
                <c:pt idx="4">
                  <c:v>OBLIGACION</c:v>
                </c:pt>
                <c:pt idx="5">
                  <c:v>PAGOS</c:v>
                </c:pt>
                <c:pt idx="6">
                  <c:v>APR. SIN COMPROMETER</c:v>
                </c:pt>
              </c:strCache>
            </c:strRef>
          </c:cat>
          <c:val>
            <c:numRef>
              <c:f>Hoja1!$J$12:$P$12</c:f>
              <c:numCache>
                <c:formatCode>#,##0.00</c:formatCode>
                <c:ptCount val="7"/>
                <c:pt idx="0">
                  <c:v>70811.219553000003</c:v>
                </c:pt>
                <c:pt idx="1">
                  <c:v>63477.692456720004</c:v>
                </c:pt>
                <c:pt idx="2">
                  <c:v>7333.5270962799996</c:v>
                </c:pt>
                <c:pt idx="3">
                  <c:v>60489.127646829998</c:v>
                </c:pt>
                <c:pt idx="4">
                  <c:v>5648.6470148000008</c:v>
                </c:pt>
                <c:pt idx="5">
                  <c:v>5506.8926088000007</c:v>
                </c:pt>
                <c:pt idx="6">
                  <c:v>10322.091906169999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7"/>
        <c:axId val="252987424"/>
        <c:axId val="252984160"/>
      </c:barChart>
      <c:lineChart>
        <c:grouping val="standard"/>
        <c:varyColors val="0"/>
        <c:ser>
          <c:idx val="2"/>
          <c:order val="2"/>
          <c:tx>
            <c:strRef>
              <c:f>Hoja1!$I$13</c:f>
              <c:strCache>
                <c:ptCount val="1"/>
                <c:pt idx="0">
                  <c:v>SECRETARIA GENERAL</c:v>
                </c:pt>
              </c:strCache>
            </c:strRef>
          </c:tx>
          <c:spPr>
            <a:ln w="34925" cap="rnd">
              <a:solidFill>
                <a:schemeClr val="accent4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Hoja1!$J$10:$P$10</c:f>
              <c:strCache>
                <c:ptCount val="7"/>
                <c:pt idx="0">
                  <c:v>APR. VIGENTE</c:v>
                </c:pt>
                <c:pt idx="1">
                  <c:v>CDP</c:v>
                </c:pt>
                <c:pt idx="2">
                  <c:v>APR. DISPONIBLE</c:v>
                </c:pt>
                <c:pt idx="3">
                  <c:v>COMPROMISO</c:v>
                </c:pt>
                <c:pt idx="4">
                  <c:v>OBLIGACION</c:v>
                </c:pt>
                <c:pt idx="5">
                  <c:v>PAGOS</c:v>
                </c:pt>
                <c:pt idx="6">
                  <c:v>APR. SIN COMPROMETER</c:v>
                </c:pt>
              </c:strCache>
            </c:strRef>
          </c:cat>
          <c:val>
            <c:numRef>
              <c:f>Hoja1!$J$13:$P$13</c:f>
              <c:numCache>
                <c:formatCode>#,##0.00</c:formatCode>
                <c:ptCount val="7"/>
                <c:pt idx="0">
                  <c:v>4800</c:v>
                </c:pt>
                <c:pt idx="1">
                  <c:v>4390.9187670000001</c:v>
                </c:pt>
                <c:pt idx="2">
                  <c:v>409.081233</c:v>
                </c:pt>
                <c:pt idx="3">
                  <c:v>3229.5014866399997</c:v>
                </c:pt>
                <c:pt idx="4">
                  <c:v>2059.3493251100003</c:v>
                </c:pt>
                <c:pt idx="5">
                  <c:v>2046.1493251100001</c:v>
                </c:pt>
                <c:pt idx="6">
                  <c:v>1570.4985133600001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Hoja1!$I$14</c:f>
              <c:strCache>
                <c:ptCount val="1"/>
                <c:pt idx="0">
                  <c:v>VICEMINISTERIO DE TURISMO</c:v>
                </c:pt>
              </c:strCache>
            </c:strRef>
          </c:tx>
          <c:spPr>
            <a:ln w="34925" cap="rnd">
              <a:solidFill>
                <a:schemeClr val="accent6">
                  <a:lumMod val="60000"/>
                </a:schemeClr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Hoja1!$J$10:$P$10</c:f>
              <c:strCache>
                <c:ptCount val="7"/>
                <c:pt idx="0">
                  <c:v>APR. VIGENTE</c:v>
                </c:pt>
                <c:pt idx="1">
                  <c:v>CDP</c:v>
                </c:pt>
                <c:pt idx="2">
                  <c:v>APR. DISPONIBLE</c:v>
                </c:pt>
                <c:pt idx="3">
                  <c:v>COMPROMISO</c:v>
                </c:pt>
                <c:pt idx="4">
                  <c:v>OBLIGACION</c:v>
                </c:pt>
                <c:pt idx="5">
                  <c:v>PAGOS</c:v>
                </c:pt>
                <c:pt idx="6">
                  <c:v>APR. SIN COMPROMETER</c:v>
                </c:pt>
              </c:strCache>
            </c:strRef>
          </c:cat>
          <c:val>
            <c:numRef>
              <c:f>Hoja1!$J$14:$P$14</c:f>
              <c:numCache>
                <c:formatCode>#,##0.00</c:formatCode>
                <c:ptCount val="7"/>
                <c:pt idx="0">
                  <c:v>198587.21098</c:v>
                </c:pt>
                <c:pt idx="1">
                  <c:v>197766.54844776</c:v>
                </c:pt>
                <c:pt idx="2">
                  <c:v>820.66253224000002</c:v>
                </c:pt>
                <c:pt idx="3">
                  <c:v>197294.27653141</c:v>
                </c:pt>
                <c:pt idx="4">
                  <c:v>6583.6398157399999</c:v>
                </c:pt>
                <c:pt idx="5">
                  <c:v>6583.6398157399999</c:v>
                </c:pt>
                <c:pt idx="6">
                  <c:v>1292.9344485899962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2987424"/>
        <c:axId val="252984160"/>
      </c:lineChart>
      <c:catAx>
        <c:axId val="252987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52984160"/>
        <c:crosses val="autoZero"/>
        <c:auto val="1"/>
        <c:lblAlgn val="ctr"/>
        <c:lblOffset val="100"/>
        <c:noMultiLvlLbl val="0"/>
      </c:catAx>
      <c:valAx>
        <c:axId val="252984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5298742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/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437693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03016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83719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91904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6924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85073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1234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9"/>
          <p:cNvSpPr/>
          <p:nvPr/>
        </p:nvSpPr>
        <p:spPr>
          <a:xfrm rot="10800000" flipH="1">
            <a:off x="281975" y="4232425"/>
            <a:ext cx="8580000" cy="5655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06" name="Google Shape;106;p9"/>
          <p:cNvSpPr txBox="1">
            <a:spLocks noGrp="1"/>
          </p:cNvSpPr>
          <p:nvPr>
            <p:ph type="body" idx="1"/>
          </p:nvPr>
        </p:nvSpPr>
        <p:spPr>
          <a:xfrm>
            <a:off x="282000" y="4232425"/>
            <a:ext cx="8580000" cy="565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>
            <a:endParaRPr dirty="0"/>
          </a:p>
        </p:txBody>
      </p:sp>
      <p:sp>
        <p:nvSpPr>
          <p:cNvPr id="107" name="Google Shape;107;p9"/>
          <p:cNvSpPr txBox="1">
            <a:spLocks noGrp="1"/>
          </p:cNvSpPr>
          <p:nvPr>
            <p:ph type="sldNum" idx="12"/>
          </p:nvPr>
        </p:nvSpPr>
        <p:spPr>
          <a:xfrm>
            <a:off x="4327150" y="4797925"/>
            <a:ext cx="485400" cy="34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buNone/>
              <a:defRPr>
                <a:solidFill>
                  <a:schemeClr val="accent2"/>
                </a:solidFill>
              </a:defRPr>
            </a:lvl1pPr>
            <a:lvl2pPr lvl="1" algn="ctr">
              <a:buNone/>
              <a:defRPr>
                <a:solidFill>
                  <a:schemeClr val="accent2"/>
                </a:solidFill>
              </a:defRPr>
            </a:lvl2pPr>
            <a:lvl3pPr lvl="2" algn="ctr">
              <a:buNone/>
              <a:defRPr>
                <a:solidFill>
                  <a:schemeClr val="accent2"/>
                </a:solidFill>
              </a:defRPr>
            </a:lvl3pPr>
            <a:lvl4pPr lvl="3" algn="ctr">
              <a:buNone/>
              <a:defRPr>
                <a:solidFill>
                  <a:schemeClr val="accent2"/>
                </a:solidFill>
              </a:defRPr>
            </a:lvl4pPr>
            <a:lvl5pPr lvl="4" algn="ctr">
              <a:buNone/>
              <a:defRPr>
                <a:solidFill>
                  <a:schemeClr val="accent2"/>
                </a:solidFill>
              </a:defRPr>
            </a:lvl5pPr>
            <a:lvl6pPr lvl="5" algn="ctr">
              <a:buNone/>
              <a:defRPr>
                <a:solidFill>
                  <a:schemeClr val="accent2"/>
                </a:solidFill>
              </a:defRPr>
            </a:lvl6pPr>
            <a:lvl7pPr lvl="6" algn="ctr">
              <a:buNone/>
              <a:defRPr>
                <a:solidFill>
                  <a:schemeClr val="accent2"/>
                </a:solidFill>
              </a:defRPr>
            </a:lvl7pPr>
            <a:lvl8pPr lvl="7" algn="ctr">
              <a:buNone/>
              <a:defRPr>
                <a:solidFill>
                  <a:schemeClr val="accent2"/>
                </a:solidFill>
              </a:defRPr>
            </a:lvl8pPr>
            <a:lvl9pPr lvl="8" algn="ctr">
              <a:buNone/>
              <a:defRPr>
                <a:solidFill>
                  <a:schemeClr val="accent2"/>
                </a:solidFill>
              </a:defRPr>
            </a:lvl9pPr>
          </a:lstStyle>
          <a:p>
            <a:fld id="{00000000-1234-1234-1234-123412341234}" type="slidenum">
              <a:rPr lang="en">
                <a:solidFill>
                  <a:srgbClr val="8BC145"/>
                </a:solidFill>
              </a:rPr>
              <a:pPr/>
              <a:t>‹Nº›</a:t>
            </a:fld>
            <a:endParaRPr dirty="0">
              <a:solidFill>
                <a:srgbClr val="8BC1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41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1931976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1630428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4001389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30440993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26064319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88978910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5017779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031737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78081129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8EB8-E814-485E-BB82-2F87DC10C226}" type="datetimeFigureOut">
              <a:rPr lang="es-CO" smtClean="0"/>
              <a:t>12/07/2023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56056-2B0F-4D01-8C0D-25C02B6CF5CE}" type="slidenum">
              <a:rPr lang="es-CO" smtClean="0"/>
              <a:t>‹Nº›</a:t>
            </a:fld>
            <a:endParaRPr lang="es-CO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01D9FA8A-2A82-4357-B9D5-0976E85B47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31950" y="4860857"/>
            <a:ext cx="1375954" cy="24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3653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52057211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88911447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9"/>
          <p:cNvSpPr txBox="1">
            <a:spLocks noGrp="1"/>
          </p:cNvSpPr>
          <p:nvPr>
            <p:ph type="body" idx="1"/>
          </p:nvPr>
        </p:nvSpPr>
        <p:spPr>
          <a:xfrm>
            <a:off x="282000" y="4232425"/>
            <a:ext cx="8580000" cy="565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>
            <a:endParaRPr/>
          </a:p>
        </p:txBody>
      </p:sp>
      <p:sp>
        <p:nvSpPr>
          <p:cNvPr id="107" name="Google Shape;107;p9"/>
          <p:cNvSpPr txBox="1">
            <a:spLocks noGrp="1"/>
          </p:cNvSpPr>
          <p:nvPr>
            <p:ph type="sldNum" idx="12"/>
          </p:nvPr>
        </p:nvSpPr>
        <p:spPr>
          <a:xfrm>
            <a:off x="4327150" y="4797925"/>
            <a:ext cx="485400" cy="34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buNone/>
              <a:defRPr>
                <a:solidFill>
                  <a:schemeClr val="accent2"/>
                </a:solidFill>
              </a:defRPr>
            </a:lvl1pPr>
            <a:lvl2pPr lvl="1" algn="ctr">
              <a:buNone/>
              <a:defRPr>
                <a:solidFill>
                  <a:schemeClr val="accent2"/>
                </a:solidFill>
              </a:defRPr>
            </a:lvl2pPr>
            <a:lvl3pPr lvl="2" algn="ctr">
              <a:buNone/>
              <a:defRPr>
                <a:solidFill>
                  <a:schemeClr val="accent2"/>
                </a:solidFill>
              </a:defRPr>
            </a:lvl3pPr>
            <a:lvl4pPr lvl="3" algn="ctr">
              <a:buNone/>
              <a:defRPr>
                <a:solidFill>
                  <a:schemeClr val="accent2"/>
                </a:solidFill>
              </a:defRPr>
            </a:lvl4pPr>
            <a:lvl5pPr lvl="4" algn="ctr">
              <a:buNone/>
              <a:defRPr>
                <a:solidFill>
                  <a:schemeClr val="accent2"/>
                </a:solidFill>
              </a:defRPr>
            </a:lvl5pPr>
            <a:lvl6pPr lvl="5" algn="ctr">
              <a:buNone/>
              <a:defRPr>
                <a:solidFill>
                  <a:schemeClr val="accent2"/>
                </a:solidFill>
              </a:defRPr>
            </a:lvl6pPr>
            <a:lvl7pPr lvl="6" algn="ctr">
              <a:buNone/>
              <a:defRPr>
                <a:solidFill>
                  <a:schemeClr val="accent2"/>
                </a:solidFill>
              </a:defRPr>
            </a:lvl7pPr>
            <a:lvl8pPr lvl="7" algn="ctr">
              <a:buNone/>
              <a:defRPr>
                <a:solidFill>
                  <a:schemeClr val="accent2"/>
                </a:solidFill>
              </a:defRPr>
            </a:lvl8pPr>
            <a:lvl9pPr lvl="8" algn="ctr">
              <a:buNone/>
              <a:defRPr>
                <a:solidFill>
                  <a:schemeClr val="accent2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04633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78332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01442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14341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57977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22065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5138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8EB8-E814-485E-BB82-2F87DC10C226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12/07/2023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56056-2B0F-4D01-8C0D-25C02B6CF5CE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01D9FA8A-2A82-4357-B9D5-0976E85B47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31950" y="4860857"/>
            <a:ext cx="1375954" cy="24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444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46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55702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openxmlformats.org/officeDocument/2006/relationships/chart" Target="../charts/char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690188" y="827316"/>
            <a:ext cx="4453812" cy="3396688"/>
          </a:xfrm>
          <a:solidFill>
            <a:schemeClr val="bg2">
              <a:lumMod val="2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/>
          <a:lstStyle/>
          <a:p>
            <a:r>
              <a:rPr lang="es-CO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SECCIÓN 3501 </a:t>
            </a:r>
            <a:r>
              <a:rPr lang="es-CO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– </a:t>
            </a:r>
            <a:r>
              <a:rPr lang="es-CO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MINISTERIO DE COMERCIO INDUSTRIA Y TURISMO</a:t>
            </a:r>
            <a:r>
              <a:rPr lang="es-CO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</a:t>
            </a:r>
            <a:br>
              <a:rPr lang="es-CO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es-CO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s-CO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EJECUCIÓN  </a:t>
            </a:r>
            <a:r>
              <a:rPr lang="es-CO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PRESUPUESTAL  ACUMULADA</a:t>
            </a:r>
            <a:r>
              <a:rPr lang="es-CO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      </a:t>
            </a:r>
            <a:br>
              <a:rPr lang="es-CO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es-CO" sz="1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JUNIO 30 DE 2023</a:t>
            </a:r>
          </a:p>
        </p:txBody>
      </p:sp>
      <p:pic>
        <p:nvPicPr>
          <p:cNvPr id="4" name="Imagen 3" descr="cid:image001.png@01D98E73.A0D7069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24" y="144381"/>
            <a:ext cx="2194166" cy="533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 descr="Logo Ministerio de Comercio, Industria y Turism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237" y="73213"/>
            <a:ext cx="1412032" cy="67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827315"/>
            <a:ext cx="4690187" cy="3396688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86139" y="4262618"/>
            <a:ext cx="85779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solidFill>
                  <a:schemeClr val="bg1">
                    <a:lumMod val="95000"/>
                  </a:schemeClr>
                </a:solidFill>
              </a:rPr>
              <a:t>                                     </a:t>
            </a:r>
            <a:r>
              <a:rPr lang="es-ES" dirty="0" smtClean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COMPROMETIDO  80,50%   -  OBLIGADO 31,13%</a:t>
            </a:r>
            <a:endParaRPr lang="es-CO" dirty="0">
              <a:solidFill>
                <a:schemeClr val="bg1">
                  <a:lumMod val="9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98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xfrm>
            <a:off x="-1" y="-17549"/>
            <a:ext cx="9144000" cy="685800"/>
          </a:xfrm>
          <a:solidFill>
            <a:schemeClr val="accent4">
              <a:lumMod val="5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txBody>
          <a:bodyPr/>
          <a:lstStyle/>
          <a:p>
            <a:pPr lvl="0"/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GRAFICA EJECUCIÓN PRESUPUESTAL ACUMULADA </a:t>
            </a:r>
          </a:p>
          <a:p>
            <a:pPr lvl="0"/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SECCIÓN 3501 MINCOMERCIO CON CORTE AL 30 DE JUNIO DE 2023</a:t>
            </a:r>
          </a:p>
        </p:txBody>
      </p:sp>
      <p:sp>
        <p:nvSpPr>
          <p:cNvPr id="3" name="Rectángulo 2"/>
          <p:cNvSpPr/>
          <p:nvPr/>
        </p:nvSpPr>
        <p:spPr>
          <a:xfrm flipH="1">
            <a:off x="0" y="4902009"/>
            <a:ext cx="9076254" cy="189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7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Cifras en millones de pesos</a:t>
            </a:r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5056073"/>
              </p:ext>
            </p:extLst>
          </p:nvPr>
        </p:nvGraphicFramePr>
        <p:xfrm>
          <a:off x="6210084" y="1828341"/>
          <a:ext cx="3974533" cy="22101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6185549"/>
              </p:ext>
            </p:extLst>
          </p:nvPr>
        </p:nvGraphicFramePr>
        <p:xfrm>
          <a:off x="0" y="668251"/>
          <a:ext cx="9143999" cy="4233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1306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50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xfrm>
            <a:off x="0" y="-497631"/>
            <a:ext cx="9144000" cy="1114828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r>
              <a:rPr lang="es-CO" sz="1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                                                                                                                                                                                                   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GRÁFICA </a:t>
            </a:r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EJECUCIÓN PRESUPUESTAL ACUMULADA    </a:t>
            </a:r>
            <a:endParaRPr lang="es-CO" sz="12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/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UNIDAD </a:t>
            </a:r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EJECUTORA 3501-01 GESTIÓN GENERAL CON CORTE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 30 DE JUNIO DE 2023</a:t>
            </a:r>
            <a:endParaRPr sz="12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9763" y="4854958"/>
            <a:ext cx="1604865" cy="189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700" b="1" dirty="0">
                <a:solidFill>
                  <a:schemeClr val="bg1">
                    <a:lumMod val="50000"/>
                  </a:schemeClr>
                </a:solidFill>
                <a:latin typeface="Montserrat" panose="020B0604020202020204" charset="0"/>
              </a:rPr>
              <a:t>Cifras en millones de pesos</a:t>
            </a: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6373319"/>
              </p:ext>
            </p:extLst>
          </p:nvPr>
        </p:nvGraphicFramePr>
        <p:xfrm>
          <a:off x="3385930" y="2425148"/>
          <a:ext cx="2683566" cy="2383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0501370"/>
              </p:ext>
            </p:extLst>
          </p:nvPr>
        </p:nvGraphicFramePr>
        <p:xfrm>
          <a:off x="1" y="617196"/>
          <a:ext cx="9144000" cy="41911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0149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xfrm>
            <a:off x="1" y="-1"/>
            <a:ext cx="9144000" cy="590940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endParaRPr lang="es-CO" sz="1400" dirty="0" smtClean="0">
              <a:solidFill>
                <a:schemeClr val="bg1"/>
              </a:solidFill>
            </a:endParaRPr>
          </a:p>
          <a:p>
            <a:pPr marL="0" indent="0"/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GRÁFICA </a:t>
            </a:r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EJECUCIÓN PRESUPUESTAL ACUMULADA   </a:t>
            </a:r>
            <a:endParaRPr lang="es-CO" sz="12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/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NIDAD </a:t>
            </a:r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EJECUTORA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3501-02 DIRECCIÓN DE COMERCIO EXTERIOR  </a:t>
            </a:r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 CORTE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 30 DE JUNIO DE 2023</a:t>
            </a:r>
            <a:endParaRPr lang="es-CO" sz="1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lvl="0" indent="0"/>
            <a:endParaRPr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7045841" y="4829410"/>
            <a:ext cx="1743740" cy="189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700" b="1" dirty="0">
                <a:solidFill>
                  <a:schemeClr val="bg1">
                    <a:lumMod val="50000"/>
                  </a:schemeClr>
                </a:solidFill>
                <a:latin typeface="Montserrat" pitchFamily="2" charset="0"/>
                <a:cs typeface="Arial" panose="020B0604020202020204" pitchFamily="34" charset="0"/>
              </a:rPr>
              <a:t>Cifras en millones de pesos</a:t>
            </a:r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1034805"/>
              </p:ext>
            </p:extLst>
          </p:nvPr>
        </p:nvGraphicFramePr>
        <p:xfrm>
          <a:off x="2" y="590940"/>
          <a:ext cx="9143998" cy="41702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089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9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13397" y="0"/>
            <a:ext cx="9171578" cy="699279"/>
          </a:xfrm>
          <a:solidFill>
            <a:schemeClr val="accent4">
              <a:lumMod val="50000"/>
            </a:schemeClr>
          </a:solidFill>
          <a:ln w="38100">
            <a:solidFill>
              <a:schemeClr val="bg1">
                <a:lumMod val="95000"/>
              </a:schemeClr>
            </a:solidFill>
          </a:ln>
        </p:spPr>
        <p:txBody>
          <a:bodyPr/>
          <a:lstStyle/>
          <a:p>
            <a:pPr marL="0" indent="0"/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GRÀFICA EJECUCIÒN PRESUPUESTAL ACUMULADA </a:t>
            </a:r>
          </a:p>
          <a:p>
            <a:pPr marL="0" indent="0"/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GASTOS DE INVERSIÒN </a:t>
            </a:r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 CORTE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 30 DE JUNIO DE 2023</a:t>
            </a:r>
            <a:endParaRPr lang="es-CO" sz="1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7302758" y="4899491"/>
            <a:ext cx="1561324" cy="189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700" b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Cifras en millones de pesos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9682039"/>
              </p:ext>
            </p:extLst>
          </p:nvPr>
        </p:nvGraphicFramePr>
        <p:xfrm>
          <a:off x="13397" y="699279"/>
          <a:ext cx="8653526" cy="4200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982735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Azul cáli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8982</TotalTime>
  <Words>107</Words>
  <Application>Microsoft Office PowerPoint</Application>
  <PresentationFormat>Presentación en pantalla (16:9)</PresentationFormat>
  <Paragraphs>19</Paragraphs>
  <Slides>5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5</vt:i4>
      </vt:variant>
    </vt:vector>
  </HeadingPairs>
  <TitlesOfParts>
    <vt:vector size="12" baseType="lpstr">
      <vt:lpstr>Verdana</vt:lpstr>
      <vt:lpstr>Calibri</vt:lpstr>
      <vt:lpstr>Montserrat</vt:lpstr>
      <vt:lpstr>Arial</vt:lpstr>
      <vt:lpstr>Calibri Light</vt:lpstr>
      <vt:lpstr>1_Office Theme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Mario Alexander Reina Carrillo - Cont</dc:creator>
  <cp:lastModifiedBy>Maria del Carmen Moreno Moscoso</cp:lastModifiedBy>
  <cp:revision>1101</cp:revision>
  <cp:lastPrinted>2023-06-06T13:06:30Z</cp:lastPrinted>
  <dcterms:modified xsi:type="dcterms:W3CDTF">2023-07-12T19:23:28Z</dcterms:modified>
</cp:coreProperties>
</file>