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99FF"/>
    <a:srgbClr val="3366FF"/>
    <a:srgbClr val="043460"/>
    <a:srgbClr val="FF9933"/>
    <a:srgbClr val="FF9900"/>
    <a:srgbClr val="990000"/>
    <a:srgbClr val="FF00FF"/>
    <a:srgbClr val="1D9A7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12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NIO%2030%20DE%202023%20PRESPTO\GRAFICA%20SECCION%203501%20MINCIT%20JUNIO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NIO%2030%20DE%202023%20PRESPTO\GRAFICA%20SECCION%203501%20MINCIT%20JUNIO%2030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NIO%2030%20DE%202023%20PRESPTO\GRAFICA%20SECCION%203501%20MINCIT%20JUNIO%2030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561360188250245E-2"/>
          <c:y val="3.2996689938347916E-2"/>
          <c:w val="0.90716086036317367"/>
          <c:h val="0.7628933916392953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TOTAL!$I$17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5.5555561631185149E-3"/>
                  <c:y val="-4.1995787194260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TOTAL!$J$17:$P$17</c:f>
              <c:numCache>
                <c:formatCode>#,##0.00</c:formatCode>
                <c:ptCount val="7"/>
                <c:pt idx="0">
                  <c:v>435808.04200000002</c:v>
                </c:pt>
                <c:pt idx="1">
                  <c:v>1187.338</c:v>
                </c:pt>
                <c:pt idx="2">
                  <c:v>434620.70400000003</c:v>
                </c:pt>
                <c:pt idx="3">
                  <c:v>330107.71464562003</c:v>
                </c:pt>
                <c:pt idx="4">
                  <c:v>213143.56361177002</c:v>
                </c:pt>
                <c:pt idx="5">
                  <c:v>211109.92566777003</c:v>
                </c:pt>
                <c:pt idx="6">
                  <c:v>104512.98935437994</c:v>
                </c:pt>
              </c:numCache>
            </c:numRef>
          </c:val>
        </c:ser>
        <c:ser>
          <c:idx val="1"/>
          <c:order val="1"/>
          <c:tx>
            <c:strRef>
              <c:f>TOTAL!$I$18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1.3888343601087955E-3"/>
                  <c:y val="-1.0498828700176061E-2"/>
                </c:manualLayout>
              </c:layout>
              <c:spPr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451337538422735E-2"/>
                      <c:h val="2.6952414379848817E-2"/>
                    </c:manualLayout>
                  </c15:layout>
                </c:ext>
              </c:extLst>
            </c:dLbl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TOTAL!$J$18:$P$18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TOTAL!$I$19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rgbClr val="66CCFF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1.9444446570914979E-2"/>
                  <c:y val="1.1809838918521087E-7"/>
                </c:manualLayout>
              </c:layout>
              <c:spPr>
                <a:solidFill>
                  <a:srgbClr val="00B0F0"/>
                </a:solidFill>
                <a:ln w="38100"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451337538422735E-2"/>
                      <c:h val="5.3949706147588025E-2"/>
                    </c:manualLayout>
                  </c15:layout>
                </c:ext>
              </c:extLst>
            </c:dLbl>
            <c:spPr>
              <a:solidFill>
                <a:srgbClr val="00B0F0"/>
              </a:solidFill>
              <a:ln w="38100">
                <a:solidFill>
                  <a:schemeClr val="bg1">
                    <a:lumMod val="9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TOTAL!$J$19:$P$19</c:f>
              <c:numCache>
                <c:formatCode>#,##0.00</c:formatCode>
                <c:ptCount val="7"/>
                <c:pt idx="0">
                  <c:v>310330.23053300002</c:v>
                </c:pt>
                <c:pt idx="1">
                  <c:v>0</c:v>
                </c:pt>
                <c:pt idx="2">
                  <c:v>310330.23053300002</c:v>
                </c:pt>
                <c:pt idx="3">
                  <c:v>270376.22284472</c:v>
                </c:pt>
                <c:pt idx="4">
                  <c:v>19071.922592930001</c:v>
                </c:pt>
                <c:pt idx="5">
                  <c:v>18887.73085693</c:v>
                </c:pt>
                <c:pt idx="6">
                  <c:v>39954.007688279999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2991232"/>
        <c:axId val="252977088"/>
        <c:axId val="0"/>
      </c:bar3DChart>
      <c:catAx>
        <c:axId val="25299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77088"/>
        <c:crosses val="autoZero"/>
        <c:auto val="1"/>
        <c:lblAlgn val="ctr"/>
        <c:lblOffset val="100"/>
        <c:noMultiLvlLbl val="0"/>
      </c:catAx>
      <c:valAx>
        <c:axId val="252977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9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290627734033249"/>
          <c:y val="3.3331909708461512E-2"/>
          <c:w val="0.77181594488188987"/>
          <c:h val="0.803882869235601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GRAL'!$H$17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cat>
            <c:strRef>
              <c:f>'GESTION GRAL'!$I$16:$M$16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GRAL'!$I$17:$M$17</c:f>
              <c:numCache>
                <c:formatCode>#,##0.00</c:formatCode>
                <c:ptCount val="5"/>
                <c:pt idx="0">
                  <c:v>418430.20799999998</c:v>
                </c:pt>
                <c:pt idx="1">
                  <c:v>322072.30050003005</c:v>
                </c:pt>
                <c:pt idx="2">
                  <c:v>205761.18020614999</c:v>
                </c:pt>
                <c:pt idx="3">
                  <c:v>204066.88052114999</c:v>
                </c:pt>
                <c:pt idx="4">
                  <c:v>96357.907499969966</c:v>
                </c:pt>
              </c:numCache>
            </c:numRef>
          </c:val>
        </c:ser>
        <c:ser>
          <c:idx val="1"/>
          <c:order val="1"/>
          <c:tx>
            <c:strRef>
              <c:f>'GESTION GRAL'!$H$18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GRAL'!$I$16:$M$16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GRAL'!$I$18:$M$18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'GESTION GRAL'!$H$19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p3d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'GESTION GRAL'!$I$16:$M$16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GRAL'!$I$19:$M$19</c:f>
              <c:numCache>
                <c:formatCode>#,##0.00</c:formatCode>
                <c:ptCount val="5"/>
                <c:pt idx="0">
                  <c:v>296975.23053300002</c:v>
                </c:pt>
                <c:pt idx="1">
                  <c:v>263202.83285614004</c:v>
                </c:pt>
                <c:pt idx="2">
                  <c:v>15289.240942339999</c:v>
                </c:pt>
                <c:pt idx="3">
                  <c:v>15105.049206339998</c:v>
                </c:pt>
                <c:pt idx="4">
                  <c:v>33772.397676859982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2981984"/>
        <c:axId val="252983072"/>
        <c:axId val="0"/>
      </c:bar3DChart>
      <c:catAx>
        <c:axId val="25298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83072"/>
        <c:crosses val="autoZero"/>
        <c:auto val="1"/>
        <c:lblAlgn val="ctr"/>
        <c:lblOffset val="100"/>
        <c:noMultiLvlLbl val="0"/>
      </c:catAx>
      <c:valAx>
        <c:axId val="252983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81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62386519841757"/>
          <c:y val="1.6457585766187853E-2"/>
          <c:w val="0.86376134801582427"/>
          <c:h val="0.7901823558542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DCE!$M$17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p3d>
              <a:contourClr>
                <a:schemeClr val="accent4">
                  <a:lumMod val="50000"/>
                </a:schemeClr>
              </a:contourClr>
            </a:sp3d>
          </c:spPr>
          <c:invertIfNegative val="0"/>
          <c:cat>
            <c:strRef>
              <c:f>DCE!$N$16:$T$16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DCE!$N$17:$T$17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8035.4141455899999</c:v>
                </c:pt>
                <c:pt idx="4">
                  <c:v>7382.3834056200003</c:v>
                </c:pt>
                <c:pt idx="5">
                  <c:v>7043.0451466200002</c:v>
                </c:pt>
                <c:pt idx="6">
                  <c:v>8155.0818544100002</c:v>
                </c:pt>
              </c:numCache>
            </c:numRef>
          </c:val>
        </c:ser>
        <c:ser>
          <c:idx val="1"/>
          <c:order val="1"/>
          <c:tx>
            <c:strRef>
              <c:f>DCE!$M$18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DCE!$N$16:$T$16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DCE!$N$18:$T$18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7173.3899885800001</c:v>
                </c:pt>
                <c:pt idx="4">
                  <c:v>3782.6816505900001</c:v>
                </c:pt>
                <c:pt idx="5">
                  <c:v>3782.6816505900001</c:v>
                </c:pt>
                <c:pt idx="6">
                  <c:v>6181.6100114199999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2986336"/>
        <c:axId val="252986880"/>
        <c:axId val="0"/>
      </c:bar3DChart>
      <c:catAx>
        <c:axId val="25298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86880"/>
        <c:crosses val="autoZero"/>
        <c:auto val="1"/>
        <c:lblAlgn val="ctr"/>
        <c:lblOffset val="100"/>
        <c:noMultiLvlLbl val="0"/>
      </c:catAx>
      <c:valAx>
        <c:axId val="25298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86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83700285871904"/>
          <c:y val="3.3260225912406328E-2"/>
          <c:w val="0.75016299714128087"/>
          <c:h val="0.712818781528170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Hoja1!$I$11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Hoja1!$J$10:$P$10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Hoja1!$J$11:$P$11</c:f>
              <c:numCache>
                <c:formatCode>#,##0.00</c:formatCode>
                <c:ptCount val="7"/>
                <c:pt idx="0">
                  <c:v>36131.800000000003</c:v>
                </c:pt>
                <c:pt idx="1">
                  <c:v>32594.527451529997</c:v>
                </c:pt>
                <c:pt idx="2">
                  <c:v>3537.2725484699999</c:v>
                </c:pt>
                <c:pt idx="3">
                  <c:v>9363.3171798399999</c:v>
                </c:pt>
                <c:pt idx="4">
                  <c:v>4780.2864372800004</c:v>
                </c:pt>
                <c:pt idx="5">
                  <c:v>4751.0491072800005</c:v>
                </c:pt>
                <c:pt idx="6">
                  <c:v>26768.482820159999</c:v>
                </c:pt>
              </c:numCache>
            </c:numRef>
          </c:val>
        </c:ser>
        <c:ser>
          <c:idx val="1"/>
          <c:order val="1"/>
          <c:tx>
            <c:strRef>
              <c:f>Hoja1!$I$12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Hoja1!$J$10:$P$10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Hoja1!$J$12:$P$12</c:f>
              <c:numCache>
                <c:formatCode>#,##0.00</c:formatCode>
                <c:ptCount val="7"/>
                <c:pt idx="0">
                  <c:v>70811.219553000003</c:v>
                </c:pt>
                <c:pt idx="1">
                  <c:v>63477.692456720004</c:v>
                </c:pt>
                <c:pt idx="2">
                  <c:v>7333.5270962799996</c:v>
                </c:pt>
                <c:pt idx="3">
                  <c:v>60489.127646829998</c:v>
                </c:pt>
                <c:pt idx="4">
                  <c:v>5648.6470148000008</c:v>
                </c:pt>
                <c:pt idx="5">
                  <c:v>5506.8926088000007</c:v>
                </c:pt>
                <c:pt idx="6">
                  <c:v>10322.091906169999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252987424"/>
        <c:axId val="252984160"/>
      </c:barChart>
      <c:lineChart>
        <c:grouping val="standard"/>
        <c:varyColors val="0"/>
        <c:ser>
          <c:idx val="2"/>
          <c:order val="2"/>
          <c:tx>
            <c:strRef>
              <c:f>Hoja1!$I$13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Hoja1!$J$10:$P$10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Hoja1!$J$13:$P$13</c:f>
              <c:numCache>
                <c:formatCode>#,##0.00</c:formatCode>
                <c:ptCount val="7"/>
                <c:pt idx="0">
                  <c:v>4800</c:v>
                </c:pt>
                <c:pt idx="1">
                  <c:v>4390.9187670000001</c:v>
                </c:pt>
                <c:pt idx="2">
                  <c:v>409.081233</c:v>
                </c:pt>
                <c:pt idx="3">
                  <c:v>3229.5014866399997</c:v>
                </c:pt>
                <c:pt idx="4">
                  <c:v>2059.3493251100003</c:v>
                </c:pt>
                <c:pt idx="5">
                  <c:v>2046.1493251100001</c:v>
                </c:pt>
                <c:pt idx="6">
                  <c:v>1570.4985133600001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Hoja1!$I$14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34925" cap="rnd">
              <a:solidFill>
                <a:schemeClr val="accent6">
                  <a:lumMod val="6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Hoja1!$J$10:$P$10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Hoja1!$J$14:$P$14</c:f>
              <c:numCache>
                <c:formatCode>#,##0.00</c:formatCode>
                <c:ptCount val="7"/>
                <c:pt idx="0">
                  <c:v>198587.21098</c:v>
                </c:pt>
                <c:pt idx="1">
                  <c:v>197766.54844776</c:v>
                </c:pt>
                <c:pt idx="2">
                  <c:v>820.66253224000002</c:v>
                </c:pt>
                <c:pt idx="3">
                  <c:v>197294.27653141</c:v>
                </c:pt>
                <c:pt idx="4">
                  <c:v>6583.6398157399999</c:v>
                </c:pt>
                <c:pt idx="5">
                  <c:v>6583.6398157399999</c:v>
                </c:pt>
                <c:pt idx="6">
                  <c:v>1292.9344485899962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2987424"/>
        <c:axId val="252984160"/>
      </c:lineChart>
      <c:catAx>
        <c:axId val="25298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84160"/>
        <c:crosses val="autoZero"/>
        <c:auto val="1"/>
        <c:lblAlgn val="ctr"/>
        <c:lblOffset val="100"/>
        <c:noMultiLvlLbl val="0"/>
      </c:catAx>
      <c:valAx>
        <c:axId val="25298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2987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12/07/2023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12/07/2023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JUNIO 30 DE 2023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194166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7" y="73213"/>
            <a:ext cx="1412032" cy="67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80,50%   -  OBLIGADO 31,13%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JUNIO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5056073"/>
              </p:ext>
            </p:extLst>
          </p:nvPr>
        </p:nvGraphicFramePr>
        <p:xfrm>
          <a:off x="6210084" y="1828341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185549"/>
              </p:ext>
            </p:extLst>
          </p:nvPr>
        </p:nvGraphicFramePr>
        <p:xfrm>
          <a:off x="0" y="668251"/>
          <a:ext cx="9143999" cy="4233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501370"/>
              </p:ext>
            </p:extLst>
          </p:nvPr>
        </p:nvGraphicFramePr>
        <p:xfrm>
          <a:off x="1" y="617196"/>
          <a:ext cx="9144000" cy="419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5909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034805"/>
              </p:ext>
            </p:extLst>
          </p:nvPr>
        </p:nvGraphicFramePr>
        <p:xfrm>
          <a:off x="2" y="590940"/>
          <a:ext cx="9143998" cy="4170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682039"/>
              </p:ext>
            </p:extLst>
          </p:nvPr>
        </p:nvGraphicFramePr>
        <p:xfrm>
          <a:off x="13397" y="699279"/>
          <a:ext cx="8653526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8982</TotalTime>
  <Words>107</Words>
  <Application>Microsoft Office PowerPoint</Application>
  <PresentationFormat>Presentación en pantalla (16:9)</PresentationFormat>
  <Paragraphs>19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Montserrat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1101</cp:revision>
  <cp:lastPrinted>2023-06-06T13:06:30Z</cp:lastPrinted>
  <dcterms:modified xsi:type="dcterms:W3CDTF">2023-07-12T19:23:28Z</dcterms:modified>
</cp:coreProperties>
</file>