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Verdana" panose="020B0604030504040204" pitchFamily="34" charset="0"/>
      <p:regular r:id="rId9"/>
      <p:bold r:id="rId10"/>
      <p:italic r:id="rId11"/>
      <p:bold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Montserrat" pitchFamily="2" charset="0"/>
      <p:regular r:id="rId17"/>
      <p:bold r:id="rId18"/>
    </p:embeddedFont>
    <p:embeddedFont>
      <p:font typeface="Calibri Light" panose="020F0302020204030204" pitchFamily="34" charset="0"/>
      <p:regular r:id="rId19"/>
      <p: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FF9933"/>
    <a:srgbClr val="043460"/>
    <a:srgbClr val="66CCFF"/>
    <a:srgbClr val="0099FF"/>
    <a:srgbClr val="3366FF"/>
    <a:srgbClr val="FF9900"/>
    <a:srgbClr val="FF00FF"/>
    <a:srgbClr val="1D9A78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600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3\JULIO%2031%20DE%202023%20PRESPTO\GRAFICA%20CONSOLIDADO%20SECCION%203501%20MINCIT%20JULIO%2031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3\JULIO%2031%20DE%202023%20PRESPTO\GRAFICA%20CONSOLIDADO%20SECCION%203501%20MINCIT%20JULIO%2031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3\JULIO%2031%20DE%202023%20PRESPTO\GRAFICA%20CONSOLIDADO%20SECCION%203501%20MINCIT%20JULIO%2031%20DE%202023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3\JULIO%2031%20DE%202023%20PRESPTO\GRAFICA%20CONSOLIDADO%20SECCION%203501%20MINCIT%20JULIO%2031%20DE%202023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9785210234160658"/>
          <c:w val="0.98067680714180083"/>
          <c:h val="0.8000995342308429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TOT!$K$17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0524633265444871E-2"/>
                  <c:y val="9.2263799534516425E-2"/>
                </c:manualLayout>
              </c:layout>
              <c:spPr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408223174731034"/>
                      <c:h val="5.5312196313860203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1.1728394847956252E-2"/>
                  <c:y val="-0.11071641414428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1728394847956252E-2"/>
                  <c:y val="5.22827511236916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4660493559945852E-3"/>
                  <c:y val="0.1691500771648848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4660493559945315E-3"/>
                  <c:y val="9.8414590350478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026234549196172E-2"/>
                  <c:y val="8.91882225051210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TOT!$L$16:$R$16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TOT!$L$17:$R$17</c:f>
              <c:numCache>
                <c:formatCode>#,##0.00</c:formatCode>
                <c:ptCount val="7"/>
                <c:pt idx="0">
                  <c:v>458808.04200000002</c:v>
                </c:pt>
                <c:pt idx="1">
                  <c:v>1187.338</c:v>
                </c:pt>
                <c:pt idx="2">
                  <c:v>457620.70400000003</c:v>
                </c:pt>
                <c:pt idx="3">
                  <c:v>337626.56834745</c:v>
                </c:pt>
                <c:pt idx="4">
                  <c:v>241704.81249231999</c:v>
                </c:pt>
                <c:pt idx="5">
                  <c:v>241516.03949732002</c:v>
                </c:pt>
                <c:pt idx="6">
                  <c:v>119994.13565254999</c:v>
                </c:pt>
              </c:numCache>
            </c:numRef>
          </c:val>
        </c:ser>
        <c:ser>
          <c:idx val="1"/>
          <c:order val="1"/>
          <c:tx>
            <c:strRef>
              <c:f>TOT!$K$18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5">
                  <a:lumMod val="75000"/>
                </a:schemeClr>
              </a:solidFill>
              <a:ln>
                <a:solidFill>
                  <a:srgbClr val="99000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TOT!$L$16:$R$16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TOT!$L$18:$R$18</c:f>
              <c:numCache>
                <c:formatCode>#,##0.00</c:formatCode>
                <c:ptCount val="7"/>
                <c:pt idx="0">
                  <c:v>1015.261019</c:v>
                </c:pt>
                <c:pt idx="1">
                  <c:v>0</c:v>
                </c:pt>
                <c:pt idx="2">
                  <c:v>1015.261019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1015.261019</c:v>
                </c:pt>
              </c:numCache>
            </c:numRef>
          </c:val>
        </c:ser>
        <c:ser>
          <c:idx val="2"/>
          <c:order val="2"/>
          <c:tx>
            <c:strRef>
              <c:f>TOT!$K$19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2.1990740339917974E-2"/>
                  <c:y val="-6.4584574917501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rgbClr val="04346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ln>
                      <a:solidFill>
                        <a:schemeClr val="accent4">
                          <a:lumMod val="50000"/>
                        </a:schemeClr>
                      </a:solidFill>
                    </a:ln>
                    <a:solidFill>
                      <a:srgbClr val="043460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TOT!$L$16:$R$16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TOT!$L$19:$R$19</c:f>
              <c:numCache>
                <c:formatCode>#,##0.00</c:formatCode>
                <c:ptCount val="7"/>
                <c:pt idx="0">
                  <c:v>447580.23053300002</c:v>
                </c:pt>
                <c:pt idx="1">
                  <c:v>0</c:v>
                </c:pt>
                <c:pt idx="2">
                  <c:v>447580.23053300002</c:v>
                </c:pt>
                <c:pt idx="3">
                  <c:v>295132.34202763002</c:v>
                </c:pt>
                <c:pt idx="4">
                  <c:v>21645.777371839995</c:v>
                </c:pt>
                <c:pt idx="5">
                  <c:v>21645.777371839995</c:v>
                </c:pt>
                <c:pt idx="6">
                  <c:v>152447.88850537001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47959248"/>
        <c:axId val="1147962512"/>
        <c:axId val="0"/>
      </c:bar3DChart>
      <c:catAx>
        <c:axId val="1147959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47962512"/>
        <c:crosses val="autoZero"/>
        <c:auto val="1"/>
        <c:lblAlgn val="ctr"/>
        <c:lblOffset val="100"/>
        <c:noMultiLvlLbl val="0"/>
      </c:catAx>
      <c:valAx>
        <c:axId val="1147962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47959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7561360188250245E-2"/>
          <c:y val="1.6643288201243611E-2"/>
          <c:w val="0.74783691468032742"/>
          <c:h val="0.7272707751207954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GG!$K$20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6"/>
              <c:layout>
                <c:manualLayout>
                  <c:x val="7.9166675324439453E-2"/>
                  <c:y val="9.09052082958041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GG!$L$19:$R$19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GG!$L$20:$R$20</c:f>
              <c:numCache>
                <c:formatCode>#,##0.00</c:formatCode>
                <c:ptCount val="7"/>
                <c:pt idx="0">
                  <c:v>441430.20799999998</c:v>
                </c:pt>
                <c:pt idx="1">
                  <c:v>0</c:v>
                </c:pt>
                <c:pt idx="2">
                  <c:v>441430.20799999998</c:v>
                </c:pt>
                <c:pt idx="3">
                  <c:v>328451.86870965001</c:v>
                </c:pt>
                <c:pt idx="4">
                  <c:v>233133.39374974999</c:v>
                </c:pt>
                <c:pt idx="5">
                  <c:v>232944.62075475001</c:v>
                </c:pt>
                <c:pt idx="6">
                  <c:v>112978.33929034998</c:v>
                </c:pt>
              </c:numCache>
            </c:numRef>
          </c:val>
        </c:ser>
        <c:ser>
          <c:idx val="1"/>
          <c:order val="1"/>
          <c:tx>
            <c:strRef>
              <c:f>GG!$K$21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GG!$L$19:$R$19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GG!$L$21:$R$21</c:f>
              <c:numCache>
                <c:formatCode>#,##0.00</c:formatCode>
                <c:ptCount val="7"/>
                <c:pt idx="0">
                  <c:v>1015.261019</c:v>
                </c:pt>
                <c:pt idx="1">
                  <c:v>0</c:v>
                </c:pt>
                <c:pt idx="2">
                  <c:v>1015.261019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1015.261019</c:v>
                </c:pt>
              </c:numCache>
            </c:numRef>
          </c:val>
        </c:ser>
        <c:ser>
          <c:idx val="2"/>
          <c:order val="2"/>
          <c:tx>
            <c:strRef>
              <c:f>GG!$K$22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GG!$L$19:$R$19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GG!$L$22:$R$22</c:f>
              <c:numCache>
                <c:formatCode>#,##0.00</c:formatCode>
                <c:ptCount val="7"/>
                <c:pt idx="0">
                  <c:v>434225.23053300002</c:v>
                </c:pt>
                <c:pt idx="1">
                  <c:v>0</c:v>
                </c:pt>
                <c:pt idx="2">
                  <c:v>434225.23053300002</c:v>
                </c:pt>
                <c:pt idx="3">
                  <c:v>286067.40840949002</c:v>
                </c:pt>
                <c:pt idx="4">
                  <c:v>17341.470254289998</c:v>
                </c:pt>
                <c:pt idx="5">
                  <c:v>17341.470254289998</c:v>
                </c:pt>
                <c:pt idx="6">
                  <c:v>148157.82212351001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47965776"/>
        <c:axId val="1147966320"/>
        <c:axId val="1054639872"/>
      </c:bar3DChart>
      <c:catAx>
        <c:axId val="1147965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47966320"/>
        <c:crosses val="autoZero"/>
        <c:auto val="1"/>
        <c:lblAlgn val="ctr"/>
        <c:lblOffset val="100"/>
        <c:noMultiLvlLbl val="0"/>
      </c:catAx>
      <c:valAx>
        <c:axId val="1147966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47965776"/>
        <c:crosses val="autoZero"/>
        <c:crossBetween val="between"/>
      </c:valAx>
      <c:serAx>
        <c:axId val="105463987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47966320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4100136081602999E-2"/>
          <c:y val="3.6545758716895936E-2"/>
          <c:w val="0.73556502590151018"/>
          <c:h val="0.73739060143540858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DCE!$K$15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rgbClr val="043460"/>
            </a:solidFill>
            <a:ln>
              <a:noFill/>
            </a:ln>
            <a:effectLst/>
            <a:sp3d/>
          </c:spPr>
          <c:invertIfNegative val="0"/>
          <c:cat>
            <c:strRef>
              <c:f>DCE!$L$14:$R$14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DCE!$L$15:$R$15</c:f>
              <c:numCache>
                <c:formatCode>#,##0.00</c:formatCode>
                <c:ptCount val="7"/>
                <c:pt idx="0">
                  <c:v>17377.833999999999</c:v>
                </c:pt>
                <c:pt idx="1">
                  <c:v>1187.338</c:v>
                </c:pt>
                <c:pt idx="2">
                  <c:v>16190.495999999999</c:v>
                </c:pt>
                <c:pt idx="3">
                  <c:v>9174.6996377999985</c:v>
                </c:pt>
                <c:pt idx="4">
                  <c:v>8571.4187425700002</c:v>
                </c:pt>
                <c:pt idx="5">
                  <c:v>8571.4187425700002</c:v>
                </c:pt>
                <c:pt idx="6">
                  <c:v>7015.7963622000007</c:v>
                </c:pt>
              </c:numCache>
            </c:numRef>
          </c:val>
        </c:ser>
        <c:ser>
          <c:idx val="1"/>
          <c:order val="1"/>
          <c:tx>
            <c:strRef>
              <c:f>DCE!$K$16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DCE!$L$14:$R$14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DCE!$L$16:$R$16</c:f>
              <c:numCache>
                <c:formatCode>#,##0.00</c:formatCode>
                <c:ptCount val="7"/>
                <c:pt idx="0">
                  <c:v>13355</c:v>
                </c:pt>
                <c:pt idx="1">
                  <c:v>0</c:v>
                </c:pt>
                <c:pt idx="2">
                  <c:v>13355</c:v>
                </c:pt>
                <c:pt idx="3">
                  <c:v>9064.9336181399995</c:v>
                </c:pt>
                <c:pt idx="4">
                  <c:v>4304.3071175499999</c:v>
                </c:pt>
                <c:pt idx="5">
                  <c:v>4304.3071175499999</c:v>
                </c:pt>
                <c:pt idx="6">
                  <c:v>4290.0663818600005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47966864"/>
        <c:axId val="1147967408"/>
        <c:axId val="1054641120"/>
      </c:bar3DChart>
      <c:catAx>
        <c:axId val="114796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47967408"/>
        <c:crosses val="autoZero"/>
        <c:auto val="1"/>
        <c:lblAlgn val="ctr"/>
        <c:lblOffset val="100"/>
        <c:noMultiLvlLbl val="0"/>
      </c:catAx>
      <c:valAx>
        <c:axId val="1147967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47966864"/>
        <c:crosses val="autoZero"/>
        <c:crossBetween val="between"/>
      </c:valAx>
      <c:serAx>
        <c:axId val="105464112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47967408"/>
        <c:crosses val="autoZero"/>
      </c:ser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INV!$I$4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INV!$J$3:$P$3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 COMPROMETER</c:v>
                </c:pt>
              </c:strCache>
            </c:strRef>
          </c:cat>
          <c:val>
            <c:numRef>
              <c:f>INV!$J$4:$P$4</c:f>
              <c:numCache>
                <c:formatCode>#,##0.00</c:formatCode>
                <c:ptCount val="7"/>
                <c:pt idx="0">
                  <c:v>36131.800000000003</c:v>
                </c:pt>
                <c:pt idx="1">
                  <c:v>32920.607530529996</c:v>
                </c:pt>
                <c:pt idx="2">
                  <c:v>3211.1924694700001</c:v>
                </c:pt>
                <c:pt idx="3">
                  <c:v>30288.500022619999</c:v>
                </c:pt>
                <c:pt idx="4">
                  <c:v>5554.4824794599999</c:v>
                </c:pt>
                <c:pt idx="5">
                  <c:v>5554.4824794599999</c:v>
                </c:pt>
                <c:pt idx="6">
                  <c:v>5843.2999773800011</c:v>
                </c:pt>
              </c:numCache>
            </c:numRef>
          </c:val>
        </c:ser>
        <c:ser>
          <c:idx val="1"/>
          <c:order val="1"/>
          <c:tx>
            <c:strRef>
              <c:f>INV!$I$5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rgbClr val="990000"/>
            </a:solidFill>
            <a:ln>
              <a:noFill/>
            </a:ln>
            <a:effectLst/>
          </c:spPr>
          <c:invertIfNegative val="0"/>
          <c:cat>
            <c:strRef>
              <c:f>INV!$J$3:$P$3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 COMPROMETER</c:v>
                </c:pt>
              </c:strCache>
            </c:strRef>
          </c:cat>
          <c:val>
            <c:numRef>
              <c:f>INV!$J$5:$P$5</c:f>
              <c:numCache>
                <c:formatCode>#,##0.00</c:formatCode>
                <c:ptCount val="7"/>
                <c:pt idx="0">
                  <c:v>208061.219553</c:v>
                </c:pt>
                <c:pt idx="1">
                  <c:v>66248.657769969999</c:v>
                </c:pt>
                <c:pt idx="2">
                  <c:v>141812.56178302999</c:v>
                </c:pt>
                <c:pt idx="3">
                  <c:v>63524.751572220004</c:v>
                </c:pt>
                <c:pt idx="4">
                  <c:v>6596.10559818</c:v>
                </c:pt>
                <c:pt idx="5">
                  <c:v>6596.10559818</c:v>
                </c:pt>
                <c:pt idx="6">
                  <c:v>144536.46798078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47969584"/>
        <c:axId val="1147970128"/>
      </c:barChart>
      <c:lineChart>
        <c:grouping val="standard"/>
        <c:varyColors val="0"/>
        <c:ser>
          <c:idx val="2"/>
          <c:order val="2"/>
          <c:tx>
            <c:strRef>
              <c:f>INV!$I$6</c:f>
              <c:strCache>
                <c:ptCount val="1"/>
                <c:pt idx="0">
                  <c:v>SECRETARIA GENERAL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INV!$J$3:$P$3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 COMPROMETER</c:v>
                </c:pt>
              </c:strCache>
            </c:strRef>
          </c:cat>
          <c:val>
            <c:numRef>
              <c:f>INV!$J$6:$P$6</c:f>
              <c:numCache>
                <c:formatCode>#,##0.00</c:formatCode>
                <c:ptCount val="7"/>
                <c:pt idx="0">
                  <c:v>4800</c:v>
                </c:pt>
                <c:pt idx="1">
                  <c:v>4501.2167019999997</c:v>
                </c:pt>
                <c:pt idx="2">
                  <c:v>298.783298</c:v>
                </c:pt>
                <c:pt idx="3">
                  <c:v>3821.8338223600003</c:v>
                </c:pt>
                <c:pt idx="4">
                  <c:v>2193.2586571100001</c:v>
                </c:pt>
                <c:pt idx="5">
                  <c:v>2193.2586571100001</c:v>
                </c:pt>
                <c:pt idx="6">
                  <c:v>978.16617763999989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INV!$I$7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INV!$J$3:$P$3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 COMPROMETER</c:v>
                </c:pt>
              </c:strCache>
            </c:strRef>
          </c:cat>
          <c:val>
            <c:numRef>
              <c:f>INV!$J$7:$P$7</c:f>
              <c:numCache>
                <c:formatCode>#,##0.00</c:formatCode>
                <c:ptCount val="7"/>
                <c:pt idx="0">
                  <c:v>198587.21098</c:v>
                </c:pt>
                <c:pt idx="1">
                  <c:v>197757.43364755998</c:v>
                </c:pt>
                <c:pt idx="2">
                  <c:v>829.77733244000001</c:v>
                </c:pt>
                <c:pt idx="3">
                  <c:v>197497.25661042999</c:v>
                </c:pt>
                <c:pt idx="4">
                  <c:v>7301.9306370900003</c:v>
                </c:pt>
                <c:pt idx="5">
                  <c:v>7301.9306370900003</c:v>
                </c:pt>
                <c:pt idx="6">
                  <c:v>1089.9543695700074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47969584"/>
        <c:axId val="1147970128"/>
      </c:lineChart>
      <c:catAx>
        <c:axId val="1147969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47970128"/>
        <c:crosses val="autoZero"/>
        <c:auto val="1"/>
        <c:lblAlgn val="ctr"/>
        <c:lblOffset val="100"/>
        <c:noMultiLvlLbl val="0"/>
      </c:catAx>
      <c:valAx>
        <c:axId val="1147970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479695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9/08/2023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9/08/2023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90188" y="827316"/>
            <a:ext cx="4453812" cy="3396688"/>
          </a:xfr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</a:t>
            </a:r>
            <a: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    </a:t>
            </a:r>
            <a:b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JULIO 31 DE 2023</a:t>
            </a:r>
          </a:p>
        </p:txBody>
      </p:sp>
      <p:pic>
        <p:nvPicPr>
          <p:cNvPr id="4" name="Imagen 3" descr="cid:image001.png@01D98E73.A0D7069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4" y="144381"/>
            <a:ext cx="2088419" cy="533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Logo Ministerio de Comercio, Industria y Turis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236" y="73213"/>
            <a:ext cx="1573763" cy="6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827315"/>
            <a:ext cx="4690187" cy="339668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86139" y="4262618"/>
            <a:ext cx="8577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bg1">
                    <a:lumMod val="95000"/>
                  </a:schemeClr>
                </a:solidFill>
              </a:rPr>
              <a:t>                                     </a:t>
            </a:r>
            <a:r>
              <a:rPr lang="es-ES" dirty="0" smtClean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69,82%   -  OBLIGADO 29,06 %</a:t>
            </a:r>
            <a:endParaRPr lang="es-CO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31 DE JULIO DE 2023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0" y="4902009"/>
            <a:ext cx="907625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5056073"/>
              </p:ext>
            </p:extLst>
          </p:nvPr>
        </p:nvGraphicFramePr>
        <p:xfrm>
          <a:off x="6210084" y="1828341"/>
          <a:ext cx="3974533" cy="221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659214"/>
              </p:ext>
            </p:extLst>
          </p:nvPr>
        </p:nvGraphicFramePr>
        <p:xfrm>
          <a:off x="75627" y="770021"/>
          <a:ext cx="8662737" cy="4129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1"/>
            <a:ext cx="9144000" cy="111482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3501-01 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JULIO DE 2023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373319"/>
              </p:ext>
            </p:extLst>
          </p:nvPr>
        </p:nvGraphicFramePr>
        <p:xfrm>
          <a:off x="3385930" y="2425148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8089985"/>
              </p:ext>
            </p:extLst>
          </p:nvPr>
        </p:nvGraphicFramePr>
        <p:xfrm>
          <a:off x="49764" y="673768"/>
          <a:ext cx="9094236" cy="4134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8525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3501-02 DIRECCIÓN DE COMERCIO EXTERIOR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JULIO DE 2023</a:t>
            </a:r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045841" y="4829410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0242010"/>
              </p:ext>
            </p:extLst>
          </p:nvPr>
        </p:nvGraphicFramePr>
        <p:xfrm>
          <a:off x="2" y="852523"/>
          <a:ext cx="9143998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13397" y="0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GRÀFICA EJECUCIÒN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INVERSIÒN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JULIO DE 2023</a:t>
            </a:r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7302758" y="4899491"/>
            <a:ext cx="15613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7968187"/>
              </p:ext>
            </p:extLst>
          </p:nvPr>
        </p:nvGraphicFramePr>
        <p:xfrm>
          <a:off x="13397" y="699278"/>
          <a:ext cx="9130603" cy="4200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9079</TotalTime>
  <Words>102</Words>
  <Application>Microsoft Office PowerPoint</Application>
  <PresentationFormat>Presentación en pantalla (16:9)</PresentationFormat>
  <Paragraphs>18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Verdana</vt:lpstr>
      <vt:lpstr>Calibri</vt:lpstr>
      <vt:lpstr>Montserrat</vt:lpstr>
      <vt:lpstr>Arial</vt:lpstr>
      <vt:lpstr>Calibri Light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1113</cp:revision>
  <cp:lastPrinted>2023-06-06T13:06:30Z</cp:lastPrinted>
  <dcterms:modified xsi:type="dcterms:W3CDTF">2023-08-09T14:47:16Z</dcterms:modified>
</cp:coreProperties>
</file>