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33"/>
    <a:srgbClr val="043460"/>
    <a:srgbClr val="66CCFF"/>
    <a:srgbClr val="0099FF"/>
    <a:srgbClr val="3366FF"/>
    <a:srgbClr val="FF9900"/>
    <a:srgbClr val="FF00FF"/>
    <a:srgbClr val="1D9A7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LIO%2031%20DE%202023%20PRESPTO\GRAFICA%20CONSOLIDADO%20SECCION%203501%20MINCIT%20JULIO%2031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LIO%2031%20DE%202023%20PRESPTO\GRAFICA%20CONSOLIDADO%20SECCION%203501%20MINCIT%20JULIO%2031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LIO%2031%20DE%202023%20PRESPTO\GRAFICA%20CONSOLIDADO%20SECCION%203501%20MINCIT%20JULIO%2031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JULIO%2031%20DE%202023%20PRESPTO\GRAFICA%20CONSOLIDADO%20SECCION%203501%20MINCIT%20JULIO%2031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TOT!$K$17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524633265444871E-2"/>
                  <c:y val="9.2263799534516425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08223174731034"/>
                      <c:h val="5.531219631386020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1728394847956252E-2"/>
                  <c:y val="-0.1107164141442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728394847956252E-2"/>
                  <c:y val="5.2282751123691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660493559945852E-3"/>
                  <c:y val="0.16915007716488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60493559945315E-3"/>
                  <c:y val="9.841459035047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26234549196172E-2"/>
                  <c:y val="8.918822250512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TOT!$L$17:$R$17</c:f>
              <c:numCache>
                <c:formatCode>#,##0.00</c:formatCode>
                <c:ptCount val="7"/>
                <c:pt idx="0">
                  <c:v>458808.04200000002</c:v>
                </c:pt>
                <c:pt idx="1">
                  <c:v>1187.338</c:v>
                </c:pt>
                <c:pt idx="2">
                  <c:v>457620.70400000003</c:v>
                </c:pt>
                <c:pt idx="3">
                  <c:v>337626.56834745</c:v>
                </c:pt>
                <c:pt idx="4">
                  <c:v>241704.81249231999</c:v>
                </c:pt>
                <c:pt idx="5">
                  <c:v>241516.03949732002</c:v>
                </c:pt>
                <c:pt idx="6">
                  <c:v>119994.13565254999</c:v>
                </c:pt>
              </c:numCache>
            </c:numRef>
          </c:val>
        </c:ser>
        <c:ser>
          <c:idx val="1"/>
          <c:order val="1"/>
          <c:tx>
            <c:strRef>
              <c:f>TOT!$K$18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99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TOT!$L$18:$R$18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TOT!$K$19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1990740339917974E-2"/>
                  <c:y val="-6.458457491750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434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  <a:solidFill>
                      <a:srgbClr val="0434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TOT!$L$19:$R$19</c:f>
              <c:numCache>
                <c:formatCode>#,##0.00</c:formatCode>
                <c:ptCount val="7"/>
                <c:pt idx="0">
                  <c:v>447580.23053300002</c:v>
                </c:pt>
                <c:pt idx="1">
                  <c:v>0</c:v>
                </c:pt>
                <c:pt idx="2">
                  <c:v>447580.23053300002</c:v>
                </c:pt>
                <c:pt idx="3">
                  <c:v>295132.34202763002</c:v>
                </c:pt>
                <c:pt idx="4">
                  <c:v>21645.777371839995</c:v>
                </c:pt>
                <c:pt idx="5">
                  <c:v>21645.777371839995</c:v>
                </c:pt>
                <c:pt idx="6">
                  <c:v>152447.88850537001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959248"/>
        <c:axId val="1147962512"/>
        <c:axId val="0"/>
      </c:bar3DChart>
      <c:catAx>
        <c:axId val="11479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2512"/>
        <c:crosses val="autoZero"/>
        <c:auto val="1"/>
        <c:lblAlgn val="ctr"/>
        <c:lblOffset val="100"/>
        <c:noMultiLvlLbl val="0"/>
      </c:catAx>
      <c:valAx>
        <c:axId val="11479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5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561360188250245E-2"/>
          <c:y val="1.6643288201243611E-2"/>
          <c:w val="0.74783691468032742"/>
          <c:h val="0.727270775120795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GG!$K$20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7.9166675324439453E-2"/>
                  <c:y val="9.0905208295804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GG!$L$19:$R$19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GG!$L$20:$R$20</c:f>
              <c:numCache>
                <c:formatCode>#,##0.00</c:formatCode>
                <c:ptCount val="7"/>
                <c:pt idx="0">
                  <c:v>441430.20799999998</c:v>
                </c:pt>
                <c:pt idx="1">
                  <c:v>0</c:v>
                </c:pt>
                <c:pt idx="2">
                  <c:v>441430.20799999998</c:v>
                </c:pt>
                <c:pt idx="3">
                  <c:v>328451.86870965001</c:v>
                </c:pt>
                <c:pt idx="4">
                  <c:v>233133.39374974999</c:v>
                </c:pt>
                <c:pt idx="5">
                  <c:v>232944.62075475001</c:v>
                </c:pt>
                <c:pt idx="6">
                  <c:v>112978.33929034998</c:v>
                </c:pt>
              </c:numCache>
            </c:numRef>
          </c:val>
        </c:ser>
        <c:ser>
          <c:idx val="1"/>
          <c:order val="1"/>
          <c:tx>
            <c:strRef>
              <c:f>GG!$K$21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GG!$L$19:$R$19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GG!$L$21:$R$21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GG!$K$22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GG!$L$19:$R$19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GG!$L$22:$R$22</c:f>
              <c:numCache>
                <c:formatCode>#,##0.00</c:formatCode>
                <c:ptCount val="7"/>
                <c:pt idx="0">
                  <c:v>434225.23053300002</c:v>
                </c:pt>
                <c:pt idx="1">
                  <c:v>0</c:v>
                </c:pt>
                <c:pt idx="2">
                  <c:v>434225.23053300002</c:v>
                </c:pt>
                <c:pt idx="3">
                  <c:v>286067.40840949002</c:v>
                </c:pt>
                <c:pt idx="4">
                  <c:v>17341.470254289998</c:v>
                </c:pt>
                <c:pt idx="5">
                  <c:v>17341.470254289998</c:v>
                </c:pt>
                <c:pt idx="6">
                  <c:v>148157.82212351001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965776"/>
        <c:axId val="1147966320"/>
        <c:axId val="1054639872"/>
      </c:bar3DChart>
      <c:catAx>
        <c:axId val="11479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6320"/>
        <c:crosses val="autoZero"/>
        <c:auto val="1"/>
        <c:lblAlgn val="ctr"/>
        <c:lblOffset val="100"/>
        <c:noMultiLvlLbl val="0"/>
      </c:catAx>
      <c:valAx>
        <c:axId val="114796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5776"/>
        <c:crosses val="autoZero"/>
        <c:crossBetween val="between"/>
      </c:valAx>
      <c:serAx>
        <c:axId val="1054639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63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100136081602999E-2"/>
          <c:y val="3.6545758716895936E-2"/>
          <c:w val="0.73556502590151018"/>
          <c:h val="0.737390601435408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DCE!$K$15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043460"/>
            </a:solidFill>
            <a:ln>
              <a:noFill/>
            </a:ln>
            <a:effectLst/>
            <a:sp3d/>
          </c:spPr>
          <c:invertIfNegative val="0"/>
          <c:cat>
            <c:strRef>
              <c:f>DCE!$L$14:$R$14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DCE!$L$15:$R$15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9174.6996377999985</c:v>
                </c:pt>
                <c:pt idx="4">
                  <c:v>8571.4187425700002</c:v>
                </c:pt>
                <c:pt idx="5">
                  <c:v>8571.4187425700002</c:v>
                </c:pt>
                <c:pt idx="6">
                  <c:v>7015.7963622000007</c:v>
                </c:pt>
              </c:numCache>
            </c:numRef>
          </c:val>
        </c:ser>
        <c:ser>
          <c:idx val="1"/>
          <c:order val="1"/>
          <c:tx>
            <c:strRef>
              <c:f>DCE!$K$16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DCE!$L$14:$R$14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DCE!$L$16:$R$16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9064.9336181399995</c:v>
                </c:pt>
                <c:pt idx="4">
                  <c:v>4304.3071175499999</c:v>
                </c:pt>
                <c:pt idx="5">
                  <c:v>4304.3071175499999</c:v>
                </c:pt>
                <c:pt idx="6">
                  <c:v>4290.0663818600005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7966864"/>
        <c:axId val="1147967408"/>
        <c:axId val="1054641120"/>
      </c:bar3DChart>
      <c:catAx>
        <c:axId val="114796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7408"/>
        <c:crosses val="autoZero"/>
        <c:auto val="1"/>
        <c:lblAlgn val="ctr"/>
        <c:lblOffset val="100"/>
        <c:noMultiLvlLbl val="0"/>
      </c:catAx>
      <c:valAx>
        <c:axId val="11479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6864"/>
        <c:crosses val="autoZero"/>
        <c:crossBetween val="between"/>
      </c:valAx>
      <c:serAx>
        <c:axId val="1054641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740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INV!$I$4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INV!$J$3:$P$3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 COMPROMETER</c:v>
                </c:pt>
              </c:strCache>
            </c:strRef>
          </c:cat>
          <c:val>
            <c:numRef>
              <c:f>INV!$J$4:$P$4</c:f>
              <c:numCache>
                <c:formatCode>#,##0.00</c:formatCode>
                <c:ptCount val="7"/>
                <c:pt idx="0">
                  <c:v>36131.800000000003</c:v>
                </c:pt>
                <c:pt idx="1">
                  <c:v>32920.607530529996</c:v>
                </c:pt>
                <c:pt idx="2">
                  <c:v>3211.1924694700001</c:v>
                </c:pt>
                <c:pt idx="3">
                  <c:v>30288.500022619999</c:v>
                </c:pt>
                <c:pt idx="4">
                  <c:v>5554.4824794599999</c:v>
                </c:pt>
                <c:pt idx="5">
                  <c:v>5554.4824794599999</c:v>
                </c:pt>
                <c:pt idx="6">
                  <c:v>5843.2999773800011</c:v>
                </c:pt>
              </c:numCache>
            </c:numRef>
          </c:val>
        </c:ser>
        <c:ser>
          <c:idx val="1"/>
          <c:order val="1"/>
          <c:tx>
            <c:strRef>
              <c:f>INV!$I$5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INV!$J$3:$P$3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 COMPROMETER</c:v>
                </c:pt>
              </c:strCache>
            </c:strRef>
          </c:cat>
          <c:val>
            <c:numRef>
              <c:f>INV!$J$5:$P$5</c:f>
              <c:numCache>
                <c:formatCode>#,##0.00</c:formatCode>
                <c:ptCount val="7"/>
                <c:pt idx="0">
                  <c:v>208061.219553</c:v>
                </c:pt>
                <c:pt idx="1">
                  <c:v>66248.657769969999</c:v>
                </c:pt>
                <c:pt idx="2">
                  <c:v>141812.56178302999</c:v>
                </c:pt>
                <c:pt idx="3">
                  <c:v>63524.751572220004</c:v>
                </c:pt>
                <c:pt idx="4">
                  <c:v>6596.10559818</c:v>
                </c:pt>
                <c:pt idx="5">
                  <c:v>6596.10559818</c:v>
                </c:pt>
                <c:pt idx="6">
                  <c:v>144536.46798078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969584"/>
        <c:axId val="1147970128"/>
      </c:barChart>
      <c:lineChart>
        <c:grouping val="standard"/>
        <c:varyColors val="0"/>
        <c:ser>
          <c:idx val="2"/>
          <c:order val="2"/>
          <c:tx>
            <c:strRef>
              <c:f>INV!$I$6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INV!$J$3:$P$3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 COMPROMETER</c:v>
                </c:pt>
              </c:strCache>
            </c:strRef>
          </c:cat>
          <c:val>
            <c:numRef>
              <c:f>INV!$J$6:$P$6</c:f>
              <c:numCache>
                <c:formatCode>#,##0.00</c:formatCode>
                <c:ptCount val="7"/>
                <c:pt idx="0">
                  <c:v>4800</c:v>
                </c:pt>
                <c:pt idx="1">
                  <c:v>4501.2167019999997</c:v>
                </c:pt>
                <c:pt idx="2">
                  <c:v>298.783298</c:v>
                </c:pt>
                <c:pt idx="3">
                  <c:v>3821.8338223600003</c:v>
                </c:pt>
                <c:pt idx="4">
                  <c:v>2193.2586571100001</c:v>
                </c:pt>
                <c:pt idx="5">
                  <c:v>2193.2586571100001</c:v>
                </c:pt>
                <c:pt idx="6">
                  <c:v>978.16617763999989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INV!$I$7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INV!$J$3:$P$3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 COMPROMETER</c:v>
                </c:pt>
              </c:strCache>
            </c:strRef>
          </c:cat>
          <c:val>
            <c:numRef>
              <c:f>INV!$J$7:$P$7</c:f>
              <c:numCache>
                <c:formatCode>#,##0.00</c:formatCode>
                <c:ptCount val="7"/>
                <c:pt idx="0">
                  <c:v>198587.21098</c:v>
                </c:pt>
                <c:pt idx="1">
                  <c:v>197757.43364755998</c:v>
                </c:pt>
                <c:pt idx="2">
                  <c:v>829.77733244000001</c:v>
                </c:pt>
                <c:pt idx="3">
                  <c:v>197497.25661042999</c:v>
                </c:pt>
                <c:pt idx="4">
                  <c:v>7301.9306370900003</c:v>
                </c:pt>
                <c:pt idx="5">
                  <c:v>7301.9306370900003</c:v>
                </c:pt>
                <c:pt idx="6">
                  <c:v>1089.9543695700074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969584"/>
        <c:axId val="1147970128"/>
      </c:lineChart>
      <c:catAx>
        <c:axId val="114796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70128"/>
        <c:crosses val="autoZero"/>
        <c:auto val="1"/>
        <c:lblAlgn val="ctr"/>
        <c:lblOffset val="100"/>
        <c:noMultiLvlLbl val="0"/>
      </c:catAx>
      <c:valAx>
        <c:axId val="114797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7969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9/08/2023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9/08/2023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JULIO 31 DE 2023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69,82%   -  OBLIGADO 29,06 %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JULIO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56073"/>
              </p:ext>
            </p:extLst>
          </p:nvPr>
        </p:nvGraphicFramePr>
        <p:xfrm>
          <a:off x="6210084" y="1828341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59214"/>
              </p:ext>
            </p:extLst>
          </p:nvPr>
        </p:nvGraphicFramePr>
        <p:xfrm>
          <a:off x="75627" y="770021"/>
          <a:ext cx="8662737" cy="412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JULIO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089985"/>
              </p:ext>
            </p:extLst>
          </p:nvPr>
        </p:nvGraphicFramePr>
        <p:xfrm>
          <a:off x="49764" y="673768"/>
          <a:ext cx="9094236" cy="413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JULIO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242010"/>
              </p:ext>
            </p:extLst>
          </p:nvPr>
        </p:nvGraphicFramePr>
        <p:xfrm>
          <a:off x="2" y="852523"/>
          <a:ext cx="9143998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JULIO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968187"/>
              </p:ext>
            </p:extLst>
          </p:nvPr>
        </p:nvGraphicFramePr>
        <p:xfrm>
          <a:off x="13397" y="699278"/>
          <a:ext cx="9130603" cy="42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9079</TotalTime>
  <Words>102</Words>
  <Application>Microsoft Office PowerPoint</Application>
  <PresentationFormat>Presentación en pantalla (16:9)</PresentationFormat>
  <Paragraphs>18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Montserrat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1113</cp:revision>
  <cp:lastPrinted>2023-06-06T13:06:30Z</cp:lastPrinted>
  <dcterms:modified xsi:type="dcterms:W3CDTF">2023-08-09T14:47:16Z</dcterms:modified>
</cp:coreProperties>
</file>