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itchFamily="2" charset="0"/>
      <p:regular r:id="rId13"/>
      <p:bold r:id="rId14"/>
    </p:embeddedFont>
    <p:embeddedFont>
      <p:font typeface="Calibri Light" panose="020F0302020204030204" pitchFamily="34" charset="0"/>
      <p:regular r:id="rId15"/>
      <p: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FF9933"/>
    <a:srgbClr val="A50021"/>
    <a:srgbClr val="FF9900"/>
    <a:srgbClr val="008000"/>
    <a:srgbClr val="9999FF"/>
    <a:srgbClr val="9966FF"/>
    <a:srgbClr val="FF00FF"/>
    <a:srgbClr val="CC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FEBRERO%202023%20PRESPTO\GRAFICA%20SECCION%203501-01%20MINCOMERCIO%20FEBRERO%2028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FEBRERO%202023%20PRESPTO\GRAFICA%20SECCION%203501-01%20MINCOMERCIO%20FEBRERO%2028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FEBRERO%202023%20PRESPTO\GRAFICA%20SECCION%203501-01%20MINCOMERCIO%20FEBRERO%2028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FEBRERO%202023%20PRESPTO\GRAFICA%20SECCION%203501-01%20MINCOMERCIO%20FEBRERO%2028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TOTAL!$I$16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TOTAL!$J$16:$P$16</c:f>
              <c:numCache>
                <c:formatCode>#,##0.00</c:formatCode>
                <c:ptCount val="7"/>
                <c:pt idx="0">
                  <c:v>409808.04200000002</c:v>
                </c:pt>
                <c:pt idx="1">
                  <c:v>1187.338</c:v>
                </c:pt>
                <c:pt idx="2">
                  <c:v>408620.70400000003</c:v>
                </c:pt>
                <c:pt idx="3">
                  <c:v>231663.17641638999</c:v>
                </c:pt>
                <c:pt idx="4">
                  <c:v>57011.462348480003</c:v>
                </c:pt>
                <c:pt idx="5">
                  <c:v>43985.68278848</c:v>
                </c:pt>
                <c:pt idx="6">
                  <c:v>176957.52758361</c:v>
                </c:pt>
              </c:numCache>
            </c:numRef>
          </c:val>
        </c:ser>
        <c:ser>
          <c:idx val="1"/>
          <c:order val="1"/>
          <c:tx>
            <c:strRef>
              <c:f>TOTAL!$I$17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TOTAL!$J$17:$P$17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550025344"/>
        <c:axId val="-550024800"/>
      </c:barChart>
      <c:lineChart>
        <c:grouping val="standard"/>
        <c:varyColors val="0"/>
        <c:ser>
          <c:idx val="2"/>
          <c:order val="2"/>
          <c:tx>
            <c:strRef>
              <c:f>TOTAL!$I$18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1.9444444444444545E-2"/>
                  <c:y val="-4.2567463843911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3888888888889906E-3"/>
                  <c:y val="-6.8107942150258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1666666666666666E-3"/>
                  <c:y val="-6.8107942150258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B0F0"/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TOTAL!$J$18:$P$18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12284.3191343</c:v>
                </c:pt>
                <c:pt idx="4">
                  <c:v>443.94757399999997</c:v>
                </c:pt>
                <c:pt idx="5">
                  <c:v>443.94757399999997</c:v>
                </c:pt>
                <c:pt idx="6">
                  <c:v>298045.91139870003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550025344"/>
        <c:axId val="-550024800"/>
      </c:lineChart>
      <c:catAx>
        <c:axId val="-55002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50024800"/>
        <c:crosses val="autoZero"/>
        <c:auto val="1"/>
        <c:lblAlgn val="ctr"/>
        <c:lblOffset val="100"/>
        <c:noMultiLvlLbl val="0"/>
      </c:catAx>
      <c:valAx>
        <c:axId val="-550024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50025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945450568678916"/>
          <c:y val="1.8627735043134468E-2"/>
          <c:w val="0.80054549431321087"/>
          <c:h val="0.639302905317803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GG!$J$17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C000"/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GG!$K$17:$Q$17</c:f>
              <c:numCache>
                <c:formatCode>#,##0.00</c:formatCode>
                <c:ptCount val="7"/>
                <c:pt idx="0">
                  <c:v>392430.20799999998</c:v>
                </c:pt>
                <c:pt idx="1">
                  <c:v>0</c:v>
                </c:pt>
                <c:pt idx="2">
                  <c:v>392430.20799999998</c:v>
                </c:pt>
                <c:pt idx="3">
                  <c:v>228792.15016113999</c:v>
                </c:pt>
                <c:pt idx="4">
                  <c:v>55120.150166430009</c:v>
                </c:pt>
                <c:pt idx="5">
                  <c:v>42098.203019430002</c:v>
                </c:pt>
                <c:pt idx="6">
                  <c:v>163638.05783886003</c:v>
                </c:pt>
              </c:numCache>
            </c:numRef>
          </c:val>
        </c:ser>
        <c:ser>
          <c:idx val="1"/>
          <c:order val="1"/>
          <c:tx>
            <c:strRef>
              <c:f>GG!$J$18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88507183973198E-2"/>
                  <c:y val="-3.7244335101972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80461076339271E-2"/>
                  <c:y val="-7.4488670203945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0402305381696353E-3"/>
                  <c:y val="-8.1260367495213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1120691614508906E-2"/>
                  <c:y val="-5.4173578330142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6896553291607021E-2"/>
                  <c:y val="-4.7401881038874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GG!$K$18:$Q$18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GG!$J$19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GG!$K$19:$Q$19</c:f>
              <c:numCache>
                <c:formatCode>#,##0.00</c:formatCode>
                <c:ptCount val="7"/>
                <c:pt idx="0">
                  <c:v>296975.23053300002</c:v>
                </c:pt>
                <c:pt idx="1">
                  <c:v>0</c:v>
                </c:pt>
                <c:pt idx="2">
                  <c:v>296975.23053300002</c:v>
                </c:pt>
                <c:pt idx="3">
                  <c:v>7957.4786480000002</c:v>
                </c:pt>
                <c:pt idx="4">
                  <c:v>440.08597400000002</c:v>
                </c:pt>
                <c:pt idx="5">
                  <c:v>440.08597400000002</c:v>
                </c:pt>
                <c:pt idx="6">
                  <c:v>289017.75188499998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550023712"/>
        <c:axId val="-776150128"/>
        <c:axId val="0"/>
      </c:bar3DChart>
      <c:catAx>
        <c:axId val="-55002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76150128"/>
        <c:crosses val="autoZero"/>
        <c:auto val="1"/>
        <c:lblAlgn val="ctr"/>
        <c:lblOffset val="100"/>
        <c:noMultiLvlLbl val="0"/>
      </c:catAx>
      <c:valAx>
        <c:axId val="-77615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50023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DCE!$J$18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c:spPr>
          <c:invertIfNegative val="0"/>
          <c:cat>
            <c:strRef>
              <c:f>DCE!$K$17:$Q$17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DCE!$K$18:$Q$18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2871.0262552499998</c:v>
                </c:pt>
                <c:pt idx="4">
                  <c:v>1891.31218205</c:v>
                </c:pt>
                <c:pt idx="5">
                  <c:v>1887.47976905</c:v>
                </c:pt>
                <c:pt idx="6">
                  <c:v>13319.46974475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456319136"/>
        <c:axId val="-456315328"/>
      </c:barChart>
      <c:lineChart>
        <c:grouping val="standard"/>
        <c:varyColors val="0"/>
        <c:ser>
          <c:idx val="1"/>
          <c:order val="1"/>
          <c:tx>
            <c:strRef>
              <c:f>DCE!$J$19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DCE!$K$17:$Q$17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DCE!$K$19:$Q$19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4326.8404863000005</c:v>
                </c:pt>
                <c:pt idx="4">
                  <c:v>3.8616000000000001</c:v>
                </c:pt>
                <c:pt idx="5">
                  <c:v>3.8616000000000001</c:v>
                </c:pt>
                <c:pt idx="6">
                  <c:v>9028.1595137000004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56319136"/>
        <c:axId val="-456315328"/>
      </c:lineChart>
      <c:catAx>
        <c:axId val="-45631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56315328"/>
        <c:crosses val="autoZero"/>
        <c:auto val="1"/>
        <c:lblAlgn val="ctr"/>
        <c:lblOffset val="100"/>
        <c:noMultiLvlLbl val="0"/>
      </c:catAx>
      <c:valAx>
        <c:axId val="-45631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56319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8561244631401606"/>
          <c:y val="3.3260225912406328E-2"/>
          <c:w val="0.71438755368598394"/>
          <c:h val="0.717994472659951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'!$I$13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'!$J$12:$N$12</c:f>
              <c:strCache>
                <c:ptCount val="5"/>
                <c:pt idx="0">
                  <c:v>APR. VIGENTE $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'INVERSION '!$J$13:$N$13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5962.9026623</c:v>
                </c:pt>
                <c:pt idx="2">
                  <c:v>119.704954</c:v>
                </c:pt>
                <c:pt idx="3">
                  <c:v>119.704954</c:v>
                </c:pt>
                <c:pt idx="4">
                  <c:v>30168.8973377</c:v>
                </c:pt>
              </c:numCache>
            </c:numRef>
          </c:val>
        </c:ser>
        <c:ser>
          <c:idx val="1"/>
          <c:order val="1"/>
          <c:tx>
            <c:strRef>
              <c:f>'INVERSION '!$I$14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'!$J$12:$N$12</c:f>
              <c:strCache>
                <c:ptCount val="5"/>
                <c:pt idx="0">
                  <c:v>APR. VIGENTE $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'INVERSION '!$J$14:$N$14</c:f>
              <c:numCache>
                <c:formatCode>#,##0.00</c:formatCode>
                <c:ptCount val="5"/>
                <c:pt idx="0">
                  <c:v>70811.219553000003</c:v>
                </c:pt>
                <c:pt idx="1">
                  <c:v>4100.5016560000004</c:v>
                </c:pt>
                <c:pt idx="2">
                  <c:v>224.24261999999999</c:v>
                </c:pt>
                <c:pt idx="3">
                  <c:v>224.24261999999999</c:v>
                </c:pt>
                <c:pt idx="4">
                  <c:v>66710.717896999995</c:v>
                </c:pt>
              </c:numCache>
            </c:numRef>
          </c:val>
        </c:ser>
        <c:ser>
          <c:idx val="2"/>
          <c:order val="2"/>
          <c:tx>
            <c:strRef>
              <c:f>'INVERSION '!$I$15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'!$J$12:$N$12</c:f>
              <c:strCache>
                <c:ptCount val="5"/>
                <c:pt idx="0">
                  <c:v>APR. VIGENTE $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'INVERSION '!$J$15:$N$15</c:f>
              <c:numCache>
                <c:formatCode>#,##0.00</c:formatCode>
                <c:ptCount val="5"/>
                <c:pt idx="0">
                  <c:v>4800</c:v>
                </c:pt>
                <c:pt idx="1">
                  <c:v>680.547864</c:v>
                </c:pt>
                <c:pt idx="2">
                  <c:v>30</c:v>
                </c:pt>
                <c:pt idx="3">
                  <c:v>30</c:v>
                </c:pt>
                <c:pt idx="4">
                  <c:v>4119.4521359999999</c:v>
                </c:pt>
              </c:numCache>
            </c:numRef>
          </c:val>
        </c:ser>
        <c:ser>
          <c:idx val="3"/>
          <c:order val="3"/>
          <c:tx>
            <c:strRef>
              <c:f>'INVERSION '!$I$16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'!$J$12:$N$12</c:f>
              <c:strCache>
                <c:ptCount val="5"/>
                <c:pt idx="0">
                  <c:v>APR. VIGENTE $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'INVERSION '!$J$16:$N$16</c:f>
              <c:numCache>
                <c:formatCode>#,##0.00</c:formatCode>
                <c:ptCount val="5"/>
                <c:pt idx="0">
                  <c:v>198587.21098</c:v>
                </c:pt>
                <c:pt idx="1">
                  <c:v>1540.3669520000001</c:v>
                </c:pt>
                <c:pt idx="2">
                  <c:v>70</c:v>
                </c:pt>
                <c:pt idx="3">
                  <c:v>70</c:v>
                </c:pt>
                <c:pt idx="4">
                  <c:v>197046.84402799999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56323488"/>
        <c:axId val="-456322400"/>
        <c:axId val="0"/>
      </c:bar3DChart>
      <c:catAx>
        <c:axId val="-45632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56322400"/>
        <c:crosses val="autoZero"/>
        <c:auto val="1"/>
        <c:lblAlgn val="ctr"/>
        <c:lblOffset val="100"/>
        <c:noMultiLvlLbl val="0"/>
      </c:catAx>
      <c:valAx>
        <c:axId val="-45632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563234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10/03/2023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10/03/2023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FEBRERO 28 DE 2023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33,88%               -        OBLIGADO   7,98%</a:t>
            </a:r>
            <a:endParaRPr lang="es-CO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755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28" name="Imagen 1" descr="cid:image003.jpg@01D9191D.0AD50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4454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104900"/>
            <a:ext cx="7550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28 DE FEBRERO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724400"/>
            <a:ext cx="141605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960314"/>
              </p:ext>
            </p:extLst>
          </p:nvPr>
        </p:nvGraphicFramePr>
        <p:xfrm>
          <a:off x="12699" y="642242"/>
          <a:ext cx="9144000" cy="4475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2"/>
            <a:ext cx="9144000" cy="135069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28 DE FEBRERO DE 2023</a:t>
            </a:r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43069" y="4771144"/>
            <a:ext cx="1698172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295188"/>
              </p:ext>
            </p:extLst>
          </p:nvPr>
        </p:nvGraphicFramePr>
        <p:xfrm>
          <a:off x="0" y="853060"/>
          <a:ext cx="9144000" cy="429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>
                <a:solidFill>
                  <a:schemeClr val="bg1"/>
                </a:solidFill>
              </a:rPr>
              <a:t>U</a:t>
            </a:r>
            <a:r>
              <a:rPr lang="es-CO" sz="1400" dirty="0" smtClean="0">
                <a:solidFill>
                  <a:schemeClr val="bg1"/>
                </a:solidFill>
              </a:rPr>
              <a:t>NIDAD </a:t>
            </a:r>
            <a:r>
              <a:rPr lang="es-CO" sz="1400" dirty="0">
                <a:solidFill>
                  <a:schemeClr val="bg1"/>
                </a:solidFill>
              </a:rPr>
              <a:t>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28 DE FEBRERO DE 2023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226780"/>
              </p:ext>
            </p:extLst>
          </p:nvPr>
        </p:nvGraphicFramePr>
        <p:xfrm>
          <a:off x="1" y="590940"/>
          <a:ext cx="9143999" cy="4410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28 DE FEBRERO DE 2023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647452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</a:t>
            </a: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millones</a:t>
            </a: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525895"/>
              </p:ext>
            </p:extLst>
          </p:nvPr>
        </p:nvGraphicFramePr>
        <p:xfrm>
          <a:off x="106017" y="699279"/>
          <a:ext cx="8965096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8263</TotalTime>
  <Words>111</Words>
  <Application>Microsoft Office PowerPoint</Application>
  <PresentationFormat>Presentación en pantalla (16:9)</PresentationFormat>
  <Paragraphs>15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FEBRERO 28 DE 2023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1023</cp:revision>
  <cp:lastPrinted>2022-10-07T18:03:32Z</cp:lastPrinted>
  <dcterms:modified xsi:type="dcterms:W3CDTF">2023-03-10T21:53:28Z</dcterms:modified>
</cp:coreProperties>
</file>