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9"/>
  </p:notesMasterIdLst>
  <p:sldIdLst>
    <p:sldId id="336" r:id="rId3"/>
    <p:sldId id="328" r:id="rId4"/>
    <p:sldId id="329" r:id="rId5"/>
    <p:sldId id="331" r:id="rId6"/>
    <p:sldId id="333" r:id="rId7"/>
    <p:sldId id="339" r:id="rId8"/>
  </p:sldIdLst>
  <p:sldSz cx="9144000" cy="5143500" type="screen16x9"/>
  <p:notesSz cx="7010400" cy="9296400"/>
  <p:embeddedFontLst>
    <p:embeddedFont>
      <p:font typeface="Montserrat" pitchFamily="2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A50021"/>
    <a:srgbClr val="FF9900"/>
    <a:srgbClr val="008000"/>
    <a:srgbClr val="9999FF"/>
    <a:srgbClr val="9966FF"/>
    <a:srgbClr val="FF00FF"/>
    <a:srgbClr val="CCFF33"/>
    <a:srgbClr val="33CC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60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ENERO%202023%20PRESPTO\GRAFICA%20%20SECCION%203501-01%20MINCOMERCIO%20ENERO%2031%20DE%202023.xls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BACKUP%20AGOSTO%2005%20DE%202022\A&#209;O%202022\PAGINA%20WEB%202022\JULIO%2031%20DE%202022%20PAGINA%20WEB\GRAFICA%20CONSOLIDADO%20SECCION%203501-01%20JULIO%2031%20DE%20202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AGOSTO%2031%20DE%202022%20PRESPTO\GRAFICA%20CONSOLIDADO%20SECCION%203501-01%20AGTO%2031%20DE%202022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SEPTIEMBRE%2030%20DE%202022%20PAG.WEB\PRESPTO\GRAFICA%20CONSOLIDADO%20SECCION%203501-01%20SEPTIEMBRE%2030%20DE%202022%20CIERRE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ENERO%202023%20PRESPTO\GRAFICA%20%20SECCION%203501-01%20MINCOMERCIO%20ENERO%2031%20DE%202023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ENERO%202023%20PRESPTO\GRAFICA%20%20SECCION%203501-01%20MINCOMERCIO%20ENERO%2031%20DE%202023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ENERO%202023%20PRESPTO\GRAFICA%20%20SECCION%203501-01%20MINCOMERCIO%20ENERO%2031%20DE%202023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ENERO%202023%20PRESPTO\GRAFICA%20%20SECCION%203501-01%20MINCOMERCIO%20ENERO%2031%20DE%202023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SEPTIEMBRE%2030%20DE%202022%20PAG.WEB\PRESPTO\GRAFICA%20CONSOLIDADO%20SECCION%203501-01%20SEPTIEMBRE%2030%20DE%202022%20CIERRE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785210234160658"/>
          <c:w val="0.98067680714180083"/>
          <c:h val="0.8000995342308429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'TOTAL '!$I$24</c:f>
              <c:strCache>
                <c:ptCount val="1"/>
                <c:pt idx="0">
                  <c:v>TOTAL PRESUPUESTO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4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>
                  <a:shade val="8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tint val="8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4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4">
                  <a:tint val="4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0416675552277629"/>
                  <c:y val="2.07788955357115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B6A8372-2C11-484D-A103-1E037962B132}" type="CATEGORYNAM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; </a:t>
                    </a:r>
                    <a:endParaRPr lang="en-US" baseline="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  <a:p>
                    <a:pPr>
                      <a:defRPr sz="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73BA5816-BFB4-4B5D-A36E-F2E1BEF39655}" type="VALUE">
                      <a:rPr lang="en-US" baseline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66671183291068"/>
                      <c:h val="8.973712352022632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868ED0B-2D6F-452B-8D93-93C3E5A4F644}" type="CATEGORYNAM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; </a:t>
                    </a:r>
                    <a:fld id="{9E03B75E-B75A-44DB-B679-30DD7933ECD1}" type="VALUE">
                      <a:rPr lang="en-US" baseline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r>
                      <a:rPr lang="en-US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1111114756489918E-2"/>
                  <c:y val="-9.41976597618924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6EF4A4A-F654-4DBA-A451-CE193D63C530}" type="CATEGORYNAME">
                      <a:rPr lang="es-E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s-ES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; </a:t>
                    </a:r>
                    <a:fld id="{3C4B4429-005D-45E1-8C7C-A9EB09853D14}" type="VALUE">
                      <a:rPr lang="es-ES" baseline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s-ES" baseline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43760764575929"/>
                      <c:h val="7.681843150207090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2.4655159089036156E-2"/>
                  <c:y val="3.48037413783606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73AE890-6A94-41A1-AE06-E2B9AAFC3C64}" type="CATEGORYNAME">
                      <a:rPr lang="en-US" sz="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8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fld id="{0A66592C-204B-4120-8F79-2DE72FC930E3}" type="VALUE">
                      <a:rPr lang="en-US" sz="800" baseline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800" baseline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13203525766686"/>
                      <c:h val="7.5344384288057231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9.8953139119601685E-2"/>
                  <c:y val="2.49346746428538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3D66892-64B9-4054-BD69-DA6DC0956940}" type="CATEGORYNAME">
                      <a:rPr lang="en-US" sz="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8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fld id="{D2E8AF75-B83E-44E0-A4E8-F75D591BFC53}" type="VALUE">
                      <a:rPr lang="en-US" sz="800" baseline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800" baseline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0694828530674"/>
                      <c:h val="8.365594250234184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7.8639391163173589E-2"/>
                  <c:y val="-5.91455008855047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94087AB-5BD3-4EB3-8932-47AEEBE09A85}" type="CATEGORYNAM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; </a:t>
                    </a:r>
                    <a:fld id="{A0357BAD-75C8-4160-B0AA-01CF7EE67A01}" type="VALUE">
                      <a:rPr lang="en-US" baseline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r>
                      <a:rPr lang="en-US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93058866926576"/>
                      <c:h val="7.257386488329568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15694444125473789"/>
                  <c:y val="3.87872716666615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8586B4B-59C7-48C9-97FA-662E2136F81C}" type="CATEGORYNAM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; </a:t>
                    </a:r>
                    <a:fld id="{C24118DB-3E76-4FEB-AF1E-79091FF10960}" type="VALUE">
                      <a:rPr lang="en-US" baseline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r>
                      <a:rPr lang="en-US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50005265749756"/>
                      <c:h val="5.9261410067849379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 '!$J$23:$P$23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'TOTAL '!$J$24:$P$24</c:f>
              <c:numCache>
                <c:formatCode>#,##0.00</c:formatCode>
                <c:ptCount val="7"/>
                <c:pt idx="0">
                  <c:v>721153.53355199995</c:v>
                </c:pt>
                <c:pt idx="1">
                  <c:v>1187.338</c:v>
                </c:pt>
                <c:pt idx="2">
                  <c:v>719966.19555199996</c:v>
                </c:pt>
                <c:pt idx="3">
                  <c:v>56021.146402689992</c:v>
                </c:pt>
                <c:pt idx="4">
                  <c:v>10006.801052210001</c:v>
                </c:pt>
                <c:pt idx="5">
                  <c:v>9150.6494768000011</c:v>
                </c:pt>
                <c:pt idx="6">
                  <c:v>663945.0491493101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75378860003806"/>
          <c:y val="0.25739297705971664"/>
          <c:w val="0.66511262194643872"/>
          <c:h val="0.71428320545695689"/>
        </c:manualLayout>
      </c:layout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DE INVERSION </a:t>
            </a:r>
          </a:p>
        </c:rich>
      </c:tx>
      <c:layout>
        <c:manualLayout>
          <c:xMode val="edge"/>
          <c:yMode val="edge"/>
          <c:x val="0.1968895291759962"/>
          <c:y val="0"/>
        </c:manualLayout>
      </c:layout>
      <c:overlay val="0"/>
      <c:spPr>
        <a:solidFill>
          <a:schemeClr val="accent4">
            <a:lumMod val="50000"/>
          </a:schemeClr>
        </a:solidFill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136555235232503E-2"/>
          <c:y val="1.6781139111084382E-2"/>
          <c:w val="0.90646791066005861"/>
          <c:h val="0.756818398420658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'TOTAL '!$I$17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'TOTAL '!$J$16:$P$16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'TOTAL '!$J$17:$P$17</c:f>
              <c:numCache>
                <c:formatCode>#,##0.00</c:formatCode>
                <c:ptCount val="7"/>
                <c:pt idx="0">
                  <c:v>409808.04200000002</c:v>
                </c:pt>
                <c:pt idx="1">
                  <c:v>1187.338</c:v>
                </c:pt>
                <c:pt idx="2">
                  <c:v>408620.70400000003</c:v>
                </c:pt>
                <c:pt idx="3">
                  <c:v>50964.091329390001</c:v>
                </c:pt>
                <c:pt idx="4">
                  <c:v>9630.3534542100006</c:v>
                </c:pt>
                <c:pt idx="5">
                  <c:v>8840.2018788000005</c:v>
                </c:pt>
                <c:pt idx="6">
                  <c:v>357656.61267060996</c:v>
                </c:pt>
              </c:numCache>
            </c:numRef>
          </c:val>
        </c:ser>
        <c:ser>
          <c:idx val="1"/>
          <c:order val="1"/>
          <c:tx>
            <c:strRef>
              <c:f>'TOTAL '!$I$18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'TOTAL '!$J$16:$P$16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'TOTAL '!$J$18:$P$18</c:f>
              <c:numCache>
                <c:formatCode>#,##0.00</c:formatCode>
                <c:ptCount val="7"/>
                <c:pt idx="0">
                  <c:v>1015.261019</c:v>
                </c:pt>
                <c:pt idx="1">
                  <c:v>0</c:v>
                </c:pt>
                <c:pt idx="2">
                  <c:v>1015.261019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1015.261019</c:v>
                </c:pt>
              </c:numCache>
            </c:numRef>
          </c:val>
        </c:ser>
        <c:ser>
          <c:idx val="2"/>
          <c:order val="2"/>
          <c:tx>
            <c:strRef>
              <c:f>'TOTAL '!$I$19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'TOTAL '!$J$16:$P$16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'TOTAL '!$J$19:$P$19</c:f>
              <c:numCache>
                <c:formatCode>#,##0.00</c:formatCode>
                <c:ptCount val="7"/>
                <c:pt idx="0">
                  <c:v>310330.23053300002</c:v>
                </c:pt>
                <c:pt idx="1">
                  <c:v>0</c:v>
                </c:pt>
                <c:pt idx="2">
                  <c:v>310330.23053300002</c:v>
                </c:pt>
                <c:pt idx="3">
                  <c:v>5057.0550733</c:v>
                </c:pt>
                <c:pt idx="4">
                  <c:v>376.44759800000003</c:v>
                </c:pt>
                <c:pt idx="5">
                  <c:v>310.44759800000003</c:v>
                </c:pt>
                <c:pt idx="6">
                  <c:v>305273.1754597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65544480"/>
        <c:axId val="1965545568"/>
        <c:axId val="0"/>
      </c:bar3DChart>
      <c:catAx>
        <c:axId val="196554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65545568"/>
        <c:crosses val="autoZero"/>
        <c:auto val="1"/>
        <c:lblAlgn val="ctr"/>
        <c:lblOffset val="100"/>
        <c:noMultiLvlLbl val="0"/>
      </c:catAx>
      <c:valAx>
        <c:axId val="196554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65544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640344106550152E-2"/>
          <c:y val="1.7627643419977624E-2"/>
          <c:w val="0.75122748192657329"/>
          <c:h val="0.888711712533581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'GESTION GRAL '!$H$17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GRAL '!$I$16:$M$16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 '!$I$17:$M$17</c:f>
              <c:numCache>
                <c:formatCode>#,##0.00</c:formatCode>
                <c:ptCount val="5"/>
                <c:pt idx="0">
                  <c:v>392430.20799999998</c:v>
                </c:pt>
                <c:pt idx="1">
                  <c:v>49175.632659009992</c:v>
                </c:pt>
                <c:pt idx="2">
                  <c:v>8748.0452570300004</c:v>
                </c:pt>
                <c:pt idx="3">
                  <c:v>7967.8936816200012</c:v>
                </c:pt>
                <c:pt idx="4">
                  <c:v>343254.57534098998</c:v>
                </c:pt>
              </c:numCache>
            </c:numRef>
          </c:val>
        </c:ser>
        <c:ser>
          <c:idx val="1"/>
          <c:order val="1"/>
          <c:tx>
            <c:strRef>
              <c:f>'GESTION GRAL '!$H$18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GRAL '!$I$16:$M$16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 '!$I$18:$M$18</c:f>
              <c:numCache>
                <c:formatCode>#,##0.00</c:formatCode>
                <c:ptCount val="5"/>
                <c:pt idx="0">
                  <c:v>1015.261019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1015.261019</c:v>
                </c:pt>
              </c:numCache>
            </c:numRef>
          </c:val>
        </c:ser>
        <c:ser>
          <c:idx val="2"/>
          <c:order val="2"/>
          <c:tx>
            <c:strRef>
              <c:f>'GESTION GRAL '!$H$19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GRAL '!$I$16:$M$16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 '!$I$19:$M$19</c:f>
              <c:numCache>
                <c:formatCode>#,##0.00</c:formatCode>
                <c:ptCount val="5"/>
                <c:pt idx="0">
                  <c:v>296975.23053300002</c:v>
                </c:pt>
                <c:pt idx="1">
                  <c:v>2342.3709760000002</c:v>
                </c:pt>
                <c:pt idx="2">
                  <c:v>376.44759800000003</c:v>
                </c:pt>
                <c:pt idx="3">
                  <c:v>310.44759800000003</c:v>
                </c:pt>
                <c:pt idx="4">
                  <c:v>294632.85955699999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65538496"/>
        <c:axId val="1965539584"/>
        <c:axId val="2054243872"/>
      </c:bar3DChart>
      <c:catAx>
        <c:axId val="196553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65539584"/>
        <c:crosses val="autoZero"/>
        <c:auto val="1"/>
        <c:lblAlgn val="ctr"/>
        <c:lblOffset val="100"/>
        <c:noMultiLvlLbl val="0"/>
      </c:catAx>
      <c:valAx>
        <c:axId val="196553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65538496"/>
        <c:crosses val="autoZero"/>
        <c:crossBetween val="between"/>
      </c:valAx>
      <c:serAx>
        <c:axId val="20542438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65539584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9468503937008E-2"/>
          <c:y val="3.2252895949895118E-2"/>
          <c:w val="0.91349420384951885"/>
          <c:h val="0.8004471539647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DCE!$M$15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DCE!$N$14:$T$14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DCE!$N$15:$T$15</c:f>
              <c:numCache>
                <c:formatCode>#,##0.00</c:formatCode>
                <c:ptCount val="7"/>
                <c:pt idx="0">
                  <c:v>17377.833999999999</c:v>
                </c:pt>
                <c:pt idx="1">
                  <c:v>1187.338</c:v>
                </c:pt>
                <c:pt idx="2">
                  <c:v>16190.495999999999</c:v>
                </c:pt>
                <c:pt idx="3">
                  <c:v>1788.4586703800001</c:v>
                </c:pt>
                <c:pt idx="4">
                  <c:v>882.30819718000009</c:v>
                </c:pt>
                <c:pt idx="5">
                  <c:v>872.30819717999998</c:v>
                </c:pt>
                <c:pt idx="6">
                  <c:v>14402.03732962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5546112"/>
        <c:axId val="1965540128"/>
      </c:barChart>
      <c:lineChart>
        <c:grouping val="standard"/>
        <c:varyColors val="0"/>
        <c:ser>
          <c:idx val="1"/>
          <c:order val="1"/>
          <c:tx>
            <c:strRef>
              <c:f>DCE!$M$16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DCE!$N$14:$T$14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DCE!$N$16:$T$16</c:f>
              <c:numCache>
                <c:formatCode>#,##0.00</c:formatCode>
                <c:ptCount val="7"/>
                <c:pt idx="0">
                  <c:v>13355</c:v>
                </c:pt>
                <c:pt idx="1">
                  <c:v>0</c:v>
                </c:pt>
                <c:pt idx="2">
                  <c:v>13355</c:v>
                </c:pt>
                <c:pt idx="3">
                  <c:v>2714.6840973000003</c:v>
                </c:pt>
                <c:pt idx="4">
                  <c:v>0</c:v>
                </c:pt>
                <c:pt idx="5">
                  <c:v>0</c:v>
                </c:pt>
                <c:pt idx="6">
                  <c:v>10640.3159027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65546112"/>
        <c:axId val="1965540128"/>
      </c:lineChart>
      <c:catAx>
        <c:axId val="196554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65540128"/>
        <c:crosses val="autoZero"/>
        <c:auto val="1"/>
        <c:lblAlgn val="ctr"/>
        <c:lblOffset val="100"/>
        <c:noMultiLvlLbl val="0"/>
      </c:catAx>
      <c:valAx>
        <c:axId val="196554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65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809828441779804"/>
          <c:y val="2.0015418269363545E-2"/>
          <c:w val="0.73190171558220207"/>
          <c:h val="0.73928101724389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Hoja1!$G$4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Hoja1!$H$3:$L$3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APROPIACION SIN COMPROMETER ($)</c:v>
                </c:pt>
              </c:strCache>
            </c:strRef>
          </c:cat>
          <c:val>
            <c:numRef>
              <c:f>Hoja1!$H$4:$L$4</c:f>
              <c:numCache>
                <c:formatCode>#,##0.00</c:formatCode>
                <c:ptCount val="5"/>
                <c:pt idx="0">
                  <c:v>36131.800000000003</c:v>
                </c:pt>
                <c:pt idx="1">
                  <c:v>3384.2853133000003</c:v>
                </c:pt>
                <c:pt idx="2">
                  <c:v>72.447597999999999</c:v>
                </c:pt>
                <c:pt idx="3">
                  <c:v>72.447597999999999</c:v>
                </c:pt>
                <c:pt idx="4">
                  <c:v>32747.5146867</c:v>
                </c:pt>
              </c:numCache>
            </c:numRef>
          </c:val>
        </c:ser>
        <c:ser>
          <c:idx val="1"/>
          <c:order val="1"/>
          <c:tx>
            <c:strRef>
              <c:f>Hoja1!$G$5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Hoja1!$H$3:$L$3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APROPIACION SIN COMPROMETER ($)</c:v>
                </c:pt>
              </c:strCache>
            </c:strRef>
          </c:cat>
          <c:val>
            <c:numRef>
              <c:f>Hoja1!$H$5:$L$5</c:f>
              <c:numCache>
                <c:formatCode>#,##0.00</c:formatCode>
                <c:ptCount val="5"/>
                <c:pt idx="0">
                  <c:v>70811.219553000003</c:v>
                </c:pt>
                <c:pt idx="1">
                  <c:v>1275.992776</c:v>
                </c:pt>
                <c:pt idx="2">
                  <c:v>204</c:v>
                </c:pt>
                <c:pt idx="3">
                  <c:v>138</c:v>
                </c:pt>
                <c:pt idx="4">
                  <c:v>69535.226777000003</c:v>
                </c:pt>
              </c:numCache>
            </c:numRef>
          </c:val>
        </c:ser>
        <c:ser>
          <c:idx val="2"/>
          <c:order val="2"/>
          <c:tx>
            <c:strRef>
              <c:f>Hoja1!$G$6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Hoja1!$H$3:$L$3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APROPIACION SIN COMPROMETER ($)</c:v>
                </c:pt>
              </c:strCache>
            </c:strRef>
          </c:cat>
          <c:val>
            <c:numRef>
              <c:f>Hoja1!$H$6:$L$6</c:f>
              <c:numCache>
                <c:formatCode>#,##0.00</c:formatCode>
                <c:ptCount val="5"/>
                <c:pt idx="0">
                  <c:v>4800</c:v>
                </c:pt>
                <c:pt idx="1">
                  <c:v>326.77698400000003</c:v>
                </c:pt>
                <c:pt idx="2">
                  <c:v>30</c:v>
                </c:pt>
                <c:pt idx="3">
                  <c:v>30</c:v>
                </c:pt>
                <c:pt idx="4">
                  <c:v>4473.2230159999999</c:v>
                </c:pt>
              </c:numCache>
            </c:numRef>
          </c:val>
        </c:ser>
        <c:ser>
          <c:idx val="3"/>
          <c:order val="3"/>
          <c:tx>
            <c:strRef>
              <c:f>Hoja1!$G$7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Hoja1!$H$3:$L$3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APROPIACION SIN COMPROMETER ($)</c:v>
                </c:pt>
              </c:strCache>
            </c:strRef>
          </c:cat>
          <c:val>
            <c:numRef>
              <c:f>Hoja1!$H$7:$L$7</c:f>
              <c:numCache>
                <c:formatCode>#,##0.00</c:formatCode>
                <c:ptCount val="5"/>
                <c:pt idx="0">
                  <c:v>198587.21098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198517.21098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65547744"/>
        <c:axId val="1965548832"/>
        <c:axId val="0"/>
      </c:bar3DChart>
      <c:catAx>
        <c:axId val="196554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65548832"/>
        <c:crosses val="autoZero"/>
        <c:auto val="1"/>
        <c:lblAlgn val="ctr"/>
        <c:lblOffset val="100"/>
        <c:noMultiLvlLbl val="0"/>
      </c:catAx>
      <c:valAx>
        <c:axId val="196554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65547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0.00476</cdr:x>
      <cdr:y>0.95268</cdr:y>
    </cdr:from>
    <cdr:to>
      <cdr:x>0.20884</cdr:x>
      <cdr:y>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43543" y="4367042"/>
          <a:ext cx="1866122" cy="216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Cifra en millones de pesos </a:t>
          </a:r>
          <a:endParaRPr lang="es-CO" sz="11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13/02/2023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1">
                <a:lumMod val="85000"/>
              </a:schemeClr>
            </a:gs>
            <a:gs pos="95000">
              <a:schemeClr val="bg1">
                <a:lumMod val="8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221" y="1498060"/>
            <a:ext cx="7266562" cy="1731524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ENERO 31 DE 2023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079770" y="2791839"/>
            <a:ext cx="70330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 smtClean="0"/>
              <a:t>        COMPROMETIDO   </a:t>
            </a:r>
            <a:r>
              <a:rPr lang="es-CO" dirty="0"/>
              <a:t> </a:t>
            </a:r>
            <a:r>
              <a:rPr lang="es-CO" dirty="0" smtClean="0"/>
              <a:t>7,78%              -        OBLIGADO   1,39%</a:t>
            </a:r>
            <a:endParaRPr lang="es-CO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755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028" name="Imagen 1" descr="cid:image003.jpg@01D9191D.0AD50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4454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104900"/>
            <a:ext cx="7550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400" dirty="0" smtClean="0">
                <a:solidFill>
                  <a:schemeClr val="bg1"/>
                </a:solidFill>
              </a:rPr>
              <a:t>GRAFICA EJECUCIÓN PRESUPUESTAL ACUMULADA </a:t>
            </a: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SECCIÓN 3501 MINCOMERCIO CON CORTE AL  31 DE ENERO DE 2023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0" y="4933950"/>
            <a:ext cx="141605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673870"/>
              </p:ext>
            </p:extLst>
          </p:nvPr>
        </p:nvGraphicFramePr>
        <p:xfrm>
          <a:off x="5101721" y="2022304"/>
          <a:ext cx="3974533" cy="22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105469"/>
              </p:ext>
            </p:extLst>
          </p:nvPr>
        </p:nvGraphicFramePr>
        <p:xfrm>
          <a:off x="9472281" y="-106700"/>
          <a:ext cx="4393244" cy="415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055789"/>
              </p:ext>
            </p:extLst>
          </p:nvPr>
        </p:nvGraphicFramePr>
        <p:xfrm>
          <a:off x="4787900" y="0"/>
          <a:ext cx="4356100" cy="415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351873"/>
              </p:ext>
            </p:extLst>
          </p:nvPr>
        </p:nvGraphicFramePr>
        <p:xfrm>
          <a:off x="4612273" y="75678"/>
          <a:ext cx="4531726" cy="408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876027"/>
              </p:ext>
            </p:extLst>
          </p:nvPr>
        </p:nvGraphicFramePr>
        <p:xfrm>
          <a:off x="-1" y="685800"/>
          <a:ext cx="91440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2"/>
            <a:ext cx="9144000" cy="135069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400" dirty="0" smtClean="0">
                <a:solidFill>
                  <a:schemeClr val="bg1"/>
                </a:solidFill>
              </a:rPr>
              <a:t>GRÁFICA </a:t>
            </a:r>
            <a:r>
              <a:rPr lang="es-CO" sz="1400" dirty="0">
                <a:solidFill>
                  <a:schemeClr val="bg1"/>
                </a:solidFill>
              </a:rPr>
              <a:t>EJECUCIÓN PRESUPUESTAL ACUMULADA    </a:t>
            </a:r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UNIDAD </a:t>
            </a:r>
            <a:r>
              <a:rPr lang="es-CO" sz="1400" dirty="0">
                <a:solidFill>
                  <a:schemeClr val="bg1"/>
                </a:solidFill>
              </a:rPr>
              <a:t>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31 DE ENERO DE 2023</a:t>
            </a:r>
            <a:endParaRPr sz="1400" dirty="0"/>
          </a:p>
        </p:txBody>
      </p:sp>
      <p:sp>
        <p:nvSpPr>
          <p:cNvPr id="4" name="Rectángulo 3"/>
          <p:cNvSpPr/>
          <p:nvPr/>
        </p:nvSpPr>
        <p:spPr>
          <a:xfrm flipH="1">
            <a:off x="143069" y="4771144"/>
            <a:ext cx="1698172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186127"/>
              </p:ext>
            </p:extLst>
          </p:nvPr>
        </p:nvGraphicFramePr>
        <p:xfrm>
          <a:off x="68424" y="901959"/>
          <a:ext cx="9013371" cy="386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59094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GRÁFICA </a:t>
            </a:r>
            <a:r>
              <a:rPr lang="es-CO" sz="1400" dirty="0">
                <a:solidFill>
                  <a:schemeClr val="bg1"/>
                </a:solidFill>
              </a:rPr>
              <a:t>EJECUCIÓN PRESUPUESTAL ACUMULADA   </a:t>
            </a:r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400" dirty="0">
                <a:solidFill>
                  <a:schemeClr val="bg1"/>
                </a:solidFill>
              </a:rPr>
              <a:t>U</a:t>
            </a:r>
            <a:r>
              <a:rPr lang="es-CO" sz="1400" dirty="0" smtClean="0">
                <a:solidFill>
                  <a:schemeClr val="bg1"/>
                </a:solidFill>
              </a:rPr>
              <a:t>NIDAD </a:t>
            </a:r>
            <a:r>
              <a:rPr lang="es-CO" sz="1400" dirty="0">
                <a:solidFill>
                  <a:schemeClr val="bg1"/>
                </a:solidFill>
              </a:rPr>
              <a:t>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31 DE ENERO DE 2023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638200"/>
              </p:ext>
            </p:extLst>
          </p:nvPr>
        </p:nvGraphicFramePr>
        <p:xfrm>
          <a:off x="0" y="590939"/>
          <a:ext cx="9144000" cy="459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3397" y="0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</a:t>
            </a:r>
            <a:r>
              <a:rPr lang="es-CO" sz="1400" dirty="0" smtClean="0">
                <a:solidFill>
                  <a:schemeClr val="bg1"/>
                </a:solidFill>
              </a:rPr>
              <a:t>AL 31 DE ENERO DE 2023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987329"/>
              </p:ext>
            </p:extLst>
          </p:nvPr>
        </p:nvGraphicFramePr>
        <p:xfrm>
          <a:off x="13396" y="699279"/>
          <a:ext cx="9130603" cy="420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-5979"/>
            <a:ext cx="9144000" cy="5655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s-ES" sz="1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EJECUCIÓN PRESUPUESTO </a:t>
            </a:r>
            <a:r>
              <a:rPr lang="es-ES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MINISTERIO DE COMERCIO INDUSTRIA Y TURISMO  CON CORTE AL 31 DE ENERO DE 2023</a:t>
            </a:r>
          </a:p>
          <a:p>
            <a:endParaRPr lang="es-CO" sz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626699"/>
              </p:ext>
            </p:extLst>
          </p:nvPr>
        </p:nvGraphicFramePr>
        <p:xfrm>
          <a:off x="192832" y="559521"/>
          <a:ext cx="8951165" cy="4583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555756"/>
              </p:ext>
            </p:extLst>
          </p:nvPr>
        </p:nvGraphicFramePr>
        <p:xfrm>
          <a:off x="0" y="559521"/>
          <a:ext cx="9143997" cy="458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09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8160</TotalTime>
  <Words>156</Words>
  <Application>Microsoft Office PowerPoint</Application>
  <PresentationFormat>Presentación en pantalla (16:9)</PresentationFormat>
  <Paragraphs>26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Montserrat</vt:lpstr>
      <vt:lpstr>Calibri</vt:lpstr>
      <vt:lpstr>Arial</vt:lpstr>
      <vt:lpstr>Calibri Light</vt:lpstr>
      <vt:lpstr>Arial Narrow</vt:lpstr>
      <vt:lpstr>1_Office Theme</vt:lpstr>
      <vt:lpstr>Office Theme</vt:lpstr>
      <vt:lpstr>SECCIÓN 3501 - MINISTERIO DE COMERCIO INDUSTRIA Y TURISMO                          EJECUCIÓN  PRESUPUESTAL  ACUMULADA                                                         ENERO 31 DE 2023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1014</cp:revision>
  <cp:lastPrinted>2022-10-07T18:03:32Z</cp:lastPrinted>
  <dcterms:modified xsi:type="dcterms:W3CDTF">2023-02-13T18:39:28Z</dcterms:modified>
</cp:coreProperties>
</file>