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707" r:id="rId1"/>
    <p:sldMasterId id="2147483721" r:id="rId2"/>
  </p:sldMasterIdLst>
  <p:notesMasterIdLst>
    <p:notesMasterId r:id="rId8"/>
  </p:notesMasterIdLst>
  <p:sldIdLst>
    <p:sldId id="338" r:id="rId3"/>
    <p:sldId id="328" r:id="rId4"/>
    <p:sldId id="329" r:id="rId5"/>
    <p:sldId id="331" r:id="rId6"/>
    <p:sldId id="333" r:id="rId7"/>
  </p:sldIdLst>
  <p:sldSz cx="9144000" cy="5143500" type="screen16x9"/>
  <p:notesSz cx="7010400" cy="9296400"/>
  <p:embeddedFontLst>
    <p:embeddedFont>
      <p:font typeface="Verdana" panose="020B0604030504040204" pitchFamily="34" charset="0"/>
      <p:regular r:id="rId9"/>
      <p:bold r:id="rId10"/>
      <p:italic r:id="rId11"/>
      <p:boldItalic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Montserrat" pitchFamily="2" charset="0"/>
      <p:regular r:id="rId17"/>
      <p:bold r:id="rId18"/>
    </p:embeddedFont>
    <p:embeddedFont>
      <p:font typeface="Calibri Light" panose="020F0302020204030204" pitchFamily="34" charset="0"/>
      <p:regular r:id="rId19"/>
      <p: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  <a:srgbClr val="043460"/>
    <a:srgbClr val="1D9A78"/>
    <a:srgbClr val="111511"/>
    <a:srgbClr val="3366FF"/>
    <a:srgbClr val="66CCFF"/>
    <a:srgbClr val="0099FF"/>
    <a:srgbClr val="FF9933"/>
    <a:srgbClr val="FF990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912" autoAdjust="0"/>
    <p:restoredTop sz="94249" autoAdjust="0"/>
  </p:normalViewPr>
  <p:slideViewPr>
    <p:cSldViewPr snapToGrid="0" snapToObjects="1" showGuides="1">
      <p:cViewPr varScale="1">
        <p:scale>
          <a:sx n="154" d="100"/>
          <a:sy n="154" d="100"/>
        </p:scale>
        <p:origin x="600" y="138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23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F:\PAGINA%20WEB%202023\DICIEMBRE%2031%20DE%202023%20PRESPTO%20DEF\GRAFICA%20%20SECCION%203501%20MINCIT%20DICIEMBRE%2031%20DE%202023%20CIERRE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JUNIO%2030%20DE%202023%20PRESPTO\GRAFICA%20SECCION%203501%20MINCIT%20JUNIO%2030%20DE%202023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AGINA%20WEB%202023\DICIEMBRE%2031%20DE%202023%20PRESPTO%20DEF\GRAFICA%20%20SECCION%203501%20MINCIT%20DICIEMBRE%2031%20DE%202023%20CIERRE.xls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SEPTIEMBRE%2030%20DE%202023%20PRESPTO\GRAFICA%20SECCION%203501%20MINCIT%20SEPTIEMBRE%2030%20DE%202023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AGINA%20WEB%202023\DICIEMBRE%2031%20DE%202023%20PRESPTO%20DEF\GRAFICA%20%20SECCION%203501%20MINCIT%20DICIEMBRE%2031%20DE%202023%20CIERRE.xls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E:\PAGINA%20WEB%202023\DICIEMBRE%2031%20DE%202023%20PRESPTO%20DEF\GRAFICA%20%20SECCION%203501%20MINCIT%20DICIEMBRE%2031%20DE%202023%20CIERRE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9945452749940151"/>
          <c:y val="1.7028973300972059E-2"/>
          <c:w val="0.80054547250059849"/>
          <c:h val="0.6689814645283227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TOTAL!$J$16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2500001367016773E-2"/>
                  <c:y val="-2.17027557373151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2.777778081559288E-2"/>
                  <c:y val="-9.30118103027790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1.1111112326237233E-2"/>
                  <c:y val="-3.1003936767593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2.7777780815592826E-3"/>
                  <c:y val="-2.17027557373151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1.388889040779651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rgbClr val="FFC000"/>
              </a:solidFill>
              <a:ln>
                <a:solidFill>
                  <a:schemeClr val="accent4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TOTAL!$K$15:$Q$15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TOTAL!$K$16:$Q$16</c:f>
              <c:numCache>
                <c:formatCode>#,##0.00</c:formatCode>
                <c:ptCount val="7"/>
                <c:pt idx="0">
                  <c:v>470939.80154999997</c:v>
                </c:pt>
                <c:pt idx="1">
                  <c:v>53.338000000000001</c:v>
                </c:pt>
                <c:pt idx="2">
                  <c:v>470886.46354999999</c:v>
                </c:pt>
                <c:pt idx="3">
                  <c:v>465271.09079197003</c:v>
                </c:pt>
                <c:pt idx="4">
                  <c:v>454622.07290990005</c:v>
                </c:pt>
                <c:pt idx="5">
                  <c:v>454622.07290990005</c:v>
                </c:pt>
                <c:pt idx="6">
                  <c:v>5615.3727580299683</c:v>
                </c:pt>
              </c:numCache>
            </c:numRef>
          </c:val>
        </c:ser>
        <c:ser>
          <c:idx val="1"/>
          <c:order val="1"/>
          <c:tx>
            <c:strRef>
              <c:f>TOTAL!$J$17</c:f>
              <c:strCache>
                <c:ptCount val="1"/>
                <c:pt idx="0">
                  <c:v>SERVICIO DE LA DEUDA PUBLICA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spPr>
                <a:solidFill>
                  <a:schemeClr val="accent5">
                    <a:lumMod val="75000"/>
                  </a:schemeClr>
                </a:solidFill>
                <a:ln>
                  <a:solidFill>
                    <a:schemeClr val="bg2">
                      <a:lumMod val="25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8.3333342446778487E-3"/>
                  <c:y val="-5.2706448379421782E-2"/>
                </c:manualLayout>
              </c:layout>
              <c:spPr>
                <a:solidFill>
                  <a:schemeClr val="accent5">
                    <a:lumMod val="75000"/>
                  </a:schemeClr>
                </a:solidFill>
                <a:ln>
                  <a:solidFill>
                    <a:schemeClr val="bg2">
                      <a:lumMod val="25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3229115619982021E-2"/>
                      <c:h val="3.7158340278703419E-2"/>
                    </c:manualLayout>
                  </c15:layout>
                </c:ext>
              </c:extLst>
            </c:dLbl>
            <c:dLbl>
              <c:idx val="2"/>
              <c:spPr>
                <a:solidFill>
                  <a:schemeClr val="accent5">
                    <a:lumMod val="75000"/>
                  </a:schemeClr>
                </a:solidFill>
                <a:ln>
                  <a:solidFill>
                    <a:schemeClr val="bg2">
                      <a:lumMod val="25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pPr>
                <a:solidFill>
                  <a:srgbClr val="990000"/>
                </a:solidFill>
                <a:ln>
                  <a:solidFill>
                    <a:schemeClr val="bg2">
                      <a:lumMod val="25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3888890407795396E-3"/>
                  <c:y val="-1.1367978824255997E-16"/>
                </c:manualLayout>
              </c:layout>
              <c:spPr>
                <a:solidFill>
                  <a:schemeClr val="accent5">
                    <a:lumMod val="75000"/>
                  </a:schemeClr>
                </a:solidFill>
                <a:ln>
                  <a:solidFill>
                    <a:schemeClr val="bg2">
                      <a:lumMod val="25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spPr>
                <a:solidFill>
                  <a:schemeClr val="accent5">
                    <a:lumMod val="75000"/>
                  </a:schemeClr>
                </a:solidFill>
                <a:ln>
                  <a:solidFill>
                    <a:schemeClr val="bg2">
                      <a:lumMod val="25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spPr>
                <a:solidFill>
                  <a:schemeClr val="accent5">
                    <a:lumMod val="75000"/>
                  </a:schemeClr>
                </a:solidFill>
                <a:ln>
                  <a:solidFill>
                    <a:schemeClr val="bg2">
                      <a:lumMod val="25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solidFill>
                  <a:schemeClr val="bg2">
                    <a:lumMod val="25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TOTAL!$K$15:$Q$15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TOTAL!$K$17:$Q$17</c:f>
              <c:numCache>
                <c:formatCode>#,##0.00</c:formatCode>
                <c:ptCount val="7"/>
                <c:pt idx="0">
                  <c:v>1015.261019</c:v>
                </c:pt>
                <c:pt idx="1">
                  <c:v>0</c:v>
                </c:pt>
                <c:pt idx="2">
                  <c:v>1015.261019</c:v>
                </c:pt>
                <c:pt idx="3">
                  <c:v>1015.261019</c:v>
                </c:pt>
                <c:pt idx="4">
                  <c:v>1015.261019</c:v>
                </c:pt>
                <c:pt idx="5">
                  <c:v>1015.261019</c:v>
                </c:pt>
                <c:pt idx="6">
                  <c:v>0</c:v>
                </c:pt>
              </c:numCache>
            </c:numRef>
          </c:val>
        </c:ser>
        <c:ser>
          <c:idx val="2"/>
          <c:order val="2"/>
          <c:tx>
            <c:strRef>
              <c:f>TOTAL!$J$18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1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8784671783100591E-2"/>
                      <c:h val="4.3359127632222015E-2"/>
                    </c:manualLayout>
                  </c15:layout>
                </c:ext>
              </c:extLst>
            </c:dLbl>
            <c:dLbl>
              <c:idx val="6"/>
              <c:layout>
                <c:manualLayout>
                  <c:x val="2.2222224652474261E-2"/>
                  <c:y val="-3.10039367675930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rgbClr val="043460"/>
              </a:solidFill>
              <a:ln w="12700">
                <a:solidFill>
                  <a:schemeClr val="bg1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TOTAL!$K$15:$Q$15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TOTAL!$K$18:$Q$18</c:f>
              <c:numCache>
                <c:formatCode>#,##0.00</c:formatCode>
                <c:ptCount val="7"/>
                <c:pt idx="0">
                  <c:v>447580.23053300002</c:v>
                </c:pt>
                <c:pt idx="1">
                  <c:v>0</c:v>
                </c:pt>
                <c:pt idx="2">
                  <c:v>447580.23053300002</c:v>
                </c:pt>
                <c:pt idx="3">
                  <c:v>443120.34242814995</c:v>
                </c:pt>
                <c:pt idx="4">
                  <c:v>157261.40640841002</c:v>
                </c:pt>
                <c:pt idx="5">
                  <c:v>157261.40640841002</c:v>
                </c:pt>
                <c:pt idx="6">
                  <c:v>4459.8881048500371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37523568"/>
        <c:axId val="1237528464"/>
        <c:axId val="0"/>
      </c:bar3DChart>
      <c:catAx>
        <c:axId val="1237523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37528464"/>
        <c:crosses val="autoZero"/>
        <c:auto val="1"/>
        <c:lblAlgn val="ctr"/>
        <c:lblOffset val="100"/>
        <c:noMultiLvlLbl val="0"/>
      </c:catAx>
      <c:valAx>
        <c:axId val="12375284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3752356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GG!$H$19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4">
                <a:shade val="65000"/>
              </a:schemeClr>
            </a:solidFill>
            <a:ln>
              <a:noFill/>
            </a:ln>
            <a:effectLst/>
            <a:sp3d/>
          </c:spPr>
          <c:invertIfNegative val="0"/>
          <c:dPt>
            <c:idx val="1"/>
            <c:invertIfNegative val="0"/>
            <c:bubble3D val="0"/>
          </c:dPt>
          <c:dLbls>
            <c:dLbl>
              <c:idx val="2"/>
              <c:layout/>
              <c:spPr>
                <a:solidFill>
                  <a:schemeClr val="accent4">
                    <a:lumMod val="50000"/>
                  </a:schemeClr>
                </a:solidFill>
                <a:ln w="28575">
                  <a:solidFill>
                    <a:schemeClr val="bg1">
                      <a:lumMod val="95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0326450166934623E-2"/>
                      <c:h val="4.2045351360702102E-2"/>
                    </c:manualLayout>
                  </c15:layout>
                </c:ext>
              </c:extLst>
            </c:dLbl>
            <c:dLbl>
              <c:idx val="5"/>
              <c:layout>
                <c:manualLayout>
                  <c:x val="-2.3611113693254006E-2"/>
                  <c:y val="0"/>
                </c:manualLayout>
              </c:layout>
              <c:spPr>
                <a:solidFill>
                  <a:schemeClr val="accent4">
                    <a:lumMod val="50000"/>
                  </a:schemeClr>
                </a:solidFill>
                <a:ln w="28575">
                  <a:solidFill>
                    <a:schemeClr val="bg1">
                      <a:lumMod val="95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/>
                </c:ext>
              </c:extLst>
            </c:dLbl>
            <c:spPr>
              <a:solidFill>
                <a:schemeClr val="accent4">
                  <a:lumMod val="50000"/>
                </a:schemeClr>
              </a:solidFill>
              <a:ln w="28575">
                <a:solidFill>
                  <a:schemeClr val="bg1">
                    <a:lumMod val="95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GG!$I$18:$N$18</c:f>
              <c:strCache>
                <c:ptCount val="6"/>
                <c:pt idx="0">
                  <c:v>APR.  VIGENTE($)</c:v>
                </c:pt>
                <c:pt idx="1">
                  <c:v>COMPROMISOS ($)</c:v>
                </c:pt>
                <c:pt idx="2">
                  <c:v>RESERVA PRESUPUESTAL ($)</c:v>
                </c:pt>
                <c:pt idx="3">
                  <c:v>OBLIGACIONES      ($)</c:v>
                </c:pt>
                <c:pt idx="4">
                  <c:v>   PAGOS                 ($)</c:v>
                </c:pt>
                <c:pt idx="5">
                  <c:v>APR. SIN COMPROMETER ($)</c:v>
                </c:pt>
              </c:strCache>
            </c:strRef>
          </c:cat>
          <c:val>
            <c:numRef>
              <c:f>GG!$I$19:$N$19</c:f>
              <c:numCache>
                <c:formatCode>#,##0.00</c:formatCode>
                <c:ptCount val="6"/>
                <c:pt idx="0">
                  <c:v>453561.96755</c:v>
                </c:pt>
                <c:pt idx="1">
                  <c:v>448968.69651262998</c:v>
                </c:pt>
                <c:pt idx="2">
                  <c:v>10649.017882069922</c:v>
                </c:pt>
                <c:pt idx="3">
                  <c:v>438319.67863056005</c:v>
                </c:pt>
                <c:pt idx="4">
                  <c:v>438319.67863056005</c:v>
                </c:pt>
                <c:pt idx="5">
                  <c:v>4593.2710373699947</c:v>
                </c:pt>
              </c:numCache>
            </c:numRef>
          </c:val>
        </c:ser>
        <c:ser>
          <c:idx val="1"/>
          <c:order val="1"/>
          <c:tx>
            <c:strRef>
              <c:f>GG!$H$20</c:f>
              <c:strCache>
                <c:ptCount val="1"/>
                <c:pt idx="0">
                  <c:v>SERVICIO DE LA DEUDA PUBLICA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2"/>
              <c:layout>
                <c:manualLayout>
                  <c:x val="1.5277779448576107E-2"/>
                  <c:y val="1.4029109407831353E-3"/>
                </c:manualLayout>
              </c:layout>
              <c:spPr>
                <a:solidFill>
                  <a:schemeClr val="bg1"/>
                </a:solidFill>
                <a:ln w="19050">
                  <a:solidFill>
                    <a:schemeClr val="accent6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accent6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6006893701541309E-2"/>
                      <c:h val="2.8016241952869701E-2"/>
                    </c:manualLayout>
                  </c15:layout>
                </c:ext>
              </c:extLst>
            </c:dLbl>
            <c:spPr>
              <a:solidFill>
                <a:schemeClr val="bg1"/>
              </a:solidFill>
              <a:ln w="19050">
                <a:solidFill>
                  <a:schemeClr val="accent6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6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GG!$I$18:$N$18</c:f>
              <c:strCache>
                <c:ptCount val="6"/>
                <c:pt idx="0">
                  <c:v>APR.  VIGENTE($)</c:v>
                </c:pt>
                <c:pt idx="1">
                  <c:v>COMPROMISOS ($)</c:v>
                </c:pt>
                <c:pt idx="2">
                  <c:v>RESERVA PRESUPUESTAL ($)</c:v>
                </c:pt>
                <c:pt idx="3">
                  <c:v>OBLIGACIONES      ($)</c:v>
                </c:pt>
                <c:pt idx="4">
                  <c:v>   PAGOS                 ($)</c:v>
                </c:pt>
                <c:pt idx="5">
                  <c:v>APR. SIN COMPROMETER ($)</c:v>
                </c:pt>
              </c:strCache>
            </c:strRef>
          </c:cat>
          <c:val>
            <c:numRef>
              <c:f>GG!$I$20:$N$20</c:f>
              <c:numCache>
                <c:formatCode>#,##0.00</c:formatCode>
                <c:ptCount val="6"/>
                <c:pt idx="0">
                  <c:v>1015.261019</c:v>
                </c:pt>
                <c:pt idx="1">
                  <c:v>1015.261019</c:v>
                </c:pt>
                <c:pt idx="2">
                  <c:v>0</c:v>
                </c:pt>
                <c:pt idx="3">
                  <c:v>1015.261019</c:v>
                </c:pt>
                <c:pt idx="4">
                  <c:v>1015.261019</c:v>
                </c:pt>
                <c:pt idx="5">
                  <c:v>0</c:v>
                </c:pt>
              </c:numCache>
            </c:numRef>
          </c:val>
        </c:ser>
        <c:ser>
          <c:idx val="2"/>
          <c:order val="2"/>
          <c:tx>
            <c:strRef>
              <c:f>GG!$H$21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chemeClr val="accent4">
                <a:tint val="65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5"/>
              <c:layout>
                <c:manualLayout>
                  <c:x val="2.0833335611694519E-2"/>
                  <c:y val="-3.13498505081144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bg1">
                  <a:lumMod val="95000"/>
                </a:schemeClr>
              </a:solidFill>
              <a:ln w="38100">
                <a:solidFill>
                  <a:schemeClr val="bg1">
                    <a:lumMod val="65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GG!$I$18:$N$18</c:f>
              <c:strCache>
                <c:ptCount val="6"/>
                <c:pt idx="0">
                  <c:v>APR.  VIGENTE($)</c:v>
                </c:pt>
                <c:pt idx="1">
                  <c:v>COMPROMISOS ($)</c:v>
                </c:pt>
                <c:pt idx="2">
                  <c:v>RESERVA PRESUPUESTAL ($)</c:v>
                </c:pt>
                <c:pt idx="3">
                  <c:v>OBLIGACIONES      ($)</c:v>
                </c:pt>
                <c:pt idx="4">
                  <c:v>   PAGOS                 ($)</c:v>
                </c:pt>
                <c:pt idx="5">
                  <c:v>APR. SIN COMPROMETER ($)</c:v>
                </c:pt>
              </c:strCache>
            </c:strRef>
          </c:cat>
          <c:val>
            <c:numRef>
              <c:f>GG!$I$21:$N$21</c:f>
              <c:numCache>
                <c:formatCode>#,##0.00</c:formatCode>
                <c:ptCount val="6"/>
                <c:pt idx="0">
                  <c:v>434225.23053300002</c:v>
                </c:pt>
                <c:pt idx="1">
                  <c:v>431332.90015648998</c:v>
                </c:pt>
                <c:pt idx="2">
                  <c:v>285804.45577889995</c:v>
                </c:pt>
                <c:pt idx="3">
                  <c:v>145528.44437759003</c:v>
                </c:pt>
                <c:pt idx="4">
                  <c:v>145528.44437759003</c:v>
                </c:pt>
                <c:pt idx="5">
                  <c:v>2892.33037651001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237529008"/>
        <c:axId val="1237531728"/>
        <c:axId val="0"/>
      </c:bar3DChart>
      <c:catAx>
        <c:axId val="1237529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37531728"/>
        <c:crosses val="autoZero"/>
        <c:auto val="1"/>
        <c:lblAlgn val="ctr"/>
        <c:lblOffset val="100"/>
        <c:noMultiLvlLbl val="0"/>
      </c:catAx>
      <c:valAx>
        <c:axId val="1237531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37529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en-US" sz="1000" dirty="0" smtClean="0">
                <a:latin typeface="Verdana" panose="020B0604030504040204" pitchFamily="34" charset="0"/>
                <a:ea typeface="Verdana" panose="020B0604030504040204" pitchFamily="34" charset="0"/>
              </a:rPr>
              <a:t>GASTOS DE INVERSION </a:t>
            </a:r>
            <a:endParaRPr lang="en-US" sz="1000" dirty="0">
              <a:latin typeface="Verdana" panose="020B0604030504040204" pitchFamily="34" charset="0"/>
              <a:ea typeface="Verdana" panose="020B0604030504040204" pitchFamily="34" charset="0"/>
            </a:endParaRPr>
          </a:p>
        </c:rich>
      </c:tx>
      <c:layout/>
      <c:overlay val="0"/>
      <c:spPr>
        <a:solidFill>
          <a:schemeClr val="bg1">
            <a:lumMod val="95000"/>
          </a:schemeClr>
        </a:solidFill>
        <a:ln>
          <a:solidFill>
            <a:schemeClr val="accent4">
              <a:lumMod val="75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1.2904562562486045E-3"/>
          <c:w val="1"/>
          <c:h val="0.99870954341926232"/>
        </c:manualLayout>
      </c:layout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solidFill>
            <a:schemeClr val="bg1"/>
          </a:solidFill>
        </a:ln>
        <a:effectLst/>
        <a:sp3d/>
      </c:spPr>
    </c:sideWall>
    <c:backWall>
      <c:thickness val="0"/>
      <c:spPr>
        <a:noFill/>
        <a:ln>
          <a:solidFill>
            <a:schemeClr val="bg1"/>
          </a:solidFill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DCE!$I$18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1"/>
              <c:spPr>
                <a:solidFill>
                  <a:schemeClr val="accent4">
                    <a:lumMod val="75000"/>
                  </a:schemeClr>
                </a:solidFill>
                <a:ln w="38100">
                  <a:solidFill>
                    <a:schemeClr val="bg1">
                      <a:lumMod val="85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spPr>
              <a:solidFill>
                <a:schemeClr val="accent4">
                  <a:lumMod val="75000"/>
                </a:schemeClr>
              </a:solidFill>
              <a:ln w="38100">
                <a:solidFill>
                  <a:schemeClr val="bg1">
                    <a:lumMod val="85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DCE!$J$17:$Q$17</c:f>
              <c:strCache>
                <c:ptCount val="8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RESERVA PRESUPUESTAL ($)</c:v>
                </c:pt>
                <c:pt idx="5">
                  <c:v>OBLIGACIONES      ($)</c:v>
                </c:pt>
                <c:pt idx="6">
                  <c:v>   PAGOS                 ($)</c:v>
                </c:pt>
                <c:pt idx="7">
                  <c:v>APR. SIN COMPROMETER ($)</c:v>
                </c:pt>
              </c:strCache>
            </c:strRef>
          </c:cat>
          <c:val>
            <c:numRef>
              <c:f>DCE!$J$18:$Q$18</c:f>
              <c:numCache>
                <c:formatCode>#,##0.00</c:formatCode>
                <c:ptCount val="8"/>
                <c:pt idx="0">
                  <c:v>17377.833999999999</c:v>
                </c:pt>
                <c:pt idx="1">
                  <c:v>53.338000000000001</c:v>
                </c:pt>
                <c:pt idx="2">
                  <c:v>17324.495999999999</c:v>
                </c:pt>
                <c:pt idx="3">
                  <c:v>16302.39427934</c:v>
                </c:pt>
                <c:pt idx="4">
                  <c:v>0</c:v>
                </c:pt>
                <c:pt idx="5">
                  <c:v>16302.39427934</c:v>
                </c:pt>
                <c:pt idx="6">
                  <c:v>16302.39427934</c:v>
                </c:pt>
                <c:pt idx="7">
                  <c:v>1022.1017206599998</c:v>
                </c:pt>
              </c:numCache>
            </c:numRef>
          </c:val>
        </c:ser>
        <c:ser>
          <c:idx val="1"/>
          <c:order val="1"/>
          <c:tx>
            <c:strRef>
              <c:f>DCE!$I$19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4"/>
              <c:layout>
                <c:manualLayout>
                  <c:x val="5.5821372487117951E-3"/>
                  <c:y val="-3.51279694072350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5.2332536706673087E-2"/>
                  <c:y val="-1.5967258821470455E-3"/>
                </c:manualLayout>
              </c:layout>
              <c:spPr>
                <a:solidFill>
                  <a:schemeClr val="accent2">
                    <a:lumMod val="20000"/>
                    <a:lumOff val="80000"/>
                  </a:schemeClr>
                </a:solidFill>
                <a:ln w="28575">
                  <a:solidFill>
                    <a:schemeClr val="accent2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9833588576925313E-2"/>
                      <c:h val="4.1467096885806187E-2"/>
                    </c:manualLayout>
                  </c15:layout>
                </c:ext>
              </c:extLst>
            </c:dLbl>
            <c:spPr>
              <a:solidFill>
                <a:schemeClr val="accent2">
                  <a:lumMod val="20000"/>
                  <a:lumOff val="80000"/>
                </a:schemeClr>
              </a:solidFill>
              <a:ln w="28575">
                <a:solidFill>
                  <a:schemeClr val="accent2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DCE!$J$17:$Q$17</c:f>
              <c:strCache>
                <c:ptCount val="8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RESERVA PRESUPUESTAL ($)</c:v>
                </c:pt>
                <c:pt idx="5">
                  <c:v>OBLIGACIONES      ($)</c:v>
                </c:pt>
                <c:pt idx="6">
                  <c:v>   PAGOS                 ($)</c:v>
                </c:pt>
                <c:pt idx="7">
                  <c:v>APR. SIN COMPROMETER ($)</c:v>
                </c:pt>
              </c:strCache>
            </c:strRef>
          </c:cat>
          <c:val>
            <c:numRef>
              <c:f>DCE!$J$19:$Q$19</c:f>
              <c:numCache>
                <c:formatCode>#,##0.00</c:formatCode>
                <c:ptCount val="8"/>
                <c:pt idx="0">
                  <c:v>13355</c:v>
                </c:pt>
                <c:pt idx="1">
                  <c:v>0</c:v>
                </c:pt>
                <c:pt idx="2">
                  <c:v>13355</c:v>
                </c:pt>
                <c:pt idx="3">
                  <c:v>11787.44227166</c:v>
                </c:pt>
                <c:pt idx="4">
                  <c:v>54.480240840000988</c:v>
                </c:pt>
                <c:pt idx="5">
                  <c:v>11732.962030819999</c:v>
                </c:pt>
                <c:pt idx="6">
                  <c:v>11732.962030819999</c:v>
                </c:pt>
                <c:pt idx="7">
                  <c:v>1567.55772834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237534448"/>
        <c:axId val="1237523024"/>
        <c:axId val="0"/>
      </c:bar3DChart>
      <c:catAx>
        <c:axId val="1237534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37523024"/>
        <c:crosses val="autoZero"/>
        <c:auto val="1"/>
        <c:lblAlgn val="ctr"/>
        <c:lblOffset val="100"/>
        <c:noMultiLvlLbl val="0"/>
      </c:catAx>
      <c:valAx>
        <c:axId val="1237523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37534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0720520868117906E-2"/>
          <c:y val="1.6788994066676697E-2"/>
          <c:w val="0.92927947913188214"/>
          <c:h val="0.8769116117312797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'INVERSION '!$K$4</c:f>
              <c:strCache>
                <c:ptCount val="1"/>
                <c:pt idx="0">
                  <c:v>VICEMINISTERIO DE COMERCIO EXTERIOR 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bg1">
                  <a:lumMod val="85000"/>
                </a:schemeClr>
              </a:solidFill>
              <a:ln w="38100">
                <a:solidFill>
                  <a:schemeClr val="bg1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'INVERSION '!$L$3:$P$3</c:f>
              <c:strCache>
                <c:ptCount val="5"/>
                <c:pt idx="0">
                  <c:v>APR. VIGENTE</c:v>
                </c:pt>
                <c:pt idx="1">
                  <c:v>COMPROMISO</c:v>
                </c:pt>
                <c:pt idx="2">
                  <c:v>OBLIGACION</c:v>
                </c:pt>
                <c:pt idx="3">
                  <c:v>PAGOS</c:v>
                </c:pt>
                <c:pt idx="4">
                  <c:v>APR. SIN COMPROMETER</c:v>
                </c:pt>
              </c:strCache>
            </c:strRef>
          </c:cat>
          <c:val>
            <c:numRef>
              <c:f>'INVERSION '!$L$4:$P$4</c:f>
              <c:numCache>
                <c:formatCode>#,##0.00</c:formatCode>
                <c:ptCount val="5"/>
                <c:pt idx="0">
                  <c:v>36131.800000000003</c:v>
                </c:pt>
                <c:pt idx="1">
                  <c:v>34337.809378470003</c:v>
                </c:pt>
                <c:pt idx="2">
                  <c:v>14856.568653729999</c:v>
                </c:pt>
                <c:pt idx="3">
                  <c:v>14856.568653729999</c:v>
                </c:pt>
                <c:pt idx="4">
                  <c:v>1793.9906215299989</c:v>
                </c:pt>
              </c:numCache>
            </c:numRef>
          </c:val>
        </c:ser>
        <c:ser>
          <c:idx val="1"/>
          <c:order val="1"/>
          <c:tx>
            <c:strRef>
              <c:f>'INVERSION '!$K$5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4"/>
              <c:layout>
                <c:manualLayout>
                  <c:x val="1.6691121057393472E-2"/>
                  <c:y val="-6.3496675882074527E-2"/>
                </c:manualLayout>
              </c:layout>
              <c:spPr>
                <a:solidFill>
                  <a:schemeClr val="accent2">
                    <a:lumMod val="60000"/>
                    <a:lumOff val="40000"/>
                  </a:schemeClr>
                </a:solidFill>
                <a:ln w="28575">
                  <a:solidFill>
                    <a:schemeClr val="accent2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6590563624330176E-2"/>
                      <c:h val="3.0191333199371832E-2"/>
                    </c:manualLayout>
                  </c15:layout>
                </c:ext>
              </c:extLst>
            </c:dLbl>
            <c:spPr>
              <a:solidFill>
                <a:schemeClr val="accent2">
                  <a:lumMod val="60000"/>
                  <a:lumOff val="40000"/>
                </a:schemeClr>
              </a:solidFill>
              <a:ln w="28575">
                <a:solidFill>
                  <a:schemeClr val="accent2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'INVERSION '!$L$3:$P$3</c:f>
              <c:strCache>
                <c:ptCount val="5"/>
                <c:pt idx="0">
                  <c:v>APR. VIGENTE</c:v>
                </c:pt>
                <c:pt idx="1">
                  <c:v>COMPROMISO</c:v>
                </c:pt>
                <c:pt idx="2">
                  <c:v>OBLIGACION</c:v>
                </c:pt>
                <c:pt idx="3">
                  <c:v>PAGOS</c:v>
                </c:pt>
                <c:pt idx="4">
                  <c:v>APR. SIN COMPROMETER</c:v>
                </c:pt>
              </c:strCache>
            </c:strRef>
          </c:cat>
          <c:val>
            <c:numRef>
              <c:f>'INVERSION '!$L$5:$P$5</c:f>
              <c:numCache>
                <c:formatCode>#,##0.00</c:formatCode>
                <c:ptCount val="5"/>
                <c:pt idx="0">
                  <c:v>208061.219553</c:v>
                </c:pt>
                <c:pt idx="1">
                  <c:v>206111.24803849999</c:v>
                </c:pt>
                <c:pt idx="2">
                  <c:v>83600.718580500019</c:v>
                </c:pt>
                <c:pt idx="3">
                  <c:v>83600.718580500019</c:v>
                </c:pt>
                <c:pt idx="4">
                  <c:v>1949.9715145</c:v>
                </c:pt>
              </c:numCache>
            </c:numRef>
          </c:val>
        </c:ser>
        <c:ser>
          <c:idx val="2"/>
          <c:order val="2"/>
          <c:tx>
            <c:strRef>
              <c:f>'INVERSION '!$K$6</c:f>
              <c:strCache>
                <c:ptCount val="1"/>
                <c:pt idx="0">
                  <c:v>SECRETARIA GENERAL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'INVERSION '!$L$3:$P$3</c:f>
              <c:strCache>
                <c:ptCount val="5"/>
                <c:pt idx="0">
                  <c:v>APR. VIGENTE</c:v>
                </c:pt>
                <c:pt idx="1">
                  <c:v>COMPROMISO</c:v>
                </c:pt>
                <c:pt idx="2">
                  <c:v>OBLIGACION</c:v>
                </c:pt>
                <c:pt idx="3">
                  <c:v>PAGOS</c:v>
                </c:pt>
                <c:pt idx="4">
                  <c:v>APR. SIN COMPROMETER</c:v>
                </c:pt>
              </c:strCache>
            </c:strRef>
          </c:cat>
          <c:val>
            <c:numRef>
              <c:f>'INVERSION '!$L$6:$P$6</c:f>
              <c:numCache>
                <c:formatCode>#,##0.00</c:formatCode>
                <c:ptCount val="5"/>
                <c:pt idx="0">
                  <c:v>4800</c:v>
                </c:pt>
                <c:pt idx="1">
                  <c:v>4521.7563429699994</c:v>
                </c:pt>
                <c:pt idx="2">
                  <c:v>4371.7226929699991</c:v>
                </c:pt>
                <c:pt idx="3">
                  <c:v>4371.7226929699991</c:v>
                </c:pt>
                <c:pt idx="4">
                  <c:v>278.24365703000069</c:v>
                </c:pt>
              </c:numCache>
            </c:numRef>
          </c:val>
        </c:ser>
        <c:ser>
          <c:idx val="3"/>
          <c:order val="3"/>
          <c:tx>
            <c:strRef>
              <c:f>'INVERSION '!$K$7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4"/>
              <c:layout>
                <c:manualLayout>
                  <c:x val="3.8945949133918099E-2"/>
                  <c:y val="-6.04731380225569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accent4">
                  <a:lumMod val="50000"/>
                </a:schemeClr>
              </a:solidFill>
              <a:ln w="38100">
                <a:solidFill>
                  <a:schemeClr val="bg1">
                    <a:lumMod val="95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'INVERSION '!$L$3:$P$3</c:f>
              <c:strCache>
                <c:ptCount val="5"/>
                <c:pt idx="0">
                  <c:v>APR. VIGENTE</c:v>
                </c:pt>
                <c:pt idx="1">
                  <c:v>COMPROMISO</c:v>
                </c:pt>
                <c:pt idx="2">
                  <c:v>OBLIGACION</c:v>
                </c:pt>
                <c:pt idx="3">
                  <c:v>PAGOS</c:v>
                </c:pt>
                <c:pt idx="4">
                  <c:v>APR. SIN COMPROMETER</c:v>
                </c:pt>
              </c:strCache>
            </c:strRef>
          </c:cat>
          <c:val>
            <c:numRef>
              <c:f>'INVERSION '!$L$7:$P$7</c:f>
              <c:numCache>
                <c:formatCode>#,##0.00</c:formatCode>
                <c:ptCount val="5"/>
                <c:pt idx="0">
                  <c:v>198587.21098</c:v>
                </c:pt>
                <c:pt idx="1">
                  <c:v>198149.52866821</c:v>
                </c:pt>
                <c:pt idx="2">
                  <c:v>54432.396481210002</c:v>
                </c:pt>
                <c:pt idx="3">
                  <c:v>54432.396481210002</c:v>
                </c:pt>
                <c:pt idx="4">
                  <c:v>437.68231179000855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237529552"/>
        <c:axId val="1237524656"/>
        <c:axId val="0"/>
      </c:bar3DChart>
      <c:catAx>
        <c:axId val="1237529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37524656"/>
        <c:crosses val="autoZero"/>
        <c:auto val="1"/>
        <c:lblAlgn val="ctr"/>
        <c:lblOffset val="100"/>
        <c:noMultiLvlLbl val="0"/>
      </c:catAx>
      <c:valAx>
        <c:axId val="12375246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375295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 dirty="0"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1931976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1630428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4001389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3044099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2606431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88978910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5017779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7808112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29/01/2024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365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205721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8891144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4633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29/01/2024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570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690188" y="827316"/>
            <a:ext cx="4453812" cy="3396688"/>
          </a:xfrm>
          <a:solidFill>
            <a:schemeClr val="bg2">
              <a:lumMod val="2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/>
          <a:lstStyle/>
          <a:p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SECCIÓN 3501 </a:t>
            </a:r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– </a:t>
            </a:r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MINISTERIO DE COMERCIO INDUSTRIA Y TURISMO</a:t>
            </a: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</a:t>
            </a:r>
            <a:b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EJECUCIÓN  </a:t>
            </a:r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PRESUPUESTAL  ACUMULADA</a:t>
            </a:r>
            <a:r>
              <a:rPr lang="es-CO" sz="1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      </a:t>
            </a:r>
            <a:br>
              <a:rPr lang="es-CO" sz="1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s-CO" sz="1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DICIEMBRE 31 DE 2023</a:t>
            </a:r>
          </a:p>
          <a:p>
            <a:r>
              <a:rPr lang="es-CO" sz="1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4" name="Imagen 3" descr="cid:image001.png@01D98E73.A0D7069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24" y="144381"/>
            <a:ext cx="2088419" cy="533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 descr="Logo Ministerio de Comercio, Industria y Turism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0236" y="73213"/>
            <a:ext cx="1573763" cy="60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827315"/>
            <a:ext cx="4690187" cy="3396688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286139" y="4262618"/>
            <a:ext cx="85779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solidFill>
                  <a:schemeClr val="bg1">
                    <a:lumMod val="95000"/>
                  </a:schemeClr>
                </a:solidFill>
              </a:rPr>
              <a:t>                                     </a:t>
            </a:r>
            <a:r>
              <a:rPr lang="es-ES" dirty="0" smtClean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COMPROMETIDO   98,90%   -  OBLIGADO 66,66%</a:t>
            </a:r>
            <a:endParaRPr lang="es-CO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98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-1" y="-17549"/>
            <a:ext cx="9144000" cy="685800"/>
          </a:xfrm>
          <a:solidFill>
            <a:schemeClr val="accent4">
              <a:lumMod val="5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lvl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GRAFICA EJECUCIÓN PRESUPUESTAL ACUMULADA </a:t>
            </a:r>
          </a:p>
          <a:p>
            <a:pPr lvl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SECCIÓN 3501 MINCOMERCIO CON CORTE AL 31 DE DICIEMBRE DE 2023</a:t>
            </a:r>
          </a:p>
        </p:txBody>
      </p:sp>
      <p:sp>
        <p:nvSpPr>
          <p:cNvPr id="3" name="Rectángulo 2"/>
          <p:cNvSpPr/>
          <p:nvPr/>
        </p:nvSpPr>
        <p:spPr>
          <a:xfrm flipH="1">
            <a:off x="0" y="4902009"/>
            <a:ext cx="907625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9371724"/>
              </p:ext>
            </p:extLst>
          </p:nvPr>
        </p:nvGraphicFramePr>
        <p:xfrm>
          <a:off x="0" y="668251"/>
          <a:ext cx="9143999" cy="44230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50000"/>
              </a:scheme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-497631"/>
            <a:ext cx="9144000" cy="1114828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2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                                                                                                                                                                            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 ACUMULADA    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UNIDAD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EJECUTORA 3501-01 GESTIÓN GENERAL CON CORTE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31 DE DICIEMBRE DE 2023</a:t>
            </a:r>
            <a:endParaRPr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9763" y="4854958"/>
            <a:ext cx="1604865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6373319"/>
              </p:ext>
            </p:extLst>
          </p:nvPr>
        </p:nvGraphicFramePr>
        <p:xfrm>
          <a:off x="3385930" y="2425148"/>
          <a:ext cx="2683566" cy="2383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0890824"/>
              </p:ext>
            </p:extLst>
          </p:nvPr>
        </p:nvGraphicFramePr>
        <p:xfrm>
          <a:off x="0" y="617196"/>
          <a:ext cx="9143999" cy="45263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1" y="-1"/>
            <a:ext cx="9144000" cy="85252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endParaRPr lang="es-CO" sz="1400" dirty="0" smtClean="0">
              <a:solidFill>
                <a:schemeClr val="bg1"/>
              </a:solidFill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 ACUMULADA   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1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</a:t>
            </a:r>
            <a:r>
              <a:rPr lang="es-CO" sz="11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NIDAD </a:t>
            </a:r>
            <a:r>
              <a:rPr lang="es-CO" sz="11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EJECUTORA </a:t>
            </a:r>
            <a:r>
              <a:rPr lang="es-CO" sz="11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3501-02 DIRECCIÓN DE COMERCIO EXTERIOR </a:t>
            </a:r>
            <a:r>
              <a:rPr lang="es-CO" sz="11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 CORTE AL </a:t>
            </a:r>
            <a:r>
              <a:rPr lang="es-ES" sz="11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31 </a:t>
            </a:r>
            <a:r>
              <a:rPr lang="es-ES" sz="11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DICIEMBRE DE 2023</a:t>
            </a: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/>
            <a:endParaRPr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7045841" y="4829410"/>
            <a:ext cx="1743740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itchFamily="2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7639176"/>
              </p:ext>
            </p:extLst>
          </p:nvPr>
        </p:nvGraphicFramePr>
        <p:xfrm>
          <a:off x="4404049" y="852522"/>
          <a:ext cx="4696409" cy="4290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6204146"/>
              </p:ext>
            </p:extLst>
          </p:nvPr>
        </p:nvGraphicFramePr>
        <p:xfrm>
          <a:off x="2" y="852524"/>
          <a:ext cx="9143999" cy="42909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13397" y="0"/>
            <a:ext cx="9171578" cy="699279"/>
          </a:xfrm>
          <a:solidFill>
            <a:schemeClr val="accent4">
              <a:lumMod val="50000"/>
            </a:schemeClr>
          </a:solidFill>
          <a:ln w="38100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marL="0" indent="0"/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SECCIÓN 3501 MINISTERIO DE COMERCIO INDUSTRIA Y TURISMO</a:t>
            </a: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EJECUCÍÓN GASTOS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INVERSIÒN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 CORTE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31 DE DICIEMBRE DE 2023</a:t>
            </a: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7302758" y="4899491"/>
            <a:ext cx="156132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815701"/>
              </p:ext>
            </p:extLst>
          </p:nvPr>
        </p:nvGraphicFramePr>
        <p:xfrm>
          <a:off x="13397" y="699278"/>
          <a:ext cx="9130603" cy="44442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Azul cáli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10076</TotalTime>
  <Words>135</Words>
  <Application>Microsoft Office PowerPoint</Application>
  <PresentationFormat>Presentación en pantalla (16:9)</PresentationFormat>
  <Paragraphs>42</Paragraphs>
  <Slides>5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2" baseType="lpstr">
      <vt:lpstr>Verdana</vt:lpstr>
      <vt:lpstr>Calibri</vt:lpstr>
      <vt:lpstr>Arial</vt:lpstr>
      <vt:lpstr>Montserrat</vt:lpstr>
      <vt:lpstr>Calibri Light</vt:lpstr>
      <vt:lpstr>1_Office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Maria del Carmen Moreno Moscoso</cp:lastModifiedBy>
  <cp:revision>1175</cp:revision>
  <cp:lastPrinted>2023-11-08T23:13:29Z</cp:lastPrinted>
  <dcterms:modified xsi:type="dcterms:W3CDTF">2024-01-29T23:11:25Z</dcterms:modified>
</cp:coreProperties>
</file>