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D9A78"/>
    <a:srgbClr val="FF9933"/>
    <a:srgbClr val="A50021"/>
    <a:srgbClr val="FF9900"/>
    <a:srgbClr val="008000"/>
    <a:srgbClr val="9999FF"/>
    <a:srgbClr val="9966FF"/>
    <a:srgbClr val="CC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ABRIL%202023%20PRESPTO%20-%20CIERRE\GRAFICA%20CONSOLIDADO%20SECCION%203501-01%20MINCIT%20ABRIL%2030%20DE%202023%20CIERR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GINA%20WEB%202023\ABRIL%202023%20PRESPTO%20-%20CIERRE\GRAFICA%20CONSOLIDADO%20SECCION%203501-01%20MINCIT%20ABRIL%2030%20DE%202023%20CIERRE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ABRIL%202023%20PRESPTO%20-%20CIERRE\GRAFICA%20CONSOLIDADO%20SECCION%203501-01%20MINCIT%20ABRIL%2030%20DE%202023%20CIERR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ABRIL%202023%20PRESPTO%20-%20CIERRE\GRAFICA%20CONSOLIDADO%20SECCION%203501-01%20MINCIT%20ABRIL%2030%20DE%202023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004822834645672"/>
          <c:y val="1.5586842206992281E-2"/>
          <c:w val="0.70995177165354328"/>
          <c:h val="0.69609257146532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TOTAL!$T$16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TOTAL!$U$15:$AA$15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TOTAL!$U$16:$AA$16</c:f>
              <c:numCache>
                <c:formatCode>#,##0.00</c:formatCode>
                <c:ptCount val="7"/>
                <c:pt idx="0">
                  <c:v>61470.413999999997</c:v>
                </c:pt>
                <c:pt idx="1">
                  <c:v>1187.338</c:v>
                </c:pt>
                <c:pt idx="2">
                  <c:v>60283.076000000001</c:v>
                </c:pt>
                <c:pt idx="3">
                  <c:v>15471.331822</c:v>
                </c:pt>
                <c:pt idx="4">
                  <c:v>15343.583741</c:v>
                </c:pt>
                <c:pt idx="5">
                  <c:v>15343.583741</c:v>
                </c:pt>
                <c:pt idx="6">
                  <c:v>44811.744178000001</c:v>
                </c:pt>
              </c:numCache>
            </c:numRef>
          </c:val>
        </c:ser>
        <c:ser>
          <c:idx val="1"/>
          <c:order val="1"/>
          <c:tx>
            <c:strRef>
              <c:f>TOTAL!$T$17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TOTAL!$U$15:$AA$15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TOTAL!$U$17:$AA$17</c:f>
              <c:numCache>
                <c:formatCode>#,##0.00</c:formatCode>
                <c:ptCount val="7"/>
                <c:pt idx="0">
                  <c:v>22540.425999999999</c:v>
                </c:pt>
                <c:pt idx="1">
                  <c:v>0</c:v>
                </c:pt>
                <c:pt idx="2">
                  <c:v>22540.425999999999</c:v>
                </c:pt>
                <c:pt idx="3">
                  <c:v>15934.432937209998</c:v>
                </c:pt>
                <c:pt idx="4">
                  <c:v>6488.4500709499998</c:v>
                </c:pt>
                <c:pt idx="5">
                  <c:v>6382.4738239500002</c:v>
                </c:pt>
                <c:pt idx="6">
                  <c:v>6605.9930627900012</c:v>
                </c:pt>
              </c:numCache>
            </c:numRef>
          </c:val>
        </c:ser>
        <c:ser>
          <c:idx val="2"/>
          <c:order val="2"/>
          <c:tx>
            <c:strRef>
              <c:f>TOTAL!$T$18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TOTAL!$U$15:$AA$15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TOTAL!$U$18:$AA$18</c:f>
              <c:numCache>
                <c:formatCode>#,##0.00</c:formatCode>
                <c:ptCount val="7"/>
                <c:pt idx="0">
                  <c:v>321240.58199999999</c:v>
                </c:pt>
                <c:pt idx="1">
                  <c:v>0</c:v>
                </c:pt>
                <c:pt idx="2">
                  <c:v>321240.58199999999</c:v>
                </c:pt>
                <c:pt idx="3">
                  <c:v>252974.82140308002</c:v>
                </c:pt>
                <c:pt idx="4">
                  <c:v>80970.151750060002</c:v>
                </c:pt>
                <c:pt idx="5">
                  <c:v>80970.151750060002</c:v>
                </c:pt>
                <c:pt idx="6">
                  <c:v>68265.760596919979</c:v>
                </c:pt>
              </c:numCache>
            </c:numRef>
          </c:val>
        </c:ser>
        <c:ser>
          <c:idx val="3"/>
          <c:order val="3"/>
          <c:tx>
            <c:strRef>
              <c:f>TOTAL!$T$19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TOTAL!$U$15:$AA$15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TOTAL!$U$19:$AA$19</c:f>
              <c:numCache>
                <c:formatCode>#,##0.00</c:formatCode>
                <c:ptCount val="7"/>
                <c:pt idx="0">
                  <c:v>15556.62</c:v>
                </c:pt>
                <c:pt idx="1">
                  <c:v>0</c:v>
                </c:pt>
                <c:pt idx="2">
                  <c:v>15556.62</c:v>
                </c:pt>
                <c:pt idx="3">
                  <c:v>13565.818063999999</c:v>
                </c:pt>
                <c:pt idx="4">
                  <c:v>13565.818063999999</c:v>
                </c:pt>
                <c:pt idx="5">
                  <c:v>13565.818063999999</c:v>
                </c:pt>
                <c:pt idx="6">
                  <c:v>1990.8019360000001</c:v>
                </c:pt>
              </c:numCache>
            </c:numRef>
          </c:val>
        </c:ser>
        <c:ser>
          <c:idx val="4"/>
          <c:order val="4"/>
          <c:tx>
            <c:strRef>
              <c:f>TOTAL!$T$20</c:f>
              <c:strCache>
                <c:ptCount val="1"/>
                <c:pt idx="0">
                  <c:v>Servicio de la Deuda Pública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TOTAL!$U$15:$AA$15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TOTAL!$U$20:$AA$20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5"/>
          <c:order val="5"/>
          <c:tx>
            <c:strRef>
              <c:f>TOTAL!$T$21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TOTAL!$U$15:$AA$15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TOTAL!$U$21:$AA$21</c:f>
              <c:numCache>
                <c:formatCode>#,##0.00</c:formatCode>
                <c:ptCount val="7"/>
                <c:pt idx="0">
                  <c:v>310330.23053300002</c:v>
                </c:pt>
                <c:pt idx="1">
                  <c:v>0</c:v>
                </c:pt>
                <c:pt idx="2">
                  <c:v>310330.23053300002</c:v>
                </c:pt>
                <c:pt idx="3">
                  <c:v>216703.64200897998</c:v>
                </c:pt>
                <c:pt idx="4">
                  <c:v>4684.3114352600005</c:v>
                </c:pt>
                <c:pt idx="5">
                  <c:v>3098.1546888199996</c:v>
                </c:pt>
                <c:pt idx="6">
                  <c:v>93626.588524020015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0243472"/>
        <c:axId val="390239120"/>
        <c:axId val="0"/>
      </c:bar3DChart>
      <c:catAx>
        <c:axId val="3902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0239120"/>
        <c:crosses val="autoZero"/>
        <c:auto val="1"/>
        <c:lblAlgn val="ctr"/>
        <c:lblOffset val="100"/>
        <c:noMultiLvlLbl val="0"/>
      </c:catAx>
      <c:valAx>
        <c:axId val="39023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024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'!$H$18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'!$I$17:$M$17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'!$I$18:$M$18</c:f>
              <c:numCache>
                <c:formatCode>#,##0.00</c:formatCode>
                <c:ptCount val="5"/>
                <c:pt idx="0">
                  <c:v>403430.20799999998</c:v>
                </c:pt>
                <c:pt idx="1">
                  <c:v>293120.07162300003</c:v>
                </c:pt>
                <c:pt idx="2">
                  <c:v>112333.12157463</c:v>
                </c:pt>
                <c:pt idx="3">
                  <c:v>112227.14532763</c:v>
                </c:pt>
                <c:pt idx="4">
                  <c:v>110310.13637699996</c:v>
                </c:pt>
              </c:numCache>
            </c:numRef>
          </c:val>
        </c:ser>
        <c:ser>
          <c:idx val="1"/>
          <c:order val="1"/>
          <c:tx>
            <c:strRef>
              <c:f>'GESTION '!$H$19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'!$I$17:$M$17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'!$I$19:$M$19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'GESTION '!$H$20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spPr>
                <a:noFill/>
                <a:ln w="28575"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4.0277782182609599E-2"/>
                  <c:y val="-1.195184081369977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575"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'!$I$17:$M$17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APROPIACIÓN SIN COMPROMETER ($)</c:v>
                </c:pt>
              </c:strCache>
            </c:strRef>
          </c:cat>
          <c:val>
            <c:numRef>
              <c:f>'GESTION '!$I$20:$M$20</c:f>
              <c:numCache>
                <c:formatCode>#,##0.00</c:formatCode>
                <c:ptCount val="5"/>
                <c:pt idx="0">
                  <c:v>296975.23053300002</c:v>
                </c:pt>
                <c:pt idx="1">
                  <c:v>210485.79971075998</c:v>
                </c:pt>
                <c:pt idx="2">
                  <c:v>3684.85721775</c:v>
                </c:pt>
                <c:pt idx="3">
                  <c:v>2098.70047131</c:v>
                </c:pt>
                <c:pt idx="4">
                  <c:v>86489.430822240043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1354672"/>
        <c:axId val="161355216"/>
        <c:axId val="0"/>
      </c:bar3DChart>
      <c:catAx>
        <c:axId val="16135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355216"/>
        <c:crosses val="autoZero"/>
        <c:auto val="1"/>
        <c:lblAlgn val="ctr"/>
        <c:lblOffset val="100"/>
        <c:noMultiLvlLbl val="0"/>
      </c:catAx>
      <c:valAx>
        <c:axId val="16135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135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DCE!$I$24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DCE!$J$23:$P$23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DCE!$J$24:$P$24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4826.3326032900004</c:v>
                </c:pt>
                <c:pt idx="4">
                  <c:v>4034.8820513800001</c:v>
                </c:pt>
                <c:pt idx="5">
                  <c:v>4034.8820513800001</c:v>
                </c:pt>
                <c:pt idx="6">
                  <c:v>11364.163396709999</c:v>
                </c:pt>
              </c:numCache>
            </c:numRef>
          </c:val>
        </c:ser>
        <c:ser>
          <c:idx val="1"/>
          <c:order val="1"/>
          <c:tx>
            <c:strRef>
              <c:f>DCE!$I$25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DCE!$J$23:$P$23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DCE!$J$25:$P$25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6217.84229822</c:v>
                </c:pt>
                <c:pt idx="4">
                  <c:v>999.45421751000003</c:v>
                </c:pt>
                <c:pt idx="5">
                  <c:v>999.45421751000003</c:v>
                </c:pt>
                <c:pt idx="6">
                  <c:v>7137.15770178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6637920"/>
        <c:axId val="436641728"/>
        <c:axId val="0"/>
      </c:bar3DChart>
      <c:catAx>
        <c:axId val="4366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6641728"/>
        <c:crosses val="autoZero"/>
        <c:auto val="1"/>
        <c:lblAlgn val="ctr"/>
        <c:lblOffset val="100"/>
        <c:noMultiLvlLbl val="0"/>
      </c:catAx>
      <c:valAx>
        <c:axId val="43664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66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57759197284116"/>
          <c:y val="2.7530283597657357E-2"/>
          <c:w val="0.72042240802715873"/>
          <c:h val="0.80087357516086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Hoja4!$G$4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Hoja4!$H$3:$L$3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Hoja4!$H$4:$L$4</c:f>
              <c:numCache>
                <c:formatCode>#,##0.00</c:formatCode>
                <c:ptCount val="5"/>
                <c:pt idx="0">
                  <c:v>36131.800000000003</c:v>
                </c:pt>
                <c:pt idx="1">
                  <c:v>8372.8187414399999</c:v>
                </c:pt>
                <c:pt idx="2">
                  <c:v>1520.0788350599998</c:v>
                </c:pt>
                <c:pt idx="3">
                  <c:v>1498.14975306</c:v>
                </c:pt>
                <c:pt idx="4">
                  <c:v>27758.981258559998</c:v>
                </c:pt>
              </c:numCache>
            </c:numRef>
          </c:val>
        </c:ser>
        <c:ser>
          <c:idx val="1"/>
          <c:order val="1"/>
          <c:tx>
            <c:strRef>
              <c:f>Hoja4!$G$5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Hoja4!$H$3:$L$3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Hoja4!$H$5:$L$5</c:f>
              <c:numCache>
                <c:formatCode>#,##0.00</c:formatCode>
                <c:ptCount val="5"/>
                <c:pt idx="0">
                  <c:v>70811.219553000003</c:v>
                </c:pt>
                <c:pt idx="1">
                  <c:v>8411.8776881700014</c:v>
                </c:pt>
                <c:pt idx="2">
                  <c:v>1105.6186591599999</c:v>
                </c:pt>
                <c:pt idx="3">
                  <c:v>1073.1400621600001</c:v>
                </c:pt>
                <c:pt idx="4">
                  <c:v>62399.341864829999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637376"/>
        <c:axId val="436643904"/>
      </c:barChart>
      <c:lineChart>
        <c:grouping val="standard"/>
        <c:varyColors val="0"/>
        <c:ser>
          <c:idx val="2"/>
          <c:order val="2"/>
          <c:tx>
            <c:strRef>
              <c:f>Hoja4!$G$6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Hoja4!$H$3:$L$3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Hoja4!$H$6:$L$6</c:f>
              <c:numCache>
                <c:formatCode>#,##0.00</c:formatCode>
                <c:ptCount val="5"/>
                <c:pt idx="0">
                  <c:v>4800</c:v>
                </c:pt>
                <c:pt idx="1">
                  <c:v>2894.5892344399999</c:v>
                </c:pt>
                <c:pt idx="2">
                  <c:v>1724.75051644</c:v>
                </c:pt>
                <c:pt idx="3">
                  <c:v>193.00144900000001</c:v>
                </c:pt>
                <c:pt idx="4">
                  <c:v>1905.4107655599998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Hoja4!$G$7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Hoja4!$H$3:$L$3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Hoja4!$H$7:$L$7</c:f>
              <c:numCache>
                <c:formatCode>#,##0.00</c:formatCode>
                <c:ptCount val="5"/>
                <c:pt idx="0">
                  <c:v>198587.21098</c:v>
                </c:pt>
                <c:pt idx="1">
                  <c:v>197024.35634492998</c:v>
                </c:pt>
                <c:pt idx="2">
                  <c:v>333.86342460000003</c:v>
                </c:pt>
                <c:pt idx="3">
                  <c:v>333.86342460000003</c:v>
                </c:pt>
                <c:pt idx="4">
                  <c:v>1562.8546350700074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637376"/>
        <c:axId val="436643904"/>
      </c:lineChart>
      <c:catAx>
        <c:axId val="4366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6643904"/>
        <c:crosses val="autoZero"/>
        <c:auto val="1"/>
        <c:lblAlgn val="ctr"/>
        <c:lblOffset val="100"/>
        <c:noMultiLvlLbl val="0"/>
      </c:catAx>
      <c:valAx>
        <c:axId val="43664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6637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8/05/2023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59"/>
            <a:ext cx="7266562" cy="1867181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                                                        ABRIL 30 DE 2023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Montserrat" pitchFamily="2" charset="0"/>
              </a:rPr>
              <a:t/>
            </a:r>
            <a:br>
              <a:rPr lang="es-CO" sz="1200" dirty="0">
                <a:latin typeface="Montserrat" pitchFamily="2" charset="0"/>
              </a:rPr>
            </a:br>
            <a:endParaRPr lang="es-CO" sz="1200" dirty="0">
              <a:latin typeface="Montserrat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6131" y="2791839"/>
            <a:ext cx="709126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</a:t>
            </a:r>
            <a:r>
              <a:rPr lang="es-CO" dirty="0" smtClean="0">
                <a:latin typeface="Montserrat" pitchFamily="2" charset="0"/>
              </a:rPr>
              <a:t>COMPROMETIDO          70,41%       -        OBLIGADO  16,56 %   </a:t>
            </a:r>
            <a:endParaRPr lang="es-CO" dirty="0">
              <a:latin typeface="Montserrat" pitchFamily="2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5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8" name="Imagen 1" descr="cid:image003.jpg@01D9191D.0AD50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445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04900"/>
            <a:ext cx="7550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GRAFICA EJECUCIÓN PRESUPUESTAL ACUMULADA </a:t>
            </a:r>
          </a:p>
          <a:p>
            <a:pPr lvl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SECCIÓN 3501 MINCOMERCIO CON CORTE AL 30 DE ABRIL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074885"/>
              </p:ext>
            </p:extLst>
          </p:nvPr>
        </p:nvGraphicFramePr>
        <p:xfrm>
          <a:off x="0" y="668250"/>
          <a:ext cx="9144000" cy="416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2"/>
            <a:ext cx="9144000" cy="135069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GRÁFICA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EJECUCIÓN PRESUPUESTAL ACUMULADA    </a:t>
            </a:r>
            <a:endParaRPr lang="es-CO" sz="1100" b="1" dirty="0" smtClean="0">
              <a:solidFill>
                <a:schemeClr val="bg1"/>
              </a:solidFill>
              <a:latin typeface="Montserrat" pitchFamily="2" charset="0"/>
            </a:endParaRPr>
          </a:p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UNIDAD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EJECUTORA 3501-01 GESTIÓN GENERAL CON CORTE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AL 30 DE ABRIL DE 2023</a:t>
            </a:r>
            <a:endParaRPr sz="1100" b="1" dirty="0">
              <a:latin typeface="Montserrat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" y="4749208"/>
            <a:ext cx="148936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056356"/>
              </p:ext>
            </p:extLst>
          </p:nvPr>
        </p:nvGraphicFramePr>
        <p:xfrm>
          <a:off x="0" y="853061"/>
          <a:ext cx="9143999" cy="38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5909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GRÁFICA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EJECUCIÓN PRESUPUESTAL ACUMULADA   </a:t>
            </a:r>
            <a:endParaRPr lang="es-CO" sz="1100" b="1" dirty="0" smtClean="0">
              <a:solidFill>
                <a:schemeClr val="bg1"/>
              </a:solidFill>
              <a:latin typeface="Montserrat" pitchFamily="2" charset="0"/>
            </a:endParaRPr>
          </a:p>
          <a:p>
            <a:pPr marL="0" indent="0"/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U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NIDAD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EJECUTORA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3501-02 DIRECCIÓN DE COMERCIO EXTERIOR 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CON CORTE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AL 30 DE ABRIL DE 2023</a:t>
            </a:r>
            <a:endParaRPr lang="es-CO" sz="11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54787"/>
              </p:ext>
            </p:extLst>
          </p:nvPr>
        </p:nvGraphicFramePr>
        <p:xfrm>
          <a:off x="0" y="590939"/>
          <a:ext cx="9143999" cy="423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GRÀFICA EJECUCIÒN PRESUPUESTAL ACUMULADA </a:t>
            </a:r>
          </a:p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GASTOS DE INVERSIÒN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CON CORTE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AL 30 DE ABRIL DE 2023</a:t>
            </a:r>
            <a:endParaRPr lang="es-CO" sz="11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504943"/>
              </p:ext>
            </p:extLst>
          </p:nvPr>
        </p:nvGraphicFramePr>
        <p:xfrm>
          <a:off x="13396" y="699279"/>
          <a:ext cx="9130603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8609</TotalTime>
  <Words>113</Words>
  <Application>Microsoft Office PowerPoint</Application>
  <PresentationFormat>Presentación en pantalla (16:9)</PresentationFormat>
  <Paragraphs>17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Montserrat</vt:lpstr>
      <vt:lpstr>Arial</vt:lpstr>
      <vt:lpstr>Calibri Light</vt:lpstr>
      <vt:lpstr>Calibri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 ABRIL 30 DE 2023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1058</cp:revision>
  <cp:lastPrinted>2023-05-08T13:42:58Z</cp:lastPrinted>
  <dcterms:modified xsi:type="dcterms:W3CDTF">2023-05-08T15:43:31Z</dcterms:modified>
</cp:coreProperties>
</file>