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3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1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9"/>
  </p:notesMasterIdLst>
  <p:sldIdLst>
    <p:sldId id="336" r:id="rId3"/>
    <p:sldId id="328" r:id="rId4"/>
    <p:sldId id="329" r:id="rId5"/>
    <p:sldId id="331" r:id="rId6"/>
    <p:sldId id="333" r:id="rId7"/>
    <p:sldId id="339" r:id="rId8"/>
  </p:sldIdLst>
  <p:sldSz cx="9144000" cy="5143500" type="screen16x9"/>
  <p:notesSz cx="7010400" cy="92964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Montserrat" panose="020B0604020202020204" charset="0"/>
      <p:regular r:id="rId14"/>
      <p:bold r:id="rId15"/>
      <p:italic r:id="rId16"/>
      <p:boldItalic r:id="rId17"/>
    </p:embeddedFont>
    <p:embeddedFont>
      <p:font typeface="Calibri Light" panose="020F0302020204030204" pitchFamily="34" charset="0"/>
      <p:regular r:id="rId18"/>
      <p: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9933"/>
    <a:srgbClr val="A50021"/>
    <a:srgbClr val="008000"/>
    <a:srgbClr val="9999FF"/>
    <a:srgbClr val="9966FF"/>
    <a:srgbClr val="FF00FF"/>
    <a:srgbClr val="CCFF33"/>
    <a:srgbClr val="33CC33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12" autoAdjust="0"/>
    <p:restoredTop sz="94249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600" y="138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5" Type="http://schemas.openxmlformats.org/officeDocument/2006/relationships/slide" Target="slides/slide3.xml"/><Relationship Id="rId15" Type="http://schemas.openxmlformats.org/officeDocument/2006/relationships/font" Target="fonts/font6.fntdata"/><Relationship Id="rId23" Type="http://schemas.openxmlformats.org/officeDocument/2006/relationships/tableStyles" Target="tableStyle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SEPTIEMBRE%2030%20DE%202022%20PAG.WEB\PRESPTO\GRAFICA%20CONSOLIDADO%20SECCION%203501-01%20SEPTIEMBRE%2030%20DE%202022%20CIERRE.xls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SEPTIEMBRE%2030%20DE%202022%20PAG.WEB\PRESPTO\GRAFICA%20CONSOLIDADO%20SECCION%203501-01%20SEPTIEMBRE%2030%20DE%202022%20CIERRE.xls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BACKUP%20AGOSTO%2005%20DE%202022\A&#209;O%202022\PAGINA%20WEB%202022\JULIO%2031%20DE%202022%20PAGINA%20WEB\GRAFICA%20CONSOLIDADO%20SECCION%203501-01%20JULIO%2031%20DE%202022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AGOSTO%2031%20DE%202022%20PRESPTO\GRAFICA%20CONSOLIDADO%20SECCION%203501-01%20AGTO%2031%20DE%202022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SEPTIEMBRE%2030%20DE%202022%20PAG.WEB\PRESPTO\GRAFICA%20CONSOLIDADO%20SECCION%203501-01%20SEPTIEMBRE%2030%20DE%202022%20CIERRE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SEPTIEMBRE%2030%20DE%202022%20PAG.WEB\PRESPTO\GRAFICA%20CONSOLIDADO%20SECCION%203501-01%20SEPTIEMBRE%2030%20DE%202022%20CIERRE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SEPTIEMBRE%2030%20DE%202022%20PAG.WEB\PRESPTO\GRAFICA%20CONSOLIDADO%20SECCION%203501-01%20SEPTIEMBRE%2030%20DE%202022%20CIERRE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SEPTIEMBRE%2030%20DE%202022%20PAG.WEB\PRESPTO\GRAFICA%20CONSOLIDADO%20SECCION%203501-01%20SEPTIEMBRE%2030%20DE%202022%20CIERRE.xls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D:\FINANCIERA%20-%20PRESPTO\A&#209;O%202022\PAGINA%20WEB%202022\SEPTIEMBRE%2030%20DE%202022%20PAG.WEB\PRESPTO\GRAFICA%20CONSOLIDADO%20SECCION%203501-01%20SEPTIEMBRE%2030%20DE%202022%20CIERRE.xls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F:\BACKUP%20AGOSTO%2005%20DE%202022\A&#209;O%202022\PAGINA%20WEB%202022\JULIO%2031%20DE%202022%20PAGINA%20WEB\GRAFICA%20CONSOLIDADO%20SECCION%203501-01%20JULIO%2031%20DE%202022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9785210234160658"/>
          <c:w val="0.98067680714180083"/>
          <c:h val="0.8000995342308429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es-C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TOTAL</a:t>
            </a:r>
            <a:r>
              <a:rPr lang="en-US" baseline="0" dirty="0" smtClean="0"/>
              <a:t> </a:t>
            </a:r>
            <a:r>
              <a:rPr lang="en-US" dirty="0" smtClean="0"/>
              <a:t>PRESUPUESTO</a:t>
            </a:r>
            <a:endParaRPr lang="en-US" dirty="0"/>
          </a:p>
        </c:rich>
      </c:tx>
      <c:layout>
        <c:manualLayout>
          <c:xMode val="edge"/>
          <c:yMode val="edge"/>
          <c:x val="4.2541566610141921E-5"/>
          <c:y val="5.9420338383089459E-3"/>
        </c:manualLayout>
      </c:layout>
      <c:overlay val="0"/>
      <c:spPr>
        <a:solidFill>
          <a:schemeClr val="bg1"/>
        </a:solidFill>
        <a:ln w="38100">
          <a:solidFill>
            <a:schemeClr val="accent4">
              <a:lumMod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TOTAL!$K$25</c:f>
              <c:strCache>
                <c:ptCount val="1"/>
                <c:pt idx="0">
                  <c:v>TOTAL  PRESUPUESTO (A+B+C)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1.2500001367016671E-2"/>
                  <c:y val="-2.7505577611264748E-1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2618E99A-B4FD-4107-931B-42DE00D6EC55}" type="CATEGORYNAME">
                      <a:rPr lang="en-US">
                        <a:solidFill>
                          <a:schemeClr val="bg1"/>
                        </a:solidFill>
                      </a:rPr>
                      <a:pPr>
                        <a:defRPr sz="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; </a:t>
                    </a:r>
                    <a:fld id="{0FA306A1-50C5-4CE9-AC3C-C0987FCBCCFE}" type="VALUE">
                      <a:rPr lang="en-US" baseline="0">
                        <a:solidFill>
                          <a:schemeClr val="bg1"/>
                        </a:solidFill>
                      </a:rPr>
                      <a:pPr>
                        <a:defRPr sz="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; </a:t>
                    </a:r>
                    <a:endParaRPr lang="en-US" baseline="0" dirty="0" smtClean="0">
                      <a:solidFill>
                        <a:schemeClr val="bg1"/>
                      </a:solidFill>
                    </a:endParaRPr>
                  </a:p>
                  <a:p>
                    <a:pPr>
                      <a:defRPr sz="8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en-US" baseline="0" dirty="0" smtClean="0">
                        <a:solidFill>
                          <a:schemeClr val="bg1"/>
                        </a:solidFill>
                      </a:rPr>
                      <a:t>100%</a:t>
                    </a:r>
                  </a:p>
                </c:rich>
              </c:tx>
              <c:spPr>
                <a:solidFill>
                  <a:schemeClr val="accent4">
                    <a:lumMod val="50000"/>
                  </a:schemeClr>
                </a:soli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1.3888890407796274E-3"/>
                  <c:y val="2.722697279994979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904A2E93-1485-49E2-BB9A-FA71C6FEC5FB}" type="CATEGORYNAME">
                      <a:rPr lang="en-US">
                        <a:solidFill>
                          <a:schemeClr val="bg1"/>
                        </a:solidFill>
                      </a:rPr>
                      <a:pPr>
                        <a:defRPr sz="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; </a:t>
                    </a:r>
                    <a:endParaRPr lang="en-US" baseline="0" dirty="0" smtClean="0">
                      <a:solidFill>
                        <a:schemeClr val="bg1"/>
                      </a:solidFill>
                    </a:endParaRPr>
                  </a:p>
                  <a:p>
                    <a:pPr>
                      <a:defRPr sz="8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fld id="{41539EC7-0B06-4F2B-BD81-E02EDA258FD1}" type="VALUE">
                      <a:rPr lang="en-US" baseline="0" smtClean="0">
                        <a:solidFill>
                          <a:schemeClr val="bg1"/>
                        </a:solidFill>
                      </a:rPr>
                      <a:pPr>
                        <a:defRPr sz="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; </a:t>
                    </a:r>
                    <a:r>
                      <a:rPr lang="en-US" baseline="0" dirty="0" smtClean="0">
                        <a:solidFill>
                          <a:schemeClr val="bg1"/>
                        </a:solidFill>
                      </a:rPr>
                      <a:t>0,09%</a:t>
                    </a:r>
                  </a:p>
                </c:rich>
              </c:tx>
              <c:spPr>
                <a:solidFill>
                  <a:schemeClr val="accent4">
                    <a:lumMod val="50000"/>
                  </a:schemeClr>
                </a:soli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22914528196527"/>
                      <c:h val="7.349260713790283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3B0FCB80-52D1-40E0-B56C-62C6A8BBB4A8}" type="CATEGORYNAME">
                      <a:rPr lang="es-ES" sz="700">
                        <a:solidFill>
                          <a:schemeClr val="bg1"/>
                        </a:solidFill>
                      </a:rPr>
                      <a:pPr>
                        <a:defRPr sz="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s-ES" sz="700" baseline="0" dirty="0">
                        <a:solidFill>
                          <a:schemeClr val="bg1"/>
                        </a:solidFill>
                      </a:rPr>
                      <a:t>; </a:t>
                    </a:r>
                    <a:fld id="{455AD2D3-95F3-4C8C-84DF-C239A8D2FDCD}" type="VALUE">
                      <a:rPr lang="es-ES" sz="700" baseline="0">
                        <a:solidFill>
                          <a:schemeClr val="bg1"/>
                        </a:solidFill>
                      </a:rPr>
                      <a:pPr>
                        <a:defRPr sz="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r>
                      <a:rPr lang="es-ES" sz="700" baseline="0" dirty="0">
                        <a:solidFill>
                          <a:schemeClr val="bg1"/>
                        </a:solidFill>
                      </a:rPr>
                      <a:t>; </a:t>
                    </a:r>
                    <a:endParaRPr lang="es-ES" sz="700" baseline="0" dirty="0" smtClean="0">
                      <a:solidFill>
                        <a:schemeClr val="bg1"/>
                      </a:solidFill>
                    </a:endParaRPr>
                  </a:p>
                  <a:p>
                    <a:pPr>
                      <a:defRPr sz="8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es-ES" sz="700" dirty="0" smtClean="0">
                        <a:solidFill>
                          <a:schemeClr val="bg1"/>
                        </a:solidFill>
                      </a:rPr>
                      <a:t>99,91%</a:t>
                    </a:r>
                  </a:p>
                </c:rich>
              </c:tx>
              <c:spPr>
                <a:solidFill>
                  <a:schemeClr val="accent4">
                    <a:lumMod val="50000"/>
                  </a:schemeClr>
                </a:soli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4.1666671223389254E-2"/>
                  <c:y val="1.800385877981081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C19F62D7-D006-4CB9-897C-0890025870E2}" type="CATEGORYNAME">
                      <a:rPr lang="en-US" sz="700">
                        <a:solidFill>
                          <a:schemeClr val="bg1"/>
                        </a:solidFill>
                      </a:rPr>
                      <a:pPr>
                        <a:defRPr sz="7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700" baseline="0" dirty="0">
                        <a:solidFill>
                          <a:schemeClr val="bg1"/>
                        </a:solidFill>
                      </a:rPr>
                      <a:t>; </a:t>
                    </a:r>
                    <a:endParaRPr lang="en-US" sz="700" baseline="0" dirty="0" smtClean="0">
                      <a:solidFill>
                        <a:schemeClr val="bg1"/>
                      </a:solidFill>
                    </a:endParaRPr>
                  </a:p>
                  <a:p>
                    <a:pPr>
                      <a:defRPr sz="7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fld id="{6EF09F63-D1AC-4EC6-AA2B-F30D6F299F9E}" type="VALUE">
                      <a:rPr lang="en-US" sz="700" baseline="0" smtClean="0">
                        <a:solidFill>
                          <a:schemeClr val="bg1"/>
                        </a:solidFill>
                      </a:rPr>
                      <a:pPr>
                        <a:defRPr sz="7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r>
                      <a:rPr lang="en-US" sz="700" baseline="0" dirty="0" smtClean="0">
                        <a:solidFill>
                          <a:schemeClr val="bg1"/>
                        </a:solidFill>
                      </a:rPr>
                      <a:t>;</a:t>
                    </a:r>
                  </a:p>
                  <a:p>
                    <a:pPr>
                      <a:defRPr sz="7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en-US" sz="700" baseline="0" dirty="0" smtClean="0">
                        <a:solidFill>
                          <a:schemeClr val="bg1"/>
                        </a:solidFill>
                      </a:rPr>
                      <a:t>89,83%</a:t>
                    </a:r>
                  </a:p>
                </c:rich>
              </c:tx>
              <c:spPr>
                <a:solidFill>
                  <a:schemeClr val="accent4">
                    <a:lumMod val="50000"/>
                  </a:schemeClr>
                </a:soli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52846790556298"/>
                      <c:h val="0.12778250582526429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9.722223285457493E-3"/>
                  <c:y val="2.700578816971637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65BE887E-F229-4DE8-BCEF-17D6376A93F2}" type="CATEGORYNAME">
                      <a:rPr lang="en-US" sz="700">
                        <a:solidFill>
                          <a:schemeClr val="bg1"/>
                        </a:solidFill>
                      </a:rPr>
                      <a:pPr>
                        <a:defRPr sz="7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700" baseline="0" dirty="0">
                        <a:solidFill>
                          <a:schemeClr val="bg1"/>
                        </a:solidFill>
                      </a:rPr>
                      <a:t>; </a:t>
                    </a:r>
                    <a:endParaRPr lang="en-US" sz="700" baseline="0" dirty="0" smtClean="0">
                      <a:solidFill>
                        <a:schemeClr val="bg1"/>
                      </a:solidFill>
                    </a:endParaRPr>
                  </a:p>
                  <a:p>
                    <a:pPr>
                      <a:defRPr sz="7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fld id="{F88F0455-6109-4637-9236-F08941E6C526}" type="VALUE">
                      <a:rPr lang="en-US" sz="700" baseline="0" smtClean="0">
                        <a:solidFill>
                          <a:schemeClr val="bg1"/>
                        </a:solidFill>
                      </a:rPr>
                      <a:pPr>
                        <a:defRPr sz="7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r>
                      <a:rPr lang="en-US" sz="700" baseline="0" dirty="0" smtClean="0">
                        <a:solidFill>
                          <a:schemeClr val="bg1"/>
                        </a:solidFill>
                      </a:rPr>
                      <a:t>;</a:t>
                    </a:r>
                  </a:p>
                  <a:p>
                    <a:pPr>
                      <a:defRPr sz="7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en-US" sz="700" baseline="0" dirty="0" smtClean="0">
                        <a:solidFill>
                          <a:schemeClr val="bg1"/>
                        </a:solidFill>
                      </a:rPr>
                      <a:t>54,68%</a:t>
                    </a:r>
                  </a:p>
                </c:rich>
              </c:tx>
              <c:spPr>
                <a:solidFill>
                  <a:schemeClr val="accent4">
                    <a:lumMod val="50000"/>
                  </a:schemeClr>
                </a:soli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805556737265609"/>
                      <c:h val="0.1397850783451382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2F2A091C-DE5F-457D-8F8E-D3C05BB3F7E8}" type="CATEGORYNAME">
                      <a:rPr lang="en-US" sz="700" dirty="0">
                        <a:solidFill>
                          <a:schemeClr val="bg1"/>
                        </a:solidFill>
                      </a:rPr>
                      <a:pPr>
                        <a:defRPr sz="7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700" baseline="0" dirty="0">
                        <a:solidFill>
                          <a:schemeClr val="bg1"/>
                        </a:solidFill>
                      </a:rPr>
                      <a:t>; </a:t>
                    </a:r>
                    <a:fld id="{410ED97A-292E-4554-B03C-1EF77791CAFC}" type="VALUE">
                      <a:rPr lang="en-US" sz="700" baseline="0" dirty="0">
                        <a:solidFill>
                          <a:schemeClr val="bg1"/>
                        </a:solidFill>
                      </a:rPr>
                      <a:pPr>
                        <a:defRPr sz="7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r>
                      <a:rPr lang="en-US" sz="700" baseline="0" dirty="0">
                        <a:solidFill>
                          <a:schemeClr val="bg1"/>
                        </a:solidFill>
                      </a:rPr>
                      <a:t>; </a:t>
                    </a:r>
                    <a:endParaRPr lang="en-US" sz="700" baseline="0" dirty="0" smtClean="0">
                      <a:solidFill>
                        <a:schemeClr val="bg1"/>
                      </a:solidFill>
                    </a:endParaRPr>
                  </a:p>
                  <a:p>
                    <a:pPr>
                      <a:defRPr sz="7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en-US" sz="700" dirty="0" smtClean="0">
                        <a:solidFill>
                          <a:schemeClr val="bg1"/>
                        </a:solidFill>
                      </a:rPr>
                      <a:t>54,64%</a:t>
                    </a:r>
                  </a:p>
                </c:rich>
              </c:tx>
              <c:spPr>
                <a:solidFill>
                  <a:schemeClr val="accent4">
                    <a:lumMod val="50000"/>
                  </a:schemeClr>
                </a:soli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663890055106086"/>
                      <c:h val="0.1151946897594901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3.3333336978711395E-2"/>
                  <c:y val="6.001286259936971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BF9EE914-A8F4-4AA9-B918-CBCE51E01F27}" type="CATEGORYNAME">
                      <a:rPr lang="es-ES" sz="700">
                        <a:solidFill>
                          <a:schemeClr val="bg1"/>
                        </a:solidFill>
                      </a:rPr>
                      <a:pPr>
                        <a:defRPr sz="7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s-ES" sz="700" baseline="0" dirty="0">
                        <a:solidFill>
                          <a:schemeClr val="bg1"/>
                        </a:solidFill>
                      </a:rPr>
                      <a:t>; </a:t>
                    </a:r>
                    <a:fld id="{A2695306-C8B7-45E2-9604-C6205A9C8893}" type="VALUE">
                      <a:rPr lang="es-ES" sz="700" baseline="0">
                        <a:solidFill>
                          <a:schemeClr val="bg1"/>
                        </a:solidFill>
                      </a:rPr>
                      <a:pPr>
                        <a:defRPr sz="7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r>
                      <a:rPr lang="es-ES" sz="700" baseline="0" dirty="0">
                        <a:solidFill>
                          <a:schemeClr val="bg1"/>
                        </a:solidFill>
                      </a:rPr>
                      <a:t>; </a:t>
                    </a:r>
                    <a:r>
                      <a:rPr lang="es-ES" sz="700" baseline="0" dirty="0" smtClean="0">
                        <a:solidFill>
                          <a:schemeClr val="bg1"/>
                        </a:solidFill>
                      </a:rPr>
                      <a:t>10,17%</a:t>
                    </a:r>
                  </a:p>
                </c:rich>
              </c:tx>
              <c:spPr>
                <a:solidFill>
                  <a:schemeClr val="accent4">
                    <a:lumMod val="50000"/>
                  </a:schemeClr>
                </a:soli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9923567358220403E-2"/>
                      <c:h val="0.14220047792920656"/>
                    </c:manualLayout>
                  </c15:layout>
                  <c15:dlblFieldTable/>
                  <c15:showDataLabelsRange val="0"/>
                </c:ext>
              </c:extLst>
            </c:dLbl>
            <c:spPr>
              <a:solidFill>
                <a:schemeClr val="accent4">
                  <a:lumMod val="50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spc="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TOTAL!$L$24:$R$24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TOTAL!$L$25:$R$25</c:f>
              <c:numCache>
                <c:formatCode>#,##0.00</c:formatCode>
                <c:ptCount val="7"/>
                <c:pt idx="0">
                  <c:v>682183.659904</c:v>
                </c:pt>
                <c:pt idx="1">
                  <c:v>620.27700000000004</c:v>
                </c:pt>
                <c:pt idx="2">
                  <c:v>681563.382904</c:v>
                </c:pt>
                <c:pt idx="3">
                  <c:v>612278.99901643989</c:v>
                </c:pt>
                <c:pt idx="4">
                  <c:v>372652.65901507996</c:v>
                </c:pt>
                <c:pt idx="5">
                  <c:v>372425.86177126999</c:v>
                </c:pt>
                <c:pt idx="6">
                  <c:v>69284.383887560063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0"/>
    <c:plotArea>
      <c:layout/>
      <c:pie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175378860003806"/>
          <c:y val="0.25739297705971664"/>
          <c:w val="0.66511262194643872"/>
          <c:h val="0.71428320545695689"/>
        </c:manualLayout>
      </c:layout>
      <c:pie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GASTOS DE FUNCIONAMIENTO</a:t>
            </a:r>
          </a:p>
        </c:rich>
      </c:tx>
      <c:layout>
        <c:manualLayout>
          <c:xMode val="edge"/>
          <c:yMode val="edge"/>
          <c:x val="0.2259348365923356"/>
          <c:y val="0"/>
        </c:manualLayout>
      </c:layout>
      <c:overlay val="0"/>
      <c:spPr>
        <a:solidFill>
          <a:schemeClr val="accent4">
            <a:lumMod val="50000"/>
          </a:schemeClr>
        </a:solidFill>
        <a:ln>
          <a:solidFill>
            <a:schemeClr val="bg1">
              <a:lumMod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baseline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TOTAL!$K$17</c:f>
              <c:strCache>
                <c:ptCount val="1"/>
                <c:pt idx="0">
                  <c:v>GASTOS DE FUNCIONAMIENTO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shade val="47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4">
                  <a:shade val="65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4">
                  <a:shade val="82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4">
                  <a:tint val="83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4">
                  <a:tint val="65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6"/>
            <c:bubble3D val="0"/>
            <c:spPr>
              <a:solidFill>
                <a:schemeClr val="accent4">
                  <a:tint val="48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9.1900264986489233E-2"/>
                  <c:y val="0.12662635958578808"/>
                </c:manualLayout>
              </c:layout>
              <c:spPr>
                <a:solidFill>
                  <a:schemeClr val="bg1"/>
                </a:solidFill>
                <a:ln>
                  <a:solidFill>
                    <a:schemeClr val="bg1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3540198020911348"/>
                  <c:y val="2.7796030152977928E-2"/>
                </c:manualLayout>
              </c:layout>
              <c:spPr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1061225137675329"/>
                  <c:y val="-9.8551153206951791E-2"/>
                </c:manualLayout>
              </c:layout>
              <c:spPr>
                <a:solidFill>
                  <a:schemeClr val="bg1"/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72945047516428"/>
                      <c:h val="0.1087133623760912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0.10672288837140685"/>
                  <c:y val="-0.13589170297011416"/>
                </c:manualLayout>
              </c:layout>
              <c:spPr>
                <a:solidFill>
                  <a:schemeClr val="bg1"/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14229718449520914"/>
                  <c:y val="-3.0884477947753191E-3"/>
                </c:manualLayout>
              </c:layout>
              <c:spPr>
                <a:solidFill>
                  <a:schemeClr val="bg1"/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8.5971215632522163E-2"/>
                  <c:y val="0.10500722502236084"/>
                </c:manualLayout>
              </c:layout>
              <c:spPr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6.2720705360794327E-2"/>
                  <c:y val="0.10481936471358413"/>
                </c:manualLayout>
              </c:layout>
              <c:spPr>
                <a:solidFill>
                  <a:schemeClr val="bg1"/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659258519784861"/>
                      <c:h val="8.022543079948298E-2"/>
                    </c:manualLayout>
                  </c15:layout>
                </c:ext>
              </c:extLst>
            </c:dLbl>
            <c:spPr>
              <a:noFill/>
              <a:ln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spc="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TOTAL!$L$16:$R$16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TOTAL!$L$17:$R$17</c:f>
              <c:numCache>
                <c:formatCode>#,##0.00</c:formatCode>
                <c:ptCount val="7"/>
                <c:pt idx="0">
                  <c:v>386141.39</c:v>
                </c:pt>
                <c:pt idx="1">
                  <c:v>620.27700000000004</c:v>
                </c:pt>
                <c:pt idx="2">
                  <c:v>385521.11300000001</c:v>
                </c:pt>
                <c:pt idx="3">
                  <c:v>355582.41765657993</c:v>
                </c:pt>
                <c:pt idx="4">
                  <c:v>298662.19387298997</c:v>
                </c:pt>
                <c:pt idx="5">
                  <c:v>298489.24734968005</c:v>
                </c:pt>
                <c:pt idx="6">
                  <c:v>29938.695343420044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GASTOS DE INVERSION </a:t>
            </a:r>
          </a:p>
        </c:rich>
      </c:tx>
      <c:layout>
        <c:manualLayout>
          <c:xMode val="edge"/>
          <c:yMode val="edge"/>
          <c:x val="0.1968895291759962"/>
          <c:y val="0"/>
        </c:manualLayout>
      </c:layout>
      <c:overlay val="0"/>
      <c:spPr>
        <a:solidFill>
          <a:schemeClr val="accent4">
            <a:lumMod val="50000"/>
          </a:schemeClr>
        </a:solidFill>
        <a:ln>
          <a:solidFill>
            <a:schemeClr val="bg1">
              <a:lumMod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baseline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TOTAL!$AG$5</c:f>
              <c:strCache>
                <c:ptCount val="1"/>
                <c:pt idx="0">
                  <c:v>GASTOS DE INVERSION 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shade val="53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4">
                  <a:shade val="76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>
                  <a:tint val="77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4">
                  <a:tint val="54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0.16120658708237673"/>
                  <c:y val="1.537548102507056E-2"/>
                </c:manualLayout>
              </c:layout>
              <c:spPr>
                <a:solidFill>
                  <a:schemeClr val="bg1"/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861843495196526"/>
                      <c:h val="9.44556803870535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7.002188570094485E-2"/>
                  <c:y val="-0.11215117008472272"/>
                </c:manualLayout>
              </c:layout>
              <c:spPr>
                <a:solidFill>
                  <a:schemeClr val="bg1"/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5693799669265088"/>
                  <c:y val="5.2902766724037216E-2"/>
                </c:manualLayout>
              </c:layout>
              <c:spPr>
                <a:solidFill>
                  <a:schemeClr val="bg1"/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0881902392156984"/>
                  <c:y val="0.11818242853838397"/>
                </c:manualLayout>
              </c:layout>
              <c:spPr>
                <a:solidFill>
                  <a:schemeClr val="bg1"/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698978209354916"/>
                      <c:h val="6.605866937204713E-2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7.2864069893016484E-2"/>
                  <c:y val="0.10424956972089686"/>
                </c:manualLayout>
              </c:layout>
              <c:spPr>
                <a:solidFill>
                  <a:schemeClr val="bg1"/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533661126025714"/>
                      <c:h val="0.1331380578436254"/>
                    </c:manualLayout>
                  </c15:layout>
                </c:ext>
              </c:extLst>
            </c:dLbl>
            <c:spPr>
              <a:solidFill>
                <a:schemeClr val="bg1"/>
              </a:solidFill>
              <a:ln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spc="0" baseline="0">
                    <a:solidFill>
                      <a:schemeClr val="accent4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TOTAL!$AH$4:$AL$4</c:f>
              <c:strCache>
                <c:ptCount val="5"/>
                <c:pt idx="0">
                  <c:v>APR.  VIGENTE($)</c:v>
                </c:pt>
                <c:pt idx="1">
                  <c:v>COMPROMISOS       ($)</c:v>
                </c:pt>
                <c:pt idx="2">
                  <c:v>OBLIGACIONES 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TOTAL!$AH$5:$AL$5</c:f>
              <c:numCache>
                <c:formatCode>#,##0.00</c:formatCode>
                <c:ptCount val="5"/>
                <c:pt idx="0">
                  <c:v>295472.80790399999</c:v>
                </c:pt>
                <c:pt idx="1">
                  <c:v>256696.58135986002</c:v>
                </c:pt>
                <c:pt idx="2">
                  <c:v>73990.465142090005</c:v>
                </c:pt>
                <c:pt idx="3">
                  <c:v>73936.614421590013</c:v>
                </c:pt>
                <c:pt idx="4">
                  <c:v>38776.226544139987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GG!$G$17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 w="28575"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GG!$H$16:$L$16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GG!$H$17:$L$17</c:f>
              <c:numCache>
                <c:formatCode>#,##0.00</c:formatCode>
                <c:ptCount val="5"/>
                <c:pt idx="0">
                  <c:v>370048.62800000003</c:v>
                </c:pt>
                <c:pt idx="1">
                  <c:v>344502.50434302998</c:v>
                </c:pt>
                <c:pt idx="2">
                  <c:v>288032.99873162998</c:v>
                </c:pt>
                <c:pt idx="3">
                  <c:v>287860.05220832</c:v>
                </c:pt>
                <c:pt idx="4">
                  <c:v>25546.12365697003</c:v>
                </c:pt>
              </c:numCache>
            </c:numRef>
          </c:val>
        </c:ser>
        <c:ser>
          <c:idx val="1"/>
          <c:order val="1"/>
          <c:tx>
            <c:strRef>
              <c:f>GG!$G$18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bg2">
                    <a:lumMod val="1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GG!$H$16:$L$16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GG!$H$18:$L$18</c:f>
              <c:numCache>
                <c:formatCode>#,##0.00</c:formatCode>
                <c:ptCount val="5"/>
                <c:pt idx="0">
                  <c:v>569.46199999999999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569.46199999999999</c:v>
                </c:pt>
              </c:numCache>
            </c:numRef>
          </c:val>
        </c:ser>
        <c:ser>
          <c:idx val="2"/>
          <c:order val="2"/>
          <c:tx>
            <c:strRef>
              <c:f>GG!$G$19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rgbClr val="FF990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GG!$H$16:$L$16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GG!$H$19:$L$19</c:f>
              <c:numCache>
                <c:formatCode>#,##0.00</c:formatCode>
                <c:ptCount val="5"/>
                <c:pt idx="0">
                  <c:v>285694.02807399997</c:v>
                </c:pt>
                <c:pt idx="1">
                  <c:v>248485.82571957001</c:v>
                </c:pt>
                <c:pt idx="2">
                  <c:v>69728.614512230008</c:v>
                </c:pt>
                <c:pt idx="3">
                  <c:v>69695.600741730013</c:v>
                </c:pt>
                <c:pt idx="4">
                  <c:v>37208.202354429995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864340256"/>
        <c:axId val="1864333184"/>
        <c:axId val="0"/>
      </c:bar3DChart>
      <c:catAx>
        <c:axId val="1864340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864333184"/>
        <c:crosses val="autoZero"/>
        <c:auto val="1"/>
        <c:lblAlgn val="ctr"/>
        <c:lblOffset val="100"/>
        <c:noMultiLvlLbl val="0"/>
      </c:catAx>
      <c:valAx>
        <c:axId val="1864333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864340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DCE!$K$18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rgbClr val="FF990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6">
                  <a:lumMod val="50000"/>
                </a:schemeClr>
              </a:solidFill>
              <a:ln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DCE!$L$17:$R$17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DCE!$L$18:$R$18</c:f>
              <c:numCache>
                <c:formatCode>#,##0.00</c:formatCode>
                <c:ptCount val="7"/>
                <c:pt idx="0">
                  <c:v>16092.762000000001</c:v>
                </c:pt>
                <c:pt idx="1">
                  <c:v>620.27700000000004</c:v>
                </c:pt>
                <c:pt idx="2">
                  <c:v>15472.485000000001</c:v>
                </c:pt>
                <c:pt idx="3">
                  <c:v>11079.91331355</c:v>
                </c:pt>
                <c:pt idx="4">
                  <c:v>10629.19514136</c:v>
                </c:pt>
                <c:pt idx="5">
                  <c:v>10629.19514136</c:v>
                </c:pt>
                <c:pt idx="6">
                  <c:v>4392.5716864500009</c:v>
                </c:pt>
              </c:numCache>
            </c:numRef>
          </c:val>
        </c:ser>
        <c:ser>
          <c:idx val="1"/>
          <c:order val="1"/>
          <c:tx>
            <c:strRef>
              <c:f>DCE!$K$19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bg1"/>
              </a:solidFill>
              <a:ln w="38100"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DCE!$L$17:$R$17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DCE!$L$19:$R$19</c:f>
              <c:numCache>
                <c:formatCode>#,##0.00</c:formatCode>
                <c:ptCount val="7"/>
                <c:pt idx="0">
                  <c:v>9778.7798299999995</c:v>
                </c:pt>
                <c:pt idx="1">
                  <c:v>0</c:v>
                </c:pt>
                <c:pt idx="2">
                  <c:v>9778.7798299999995</c:v>
                </c:pt>
                <c:pt idx="3">
                  <c:v>8210.7556402899991</c:v>
                </c:pt>
                <c:pt idx="4">
                  <c:v>4261.8506298600005</c:v>
                </c:pt>
                <c:pt idx="5">
                  <c:v>4241.0136798599997</c:v>
                </c:pt>
                <c:pt idx="6">
                  <c:v>1568.02418971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864336448"/>
        <c:axId val="1864334272"/>
        <c:axId val="0"/>
      </c:bar3DChart>
      <c:catAx>
        <c:axId val="1864336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864334272"/>
        <c:crosses val="autoZero"/>
        <c:auto val="1"/>
        <c:lblAlgn val="ctr"/>
        <c:lblOffset val="100"/>
        <c:noMultiLvlLbl val="0"/>
      </c:catAx>
      <c:valAx>
        <c:axId val="1864334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864336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'INVERSION '!$J$12</c:f>
              <c:strCache>
                <c:ptCount val="1"/>
                <c:pt idx="0">
                  <c:v>VICEMINISTERIO DE COMERCIO EXTERIOR 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bg1"/>
              </a:solidFill>
              <a:ln w="28575"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'INVERSION '!$K$11:$O$11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APROPIACION SIN COMPROMETER</c:v>
                </c:pt>
              </c:strCache>
            </c:strRef>
          </c:cat>
          <c:val>
            <c:numRef>
              <c:f>'INVERSION '!$K$12:$O$12</c:f>
              <c:numCache>
                <c:formatCode>#,##0.00</c:formatCode>
                <c:ptCount val="5"/>
                <c:pt idx="0">
                  <c:v>52075.990830000002</c:v>
                </c:pt>
                <c:pt idx="1">
                  <c:v>49998.989112030002</c:v>
                </c:pt>
                <c:pt idx="2">
                  <c:v>19142.37806427</c:v>
                </c:pt>
                <c:pt idx="3">
                  <c:v>19121.54111427</c:v>
                </c:pt>
                <c:pt idx="4">
                  <c:v>2077.0017179700012</c:v>
                </c:pt>
              </c:numCache>
            </c:numRef>
          </c:val>
        </c:ser>
        <c:ser>
          <c:idx val="1"/>
          <c:order val="1"/>
          <c:tx>
            <c:strRef>
              <c:f>'INVERSION '!$J$13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4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'INVERSION '!$K$11:$O$11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APROPIACION SIN COMPROMETER</c:v>
                </c:pt>
              </c:strCache>
            </c:strRef>
          </c:cat>
          <c:val>
            <c:numRef>
              <c:f>'INVERSION '!$K$13:$O$13</c:f>
              <c:numCache>
                <c:formatCode>#,##0.00</c:formatCode>
                <c:ptCount val="5"/>
                <c:pt idx="0">
                  <c:v>116432.83984299999</c:v>
                </c:pt>
                <c:pt idx="1">
                  <c:v>86189.900191089997</c:v>
                </c:pt>
                <c:pt idx="2">
                  <c:v>41769.485645230001</c:v>
                </c:pt>
                <c:pt idx="3">
                  <c:v>41749.658190230002</c:v>
                </c:pt>
                <c:pt idx="4">
                  <c:v>30242.939651910005</c:v>
                </c:pt>
              </c:numCache>
            </c:numRef>
          </c:val>
        </c:ser>
        <c:ser>
          <c:idx val="2"/>
          <c:order val="2"/>
          <c:tx>
            <c:strRef>
              <c:f>'INVERSION '!$J$14</c:f>
              <c:strCache>
                <c:ptCount val="1"/>
                <c:pt idx="0">
                  <c:v>SECRETARIA GENERAL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4"/>
              <c:spPr>
                <a:solidFill>
                  <a:schemeClr val="accent3">
                    <a:lumMod val="60000"/>
                    <a:lumOff val="40000"/>
                  </a:schemeClr>
                </a:solidFill>
                <a:ln w="38100"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spPr>
              <a:solidFill>
                <a:schemeClr val="accent3">
                  <a:lumMod val="60000"/>
                  <a:lumOff val="40000"/>
                </a:schemeClr>
              </a:solidFill>
              <a:ln w="38100"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'INVERSION '!$K$11:$O$11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APROPIACION SIN COMPROMETER</c:v>
                </c:pt>
              </c:strCache>
            </c:strRef>
          </c:cat>
          <c:val>
            <c:numRef>
              <c:f>'INVERSION '!$K$14:$O$14</c:f>
              <c:numCache>
                <c:formatCode>#,##0.00</c:formatCode>
                <c:ptCount val="5"/>
                <c:pt idx="0">
                  <c:v>5000</c:v>
                </c:pt>
                <c:pt idx="1">
                  <c:v>3155.7434893199998</c:v>
                </c:pt>
                <c:pt idx="2">
                  <c:v>1722.6156913200002</c:v>
                </c:pt>
                <c:pt idx="3">
                  <c:v>1714.8801128200002</c:v>
                </c:pt>
                <c:pt idx="4">
                  <c:v>1844.2565106800002</c:v>
                </c:pt>
              </c:numCache>
            </c:numRef>
          </c:val>
        </c:ser>
        <c:ser>
          <c:idx val="3"/>
          <c:order val="3"/>
          <c:tx>
            <c:strRef>
              <c:f>'INVERSION '!$J$15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4"/>
              <c:layout>
                <c:manualLayout>
                  <c:x val="4.344429744766673E-2"/>
                  <c:y val="-3.62838914521199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'INVERSION '!$K$11:$O$11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APROPIACION SIN COMPROMETER</c:v>
                </c:pt>
              </c:strCache>
            </c:strRef>
          </c:cat>
          <c:val>
            <c:numRef>
              <c:f>'INVERSION '!$K$15:$O$15</c:f>
              <c:numCache>
                <c:formatCode>#,##0.00</c:formatCode>
                <c:ptCount val="5"/>
                <c:pt idx="0">
                  <c:v>121963.977231</c:v>
                </c:pt>
                <c:pt idx="1">
                  <c:v>117351.94856742</c:v>
                </c:pt>
                <c:pt idx="2">
                  <c:v>11355.98574127</c:v>
                </c:pt>
                <c:pt idx="3">
                  <c:v>11350.535004270001</c:v>
                </c:pt>
                <c:pt idx="4">
                  <c:v>4612.0286635800021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864333728"/>
        <c:axId val="1864334816"/>
        <c:axId val="0"/>
      </c:bar3DChart>
      <c:catAx>
        <c:axId val="1864333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864334816"/>
        <c:crosses val="autoZero"/>
        <c:auto val="1"/>
        <c:lblAlgn val="ctr"/>
        <c:lblOffset val="100"/>
        <c:noMultiLvlLbl val="0"/>
      </c:catAx>
      <c:valAx>
        <c:axId val="1864334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864333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A-FUNCIONAMIENTO 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/>
      <c:overlay val="0"/>
      <c:spPr>
        <a:solidFill>
          <a:schemeClr val="accent4">
            <a:lumMod val="50000"/>
          </a:schemeClr>
        </a:solidFill>
        <a:ln>
          <a:noFill/>
        </a:ln>
        <a:effectLst/>
      </c:spPr>
    </c:title>
    <c:autoTitleDeleted val="0"/>
    <c:plotArea>
      <c:layout/>
      <c:pie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5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097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7776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10/10/2022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5.xml"/><Relationship Id="rId4" Type="http://schemas.openxmlformats.org/officeDocument/2006/relationships/chart" Target="../charts/char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92221" y="1498060"/>
            <a:ext cx="7266562" cy="1731524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 </a:t>
            </a:r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ACUMULADA</a:t>
            </a: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SEPTIEMBRE 30 DE 2022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1079770" y="2791839"/>
            <a:ext cx="703309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 smtClean="0"/>
              <a:t>        COMPROMETIDO   </a:t>
            </a:r>
            <a:r>
              <a:rPr lang="es-CO" dirty="0"/>
              <a:t> </a:t>
            </a:r>
            <a:r>
              <a:rPr lang="es-CO" dirty="0" smtClean="0"/>
              <a:t> 89,83%           -        OBLIGADO   54,68%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412460" cy="612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220"/>
            <a:ext cx="2477192" cy="81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7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156750"/>
            <a:ext cx="9144000" cy="5655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sz="1400" dirty="0" smtClean="0">
                <a:solidFill>
                  <a:schemeClr val="bg1"/>
                </a:solidFill>
              </a:rPr>
              <a:t>GRAFICA EJECUCIÓN PRESUPUESTAL ACUMULADA </a:t>
            </a:r>
          </a:p>
          <a:p>
            <a:pPr lvl="0"/>
            <a:r>
              <a:rPr lang="es-CO" sz="1400" dirty="0" smtClean="0">
                <a:solidFill>
                  <a:schemeClr val="bg1"/>
                </a:solidFill>
              </a:rPr>
              <a:t>SECCIÓN 3501 MINCOMERCIO CON CORTE AL  30 DE SEPTIEMBRE DE 2022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6673870"/>
              </p:ext>
            </p:extLst>
          </p:nvPr>
        </p:nvGraphicFramePr>
        <p:xfrm>
          <a:off x="5101721" y="2022304"/>
          <a:ext cx="3974533" cy="2210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7105469"/>
              </p:ext>
            </p:extLst>
          </p:nvPr>
        </p:nvGraphicFramePr>
        <p:xfrm>
          <a:off x="9472281" y="-106700"/>
          <a:ext cx="4393244" cy="4156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1055789"/>
              </p:ext>
            </p:extLst>
          </p:nvPr>
        </p:nvGraphicFramePr>
        <p:xfrm>
          <a:off x="4787900" y="0"/>
          <a:ext cx="4356100" cy="4156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6508936"/>
              </p:ext>
            </p:extLst>
          </p:nvPr>
        </p:nvGraphicFramePr>
        <p:xfrm>
          <a:off x="0" y="44652"/>
          <a:ext cx="4283992" cy="4112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6351873"/>
              </p:ext>
            </p:extLst>
          </p:nvPr>
        </p:nvGraphicFramePr>
        <p:xfrm>
          <a:off x="4612273" y="75678"/>
          <a:ext cx="4531726" cy="4081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019342"/>
            <a:ext cx="9144000" cy="77858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400" dirty="0" smtClean="0">
                <a:solidFill>
                  <a:schemeClr val="bg1"/>
                </a:solidFill>
              </a:rPr>
              <a:t>GRÁFICA </a:t>
            </a:r>
            <a:r>
              <a:rPr lang="es-CO" sz="1400" dirty="0">
                <a:solidFill>
                  <a:schemeClr val="bg1"/>
                </a:solidFill>
              </a:rPr>
              <a:t>EJECUCIÓN PRESUPUESTAL ACUMULADA    </a:t>
            </a:r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UNIDAD </a:t>
            </a:r>
            <a:r>
              <a:rPr lang="es-CO" sz="1400" dirty="0">
                <a:solidFill>
                  <a:schemeClr val="bg1"/>
                </a:solidFill>
              </a:rPr>
              <a:t>EJECUTORA 3501-01 GESTIÓN GENERAL CON CORTE </a:t>
            </a:r>
            <a:r>
              <a:rPr lang="es-CO" sz="1400" dirty="0" smtClean="0">
                <a:solidFill>
                  <a:schemeClr val="bg1"/>
                </a:solidFill>
              </a:rPr>
              <a:t>AL 30 DE SEPTIEMBRE DE 2022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400"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7935724"/>
              </p:ext>
            </p:extLst>
          </p:nvPr>
        </p:nvGraphicFramePr>
        <p:xfrm>
          <a:off x="0" y="0"/>
          <a:ext cx="9077739" cy="4019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</a:t>
            </a:r>
            <a:r>
              <a:rPr lang="es-CO" sz="14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30 DE SEPTIEMBRE DE 2022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200" dirty="0"/>
          </a:p>
        </p:txBody>
      </p:sp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5527717"/>
              </p:ext>
            </p:extLst>
          </p:nvPr>
        </p:nvGraphicFramePr>
        <p:xfrm>
          <a:off x="0" y="0"/>
          <a:ext cx="9143999" cy="4018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-27578" y="4200211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GRÀFICA EJECUCIÒN PRESUPUESTAL ACUMULADA </a:t>
            </a: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GASTOS DE INVERSIÒN </a:t>
            </a:r>
            <a:r>
              <a:rPr lang="es-CO" sz="1400" dirty="0">
                <a:solidFill>
                  <a:schemeClr val="bg1"/>
                </a:solidFill>
              </a:rPr>
              <a:t>CON CORTE </a:t>
            </a:r>
            <a:r>
              <a:rPr lang="es-CO" sz="1400" dirty="0" smtClean="0">
                <a:solidFill>
                  <a:schemeClr val="bg1"/>
                </a:solidFill>
              </a:rPr>
              <a:t>AL 30 DE SEPTIEMBRE DE 2022</a:t>
            </a:r>
            <a:endParaRPr lang="es-CO" sz="14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3397" y="4899491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9983454"/>
              </p:ext>
            </p:extLst>
          </p:nvPr>
        </p:nvGraphicFramePr>
        <p:xfrm>
          <a:off x="13396" y="0"/>
          <a:ext cx="9062179" cy="4200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0" y="4232425"/>
            <a:ext cx="9143999" cy="565500"/>
          </a:xfrm>
          <a:solidFill>
            <a:schemeClr val="accent4">
              <a:lumMod val="75000"/>
            </a:schemeClr>
          </a:solidFill>
        </p:spPr>
        <p:txBody>
          <a:bodyPr/>
          <a:lstStyle/>
          <a:p>
            <a:r>
              <a:rPr lang="es-E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PRESUPUESTO MINCIT </a:t>
            </a:r>
            <a:r>
              <a:rPr lang="es-E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CORTE AL 30 DE SEPTIEMBRE DE 2022</a:t>
            </a:r>
            <a:endParaRPr lang="es-ES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APROPIACION INICIAL $</a:t>
            </a:r>
            <a:r>
              <a:rPr lang="es-E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645.244,06 – 620,27 </a:t>
            </a:r>
            <a:r>
              <a:rPr lang="es-E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Bloqueo provisión </a:t>
            </a:r>
            <a:r>
              <a:rPr lang="es-E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DCE+ 2.018,99 Bonos+ 34.920,60 </a:t>
            </a:r>
            <a:r>
              <a:rPr lang="es-E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UE Economía Verde Inc. y Comp = $ </a:t>
            </a:r>
            <a:r>
              <a:rPr lang="es-E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681,563,38</a:t>
            </a:r>
            <a:endParaRPr lang="es-CO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O" sz="900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7702934"/>
              </p:ext>
            </p:extLst>
          </p:nvPr>
        </p:nvGraphicFramePr>
        <p:xfrm>
          <a:off x="3006435" y="68753"/>
          <a:ext cx="3096491" cy="3874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7915754"/>
              </p:ext>
            </p:extLst>
          </p:nvPr>
        </p:nvGraphicFramePr>
        <p:xfrm>
          <a:off x="0" y="0"/>
          <a:ext cx="9143999" cy="4232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6968430"/>
              </p:ext>
            </p:extLst>
          </p:nvPr>
        </p:nvGraphicFramePr>
        <p:xfrm>
          <a:off x="2" y="1"/>
          <a:ext cx="9143998" cy="41810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9091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7554</TotalTime>
  <Words>235</Words>
  <Application>Microsoft Office PowerPoint</Application>
  <PresentationFormat>Presentación en pantalla (16:9)</PresentationFormat>
  <Paragraphs>48</Paragraphs>
  <Slides>6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6</vt:i4>
      </vt:variant>
    </vt:vector>
  </HeadingPairs>
  <TitlesOfParts>
    <vt:vector size="12" baseType="lpstr">
      <vt:lpstr>Calibri</vt:lpstr>
      <vt:lpstr>Montserrat</vt:lpstr>
      <vt:lpstr>Arial</vt:lpstr>
      <vt:lpstr>Calibri Light</vt:lpstr>
      <vt:lpstr>1_Office Theme</vt:lpstr>
      <vt:lpstr>Office Theme</vt:lpstr>
      <vt:lpstr>SECCIÓN 3501 - MINISTERIO DE COMERCIO INDUSTRIA Y TURISMO                          EJECUCIÓN  PRESUPUESTAL  ACUMULADA                                                         SEPTIEMBRE 30 DE 2022  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973</cp:revision>
  <cp:lastPrinted>2022-10-07T18:03:32Z</cp:lastPrinted>
  <dcterms:modified xsi:type="dcterms:W3CDTF">2022-10-10T13:38:48Z</dcterms:modified>
</cp:coreProperties>
</file>