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9"/>
  </p:notesMasterIdLst>
  <p:sldIdLst>
    <p:sldId id="336" r:id="rId3"/>
    <p:sldId id="328" r:id="rId4"/>
    <p:sldId id="329" r:id="rId5"/>
    <p:sldId id="331" r:id="rId6"/>
    <p:sldId id="333" r:id="rId7"/>
    <p:sldId id="339" r:id="rId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008000"/>
    <a:srgbClr val="9999FF"/>
    <a:srgbClr val="9966FF"/>
    <a:srgbClr val="FF00FF"/>
    <a:srgbClr val="CCFF33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AGOSTO%2031%20DE%202022%20PRESPTO\GRAFICA%20CONSOLIDADO%20SECCION%203501-01%20AGT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NCIERA%20-%20PRESPTO\A&#209;O%202022\PAGINA%20WEB%202022\SEPTIEMBRE%2030%20DE%202022%20PAG.WEB\PRESPTO\GRAFICA%20CONSOLIDADO%20SECCION%203501-01%20SEPTIEMBRE%2030%20DE%202022%20CIERR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%20AGOSTO%2005%20DE%202022\A&#209;O%202022\PAGINA%20WEB%202022\JULIO%2031%20DE%202022%20PAGINA%20WEB\GRAFICA%20CONSOLIDADO%20SECCION%203501-01%20JULIO%2031%20DE%20202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</a:t>
            </a:r>
            <a:r>
              <a:rPr lang="en-US" baseline="0" dirty="0" smtClean="0"/>
              <a:t> </a:t>
            </a:r>
            <a:r>
              <a:rPr lang="en-US" dirty="0" smtClean="0"/>
              <a:t>PRESUPUESTO</a:t>
            </a:r>
            <a:endParaRPr lang="en-US" dirty="0"/>
          </a:p>
        </c:rich>
      </c:tx>
      <c:layout>
        <c:manualLayout>
          <c:xMode val="edge"/>
          <c:yMode val="edge"/>
          <c:x val="4.2541566610141921E-5"/>
          <c:y val="5.9420338383089459E-3"/>
        </c:manualLayout>
      </c:layout>
      <c:overlay val="0"/>
      <c:spPr>
        <a:solidFill>
          <a:schemeClr val="bg1"/>
        </a:solidFill>
        <a:ln w="38100">
          <a:solidFill>
            <a:schemeClr val="accent4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TOTAL!$K$25</c:f>
              <c:strCache>
                <c:ptCount val="1"/>
                <c:pt idx="0">
                  <c:v>TOTAL  PRESUPUESTO (A+B+C)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2500001367016671E-2"/>
                  <c:y val="-2.750557761126474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618E99A-B4FD-4107-931B-42DE00D6EC55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0FA306A1-50C5-4CE9-AC3C-C0987FCBCCFE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888890407796274E-3"/>
                  <c:y val="2.7226972799949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04A2E93-1485-49E2-BB9A-FA71C6FEC5FB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1539EC7-0B06-4F2B-BD81-E02EDA258FD1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0,09%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22914528196527"/>
                      <c:h val="7.34926071379028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B0FCB80-52D1-40E0-B56C-62C6A8BBB4A8}" type="CATEGORYNAME">
                      <a:rPr lang="es-ES" sz="70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455AD2D3-95F3-4C8C-84DF-C239A8D2FDCD}" type="VALUE">
                      <a:rPr lang="es-ES" sz="700" baseline="0">
                        <a:solidFill>
                          <a:schemeClr val="bg1"/>
                        </a:solidFill>
                      </a:rPr>
                      <a:pPr>
                        <a:defRPr sz="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s-E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s-ES" sz="70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s-ES" sz="700" dirty="0" smtClean="0">
                        <a:solidFill>
                          <a:schemeClr val="bg1"/>
                        </a:solidFill>
                      </a:rPr>
                      <a:t>99,91%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1666671223389254E-2"/>
                  <c:y val="1.8003858779810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19F62D7-D006-4CB9-897C-0890025870E2}" type="CATEGORYNAME">
                      <a:rPr lang="en-US" sz="70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6EF09F63-D1AC-4EC6-AA2B-F30D6F299F9E}" type="VALUE">
                      <a:rPr lang="en-US" sz="700" baseline="0" smtClean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baseline="0" dirty="0" smtClean="0">
                        <a:solidFill>
                          <a:schemeClr val="bg1"/>
                        </a:solidFill>
                      </a:rPr>
                      <a:t>89,83%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846790556298"/>
                      <c:h val="0.127782505825264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722223285457493E-3"/>
                  <c:y val="2.7005788169716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5BE887E-F229-4DE8-BCEF-17D6376A93F2}" type="CATEGORYNAME">
                      <a:rPr lang="en-US" sz="70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88F0455-6109-4637-9236-F08941E6C526}" type="VALUE">
                      <a:rPr lang="en-US" sz="700" baseline="0" smtClean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</a:rPr>
                      <a:t>;</a:t>
                    </a:r>
                  </a:p>
                  <a:p>
                    <a:pPr>
                      <a:defRPr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baseline="0" dirty="0" smtClean="0">
                        <a:solidFill>
                          <a:schemeClr val="bg1"/>
                        </a:solidFill>
                      </a:rPr>
                      <a:t>54,68%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05556737265609"/>
                      <c:h val="0.139785078345138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F2A091C-DE5F-457D-8F8E-D3C05BB3F7E8}" type="CATEGORYNAME">
                      <a:rPr lang="en-US" sz="700" dirty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410ED97A-292E-4554-B03C-1EF77791CAFC}" type="VALUE">
                      <a:rPr lang="en-US" sz="700" baseline="0" dirty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n-U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endParaRPr lang="en-US" sz="70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700" dirty="0" smtClean="0">
                        <a:solidFill>
                          <a:schemeClr val="bg1"/>
                        </a:solidFill>
                      </a:rPr>
                      <a:t>54,64%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3890055106086"/>
                      <c:h val="0.115194689759490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3.3333336978711395E-2"/>
                  <c:y val="6.00128625993697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9EE914-A8F4-4AA9-B918-CBCE51E01F27}" type="CATEGORYNAME">
                      <a:rPr lang="es-ES" sz="70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A2695306-C8B7-45E2-9604-C6205A9C8893}" type="VALUE">
                      <a:rPr lang="es-ES" sz="700" baseline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r>
                      <a:rPr lang="es-E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s-ES" sz="700" baseline="0" dirty="0" smtClean="0">
                        <a:solidFill>
                          <a:schemeClr val="bg1"/>
                        </a:solidFill>
                      </a:rPr>
                      <a:t>10,17%</a:t>
                    </a: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23567358220403E-2"/>
                      <c:h val="0.14220047792920656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TOTAL!$L$24:$R$24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TOTAL!$L$25:$R$25</c:f>
              <c:numCache>
                <c:formatCode>#,##0.00</c:formatCode>
                <c:ptCount val="7"/>
                <c:pt idx="0">
                  <c:v>682183.659904</c:v>
                </c:pt>
                <c:pt idx="1">
                  <c:v>620.27700000000004</c:v>
                </c:pt>
                <c:pt idx="2">
                  <c:v>681563.382904</c:v>
                </c:pt>
                <c:pt idx="3">
                  <c:v>612278.99901643989</c:v>
                </c:pt>
                <c:pt idx="4">
                  <c:v>372652.65901507996</c:v>
                </c:pt>
                <c:pt idx="5">
                  <c:v>372425.86177126999</c:v>
                </c:pt>
                <c:pt idx="6">
                  <c:v>69284.383887560063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75378860003806"/>
          <c:y val="0.25739297705971664"/>
          <c:w val="0.66511262194643872"/>
          <c:h val="0.71428320545695689"/>
        </c:manualLayout>
      </c:layout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FUNCIONAMIENTO</a:t>
            </a:r>
          </a:p>
        </c:rich>
      </c:tx>
      <c:layout>
        <c:manualLayout>
          <c:xMode val="edge"/>
          <c:yMode val="edge"/>
          <c:x val="0.2259348365923356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TOTAL!$K$17</c:f>
              <c:strCache>
                <c:ptCount val="1"/>
                <c:pt idx="0">
                  <c:v>GASTOS DE FUNCIONAMIENTO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1900264986489233E-2"/>
                  <c:y val="0.12662635958578808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40198020911348"/>
                  <c:y val="2.7796030152977928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061225137675329"/>
                  <c:y val="-9.855115320695179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2945047516428"/>
                      <c:h val="0.108713362376091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672288837140685"/>
                  <c:y val="-0.1358917029701141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229718449520914"/>
                  <c:y val="-3.0884477947753191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5971215632522163E-2"/>
                  <c:y val="0.10500722502236084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2720705360794327E-2"/>
                  <c:y val="0.1048193647135841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59258519784861"/>
                      <c:h val="8.022543079948298E-2"/>
                    </c:manualLayout>
                  </c15:layout>
                </c:ext>
              </c:extLst>
            </c:dLbl>
            <c:spPr>
              <a:noFill/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TOTAL!$L$16:$R$16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TOTAL!$L$17:$R$17</c:f>
              <c:numCache>
                <c:formatCode>#,##0.00</c:formatCode>
                <c:ptCount val="7"/>
                <c:pt idx="0">
                  <c:v>386141.39</c:v>
                </c:pt>
                <c:pt idx="1">
                  <c:v>620.27700000000004</c:v>
                </c:pt>
                <c:pt idx="2">
                  <c:v>385521.11300000001</c:v>
                </c:pt>
                <c:pt idx="3">
                  <c:v>355582.41765657993</c:v>
                </c:pt>
                <c:pt idx="4">
                  <c:v>298662.19387298997</c:v>
                </c:pt>
                <c:pt idx="5">
                  <c:v>298489.24734968005</c:v>
                </c:pt>
                <c:pt idx="6">
                  <c:v>29938.695343420044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DE INVERSION </a:t>
            </a:r>
          </a:p>
        </c:rich>
      </c:tx>
      <c:layout>
        <c:manualLayout>
          <c:xMode val="edge"/>
          <c:yMode val="edge"/>
          <c:x val="0.1968895291759962"/>
          <c:y val="0"/>
        </c:manualLayout>
      </c:layout>
      <c:overlay val="0"/>
      <c:spPr>
        <a:solidFill>
          <a:schemeClr val="accent4">
            <a:lumMod val="50000"/>
          </a:schemeClr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TOTAL!$AG$5</c:f>
              <c:strCache>
                <c:ptCount val="1"/>
                <c:pt idx="0">
                  <c:v>GASTOS DE 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120658708237673"/>
                  <c:y val="1.53754810250705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61843495196526"/>
                      <c:h val="9.44556803870535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002188570094485E-2"/>
                  <c:y val="-0.1121511700847227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693799669265088"/>
                  <c:y val="5.290276672403721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881902392156984"/>
                  <c:y val="0.11818242853838397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8978209354916"/>
                      <c:h val="6.60586693720471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2864069893016484E-2"/>
                  <c:y val="0.1042495697208968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3661126025714"/>
                      <c:h val="0.1331380578436254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TOTAL!$AH$4:$AL$4</c:f>
              <c:strCache>
                <c:ptCount val="5"/>
                <c:pt idx="0">
                  <c:v>APR.  VIGENTE($)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TOTAL!$AH$5:$AL$5</c:f>
              <c:numCache>
                <c:formatCode>#,##0.00</c:formatCode>
                <c:ptCount val="5"/>
                <c:pt idx="0">
                  <c:v>295472.80790399999</c:v>
                </c:pt>
                <c:pt idx="1">
                  <c:v>256696.58135986002</c:v>
                </c:pt>
                <c:pt idx="2">
                  <c:v>73990.465142090005</c:v>
                </c:pt>
                <c:pt idx="3">
                  <c:v>73936.614421590013</c:v>
                </c:pt>
                <c:pt idx="4">
                  <c:v>38776.226544139987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GG!$G$17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GG!$H$16:$L$16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GG!$H$17:$L$17</c:f>
              <c:numCache>
                <c:formatCode>#,##0.00</c:formatCode>
                <c:ptCount val="5"/>
                <c:pt idx="0">
                  <c:v>370048.62800000003</c:v>
                </c:pt>
                <c:pt idx="1">
                  <c:v>344502.50434302998</c:v>
                </c:pt>
                <c:pt idx="2">
                  <c:v>288032.99873162998</c:v>
                </c:pt>
                <c:pt idx="3">
                  <c:v>287860.05220832</c:v>
                </c:pt>
                <c:pt idx="4">
                  <c:v>25546.12365697003</c:v>
                </c:pt>
              </c:numCache>
            </c:numRef>
          </c:val>
        </c:ser>
        <c:ser>
          <c:idx val="1"/>
          <c:order val="1"/>
          <c:tx>
            <c:strRef>
              <c:f>GG!$G$18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GG!$H$16:$L$16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GG!$H$18:$L$18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GG!$G$19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FF99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GG!$H$16:$L$16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GG!$H$19:$L$19</c:f>
              <c:numCache>
                <c:formatCode>#,##0.00</c:formatCode>
                <c:ptCount val="5"/>
                <c:pt idx="0">
                  <c:v>285694.02807399997</c:v>
                </c:pt>
                <c:pt idx="1">
                  <c:v>248485.82571957001</c:v>
                </c:pt>
                <c:pt idx="2">
                  <c:v>69728.614512230008</c:v>
                </c:pt>
                <c:pt idx="3">
                  <c:v>69695.600741730013</c:v>
                </c:pt>
                <c:pt idx="4">
                  <c:v>37208.202354429995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340256"/>
        <c:axId val="1864333184"/>
        <c:axId val="0"/>
      </c:bar3DChart>
      <c:catAx>
        <c:axId val="18643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33184"/>
        <c:crosses val="autoZero"/>
        <c:auto val="1"/>
        <c:lblAlgn val="ctr"/>
        <c:lblOffset val="100"/>
        <c:noMultiLvlLbl val="0"/>
      </c:catAx>
      <c:valAx>
        <c:axId val="186433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DCE!$K$18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DCE!$L$17:$R$17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DCE!$L$18:$R$18</c:f>
              <c:numCache>
                <c:formatCode>#,##0.00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11079.91331355</c:v>
                </c:pt>
                <c:pt idx="4">
                  <c:v>10629.19514136</c:v>
                </c:pt>
                <c:pt idx="5">
                  <c:v>10629.19514136</c:v>
                </c:pt>
                <c:pt idx="6">
                  <c:v>4392.5716864500009</c:v>
                </c:pt>
              </c:numCache>
            </c:numRef>
          </c:val>
        </c:ser>
        <c:ser>
          <c:idx val="1"/>
          <c:order val="1"/>
          <c:tx>
            <c:strRef>
              <c:f>DCE!$K$19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DCE!$L$17:$R$17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DCE!$L$19:$R$19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8210.7556402899991</c:v>
                </c:pt>
                <c:pt idx="4">
                  <c:v>4261.8506298600005</c:v>
                </c:pt>
                <c:pt idx="5">
                  <c:v>4241.0136798599997</c:v>
                </c:pt>
                <c:pt idx="6">
                  <c:v>1568.02418971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336448"/>
        <c:axId val="1864334272"/>
        <c:axId val="0"/>
      </c:bar3DChart>
      <c:catAx>
        <c:axId val="18643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34272"/>
        <c:crosses val="autoZero"/>
        <c:auto val="1"/>
        <c:lblAlgn val="ctr"/>
        <c:lblOffset val="100"/>
        <c:noMultiLvlLbl val="0"/>
      </c:catAx>
      <c:valAx>
        <c:axId val="186433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'INVERSION '!$J$12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'!$K$11:$O$11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'!$K$12:$O$12</c:f>
              <c:numCache>
                <c:formatCode>#,##0.00</c:formatCode>
                <c:ptCount val="5"/>
                <c:pt idx="0">
                  <c:v>52075.990830000002</c:v>
                </c:pt>
                <c:pt idx="1">
                  <c:v>49998.989112030002</c:v>
                </c:pt>
                <c:pt idx="2">
                  <c:v>19142.37806427</c:v>
                </c:pt>
                <c:pt idx="3">
                  <c:v>19121.54111427</c:v>
                </c:pt>
                <c:pt idx="4">
                  <c:v>2077.0017179700012</c:v>
                </c:pt>
              </c:numCache>
            </c:numRef>
          </c:val>
        </c:ser>
        <c:ser>
          <c:idx val="1"/>
          <c:order val="1"/>
          <c:tx>
            <c:strRef>
              <c:f>'INVERSION '!$J$13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'!$K$11:$O$11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'!$K$13:$O$13</c:f>
              <c:numCache>
                <c:formatCode>#,##0.00</c:formatCode>
                <c:ptCount val="5"/>
                <c:pt idx="0">
                  <c:v>116432.83984299999</c:v>
                </c:pt>
                <c:pt idx="1">
                  <c:v>86189.900191089997</c:v>
                </c:pt>
                <c:pt idx="2">
                  <c:v>41769.485645230001</c:v>
                </c:pt>
                <c:pt idx="3">
                  <c:v>41749.658190230002</c:v>
                </c:pt>
                <c:pt idx="4">
                  <c:v>30242.939651910005</c:v>
                </c:pt>
              </c:numCache>
            </c:numRef>
          </c:val>
        </c:ser>
        <c:ser>
          <c:idx val="2"/>
          <c:order val="2"/>
          <c:tx>
            <c:strRef>
              <c:f>'INVERSION '!$J$14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spPr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'!$K$11:$O$11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'!$K$14:$O$14</c:f>
              <c:numCache>
                <c:formatCode>#,##0.00</c:formatCode>
                <c:ptCount val="5"/>
                <c:pt idx="0">
                  <c:v>5000</c:v>
                </c:pt>
                <c:pt idx="1">
                  <c:v>3155.7434893199998</c:v>
                </c:pt>
                <c:pt idx="2">
                  <c:v>1722.6156913200002</c:v>
                </c:pt>
                <c:pt idx="3">
                  <c:v>1714.8801128200002</c:v>
                </c:pt>
                <c:pt idx="4">
                  <c:v>1844.2565106800002</c:v>
                </c:pt>
              </c:numCache>
            </c:numRef>
          </c:val>
        </c:ser>
        <c:ser>
          <c:idx val="3"/>
          <c:order val="3"/>
          <c:tx>
            <c:strRef>
              <c:f>'INVERSION '!$J$15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4.344429744766673E-2"/>
                  <c:y val="-3.628389145211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'INVERSION '!$K$11:$O$11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'!$K$15:$O$15</c:f>
              <c:numCache>
                <c:formatCode>#,##0.00</c:formatCode>
                <c:ptCount val="5"/>
                <c:pt idx="0">
                  <c:v>121963.977231</c:v>
                </c:pt>
                <c:pt idx="1">
                  <c:v>117351.94856742</c:v>
                </c:pt>
                <c:pt idx="2">
                  <c:v>11355.98574127</c:v>
                </c:pt>
                <c:pt idx="3">
                  <c:v>11350.535004270001</c:v>
                </c:pt>
                <c:pt idx="4">
                  <c:v>4612.0286635800021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333728"/>
        <c:axId val="1864334816"/>
        <c:axId val="0"/>
      </c:bar3DChart>
      <c:catAx>
        <c:axId val="18643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34816"/>
        <c:crosses val="autoZero"/>
        <c:auto val="1"/>
        <c:lblAlgn val="ctr"/>
        <c:lblOffset val="100"/>
        <c:noMultiLvlLbl val="0"/>
      </c:catAx>
      <c:valAx>
        <c:axId val="18643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43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A-FUNCIONAMIENTO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10/10/2022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SEPTIEMBRE 30 DE 2022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</a:t>
            </a:r>
            <a:r>
              <a:rPr lang="es-CO" dirty="0"/>
              <a:t> </a:t>
            </a:r>
            <a:r>
              <a:rPr lang="es-CO" dirty="0" smtClean="0"/>
              <a:t> 89,83%           -        OBLIGADO   54,68%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220"/>
            <a:ext cx="2477192" cy="8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156750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 30 DE SEPTIEMBRE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105469"/>
              </p:ext>
            </p:extLst>
          </p:nvPr>
        </p:nvGraphicFramePr>
        <p:xfrm>
          <a:off x="9472281" y="-106700"/>
          <a:ext cx="4393244" cy="415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55789"/>
              </p:ext>
            </p:extLst>
          </p:nvPr>
        </p:nvGraphicFramePr>
        <p:xfrm>
          <a:off x="4787900" y="0"/>
          <a:ext cx="4356100" cy="415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508936"/>
              </p:ext>
            </p:extLst>
          </p:nvPr>
        </p:nvGraphicFramePr>
        <p:xfrm>
          <a:off x="0" y="44652"/>
          <a:ext cx="4283992" cy="411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351873"/>
              </p:ext>
            </p:extLst>
          </p:nvPr>
        </p:nvGraphicFramePr>
        <p:xfrm>
          <a:off x="4612273" y="75678"/>
          <a:ext cx="4531726" cy="408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SEPTIEMBRE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935724"/>
              </p:ext>
            </p:extLst>
          </p:nvPr>
        </p:nvGraphicFramePr>
        <p:xfrm>
          <a:off x="0" y="0"/>
          <a:ext cx="9077739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SEPTIEMBRE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527717"/>
              </p:ext>
            </p:extLst>
          </p:nvPr>
        </p:nvGraphicFramePr>
        <p:xfrm>
          <a:off x="0" y="0"/>
          <a:ext cx="9143999" cy="40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</a:t>
            </a:r>
            <a:r>
              <a:rPr lang="es-CO" sz="1400" dirty="0" smtClean="0">
                <a:solidFill>
                  <a:schemeClr val="bg1"/>
                </a:solidFill>
              </a:rPr>
              <a:t>AL 30 DE SEPTIEMBRE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983454"/>
              </p:ext>
            </p:extLst>
          </p:nvPr>
        </p:nvGraphicFramePr>
        <p:xfrm>
          <a:off x="13396" y="0"/>
          <a:ext cx="9062179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4232425"/>
            <a:ext cx="9143999" cy="5655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PRESUPUESTO MINCIT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30 DE SEPTIEMBRE DE 2022</a:t>
            </a:r>
            <a:endParaRPr lang="es-E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APROPIACION INICIAL $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645.244,06 – 620,27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Bloqueo provisión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DCE+ 2.018,99 Bonos+ 34.920,60 </a:t>
            </a:r>
            <a:r>
              <a:rPr lang="es-E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Economía Verde Inc. y Comp = $ </a:t>
            </a:r>
            <a:r>
              <a:rPr lang="es-E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681,563,38</a:t>
            </a:r>
            <a:endParaRPr lang="es-CO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9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02934"/>
              </p:ext>
            </p:extLst>
          </p:nvPr>
        </p:nvGraphicFramePr>
        <p:xfrm>
          <a:off x="3006435" y="68753"/>
          <a:ext cx="3096491" cy="3874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15754"/>
              </p:ext>
            </p:extLst>
          </p:nvPr>
        </p:nvGraphicFramePr>
        <p:xfrm>
          <a:off x="0" y="0"/>
          <a:ext cx="9143999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968430"/>
              </p:ext>
            </p:extLst>
          </p:nvPr>
        </p:nvGraphicFramePr>
        <p:xfrm>
          <a:off x="2" y="1"/>
          <a:ext cx="9143998" cy="418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0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235</Words>
  <Application>Microsoft Office PowerPoint</Application>
  <PresentationFormat>Presentación en pantalla (16:9)</PresentationFormat>
  <Paragraphs>48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Montserrat</vt:lpstr>
      <vt:lpstr>Arial</vt:lpstr>
      <vt:lpstr>Calibri Light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SEPTIEMBRE 30 DE 2022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973</cp:revision>
  <cp:lastPrinted>2022-10-07T18:03:32Z</cp:lastPrinted>
  <dcterms:modified xsi:type="dcterms:W3CDTF">2022-10-10T13:38:48Z</dcterms:modified>
</cp:coreProperties>
</file>